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65" r:id="rId3"/>
    <p:sldId id="273" r:id="rId4"/>
    <p:sldId id="274" r:id="rId5"/>
    <p:sldId id="275" r:id="rId6"/>
    <p:sldId id="276" r:id="rId7"/>
    <p:sldId id="269" r:id="rId8"/>
    <p:sldId id="270" r:id="rId9"/>
    <p:sldId id="271" r:id="rId10"/>
    <p:sldId id="272" r:id="rId11"/>
    <p:sldId id="259" r:id="rId12"/>
    <p:sldId id="278" r:id="rId13"/>
    <p:sldId id="260" r:id="rId14"/>
    <p:sldId id="279" r:id="rId15"/>
    <p:sldId id="261" r:id="rId16"/>
    <p:sldId id="263" r:id="rId17"/>
    <p:sldId id="267" r:id="rId18"/>
    <p:sldId id="280" r:id="rId19"/>
    <p:sldId id="281" r:id="rId20"/>
    <p:sldId id="258" r:id="rId21"/>
    <p:sldId id="257" r:id="rId22"/>
    <p:sldId id="266" r:id="rId23"/>
    <p:sldId id="287" r:id="rId24"/>
    <p:sldId id="262" r:id="rId25"/>
    <p:sldId id="282" r:id="rId26"/>
    <p:sldId id="283" r:id="rId27"/>
    <p:sldId id="277" r:id="rId28"/>
    <p:sldId id="286" r:id="rId29"/>
    <p:sldId id="285" r:id="rId30"/>
    <p:sldId id="284" r:id="rId31"/>
    <p:sldId id="268" r:id="rId32"/>
    <p:sldId id="264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85">
          <p15:clr>
            <a:srgbClr val="A4A3A4"/>
          </p15:clr>
        </p15:guide>
        <p15:guide id="4" pos="31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20" d="100"/>
          <a:sy n="120" d="100"/>
        </p:scale>
        <p:origin x="-1152" y="-104"/>
      </p:cViewPr>
      <p:guideLst>
        <p:guide orient="horz" pos="1620"/>
        <p:guide orient="horz" pos="1585"/>
        <p:guide pos="2890"/>
        <p:guide pos="31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067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Helvetica Neue"/>
        <a:ea typeface="Helvetica Neue"/>
        <a:cs typeface="Helvetica Neue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1606e0b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1606e0b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93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dirty="0"/>
              <a:t>Caption is still in English in French edition – need to fix.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 Neue"/>
          <a:ea typeface="Helvetica Neue"/>
          <a:cs typeface="Helvetica Neue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 Neue"/>
          <a:ea typeface="Helvetica Neue"/>
          <a:cs typeface="Helvetica Neue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2" name="Picture 1" descr="Couverture_BanqueDImage_Prudence Heward_Les Femmes du debut du 20 sie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287546" y="4108872"/>
            <a:ext cx="2508520" cy="8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v.1927.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première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achetée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du Canada.</a:t>
            </a: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01" y="110125"/>
            <a:ext cx="3544725" cy="492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855872" y="3775426"/>
            <a:ext cx="2406645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Femme sur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colline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1928. La danseuse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montréalaise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Louise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McLea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pieds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nus,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les danseuses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modernes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13" y="126025"/>
            <a:ext cx="4534799" cy="48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811868" y="4146510"/>
            <a:ext cx="2751021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Étude de portrait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1938.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sujet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portrait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sœur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Rooney.</a:t>
            </a:r>
          </a:p>
        </p:txBody>
      </p:sp>
      <p:pic>
        <p:nvPicPr>
          <p:cNvPr id="2" name="Picture 1" descr="prudence-heward-portrait-study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6" y="203703"/>
            <a:ext cx="4471334" cy="47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-72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15" y="561957"/>
            <a:ext cx="5882355" cy="3986930"/>
          </a:xfrm>
          <a:prstGeom prst="rect">
            <a:avLst/>
          </a:prstGeom>
        </p:spPr>
      </p:pic>
      <p:sp>
        <p:nvSpPr>
          <p:cNvPr id="7" name="Google Shape;72;p16"/>
          <p:cNvSpPr txBox="1"/>
          <p:nvPr/>
        </p:nvSpPr>
        <p:spPr>
          <a:xfrm>
            <a:off x="3256741" y="4563094"/>
            <a:ext cx="5449655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Clarence Gagnon,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plage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Dinard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1909.</a:t>
            </a:r>
          </a:p>
        </p:txBody>
      </p:sp>
      <p:sp>
        <p:nvSpPr>
          <p:cNvPr id="8" name="Google Shape;72;p16"/>
          <p:cNvSpPr txBox="1"/>
          <p:nvPr/>
        </p:nvSpPr>
        <p:spPr>
          <a:xfrm>
            <a:off x="342173" y="4563093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Femme au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1930.</a:t>
            </a:r>
          </a:p>
        </p:txBody>
      </p:sp>
      <p:pic>
        <p:nvPicPr>
          <p:cNvPr id="5" name="Picture 4" descr="prudence-heward-the-bather-kw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17" y="660263"/>
            <a:ext cx="2456376" cy="3786478"/>
          </a:xfrm>
          <a:prstGeom prst="rect">
            <a:avLst/>
          </a:prstGeom>
        </p:spPr>
      </p:pic>
      <p:sp>
        <p:nvSpPr>
          <p:cNvPr id="6" name="Google Shape;72;p16"/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Nn</a:t>
            </a:r>
            <a:r>
              <a:rPr lang="en-CA" sz="1100" b="1" baseline="300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6"/>
          <p:cNvSpPr txBox="1"/>
          <p:nvPr/>
        </p:nvSpPr>
        <p:spPr>
          <a:xfrm>
            <a:off x="4833983" y="4600086"/>
            <a:ext cx="4185636" cy="4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l’ombre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l’arbre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v.1914.</a:t>
            </a:r>
          </a:p>
        </p:txBody>
      </p:sp>
      <p:sp>
        <p:nvSpPr>
          <p:cNvPr id="8" name="Google Shape;72;p16"/>
          <p:cNvSpPr txBox="1"/>
          <p:nvPr/>
        </p:nvSpPr>
        <p:spPr>
          <a:xfrm>
            <a:off x="776784" y="4564138"/>
            <a:ext cx="3560101" cy="5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café [Mademoiselle Mabel Lockerby]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v.1929.</a:t>
            </a:r>
          </a:p>
        </p:txBody>
      </p:sp>
      <p:pic>
        <p:nvPicPr>
          <p:cNvPr id="2" name="Picture 1" descr="prudence-heward-at-the-cafe-miss-mabel-lockerby-kw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6" y="573956"/>
            <a:ext cx="3421292" cy="3996069"/>
          </a:xfrm>
          <a:prstGeom prst="rect">
            <a:avLst/>
          </a:prstGeom>
        </p:spPr>
      </p:pic>
      <p:pic>
        <p:nvPicPr>
          <p:cNvPr id="4" name="Picture 3" descr="mcnicoll-in-the-shadow-of-the-tree-h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470" y="573956"/>
            <a:ext cx="3263147" cy="3995588"/>
          </a:xfrm>
          <a:prstGeom prst="rect">
            <a:avLst/>
          </a:prstGeom>
        </p:spPr>
      </p:pic>
      <p:sp>
        <p:nvSpPr>
          <p:cNvPr id="9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3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;p16"/>
          <p:cNvSpPr txBox="1"/>
          <p:nvPr/>
        </p:nvSpPr>
        <p:spPr>
          <a:xfrm>
            <a:off x="5051782" y="3375375"/>
            <a:ext cx="2648429" cy="144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Femme au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1930. La femme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n’est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idéalisée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Elle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costume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moderne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rosies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peut-être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brûlées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 soleil après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journée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air et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regarde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spectateur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défiance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the-bather-kw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530" y="140309"/>
            <a:ext cx="3154665" cy="48628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718658" y="3817198"/>
            <a:ext cx="2981628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café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Mademoiselle Mabel Lockerby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], v.1929.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amie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Mabel Lockerby au sein d’un café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public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dominé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les hommes.</a:t>
            </a: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913" y="102409"/>
            <a:ext cx="4228300" cy="493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88" y="125737"/>
            <a:ext cx="4862326" cy="48920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0;p24">
            <a:extLst>
              <a:ext uri="{FF2B5EF4-FFF2-40B4-BE49-F238E27FC236}">
                <a16:creationId xmlns="" xmlns:a16="http://schemas.microsoft.com/office/drawing/2014/main" id="{2B66BCCE-E5B8-AC47-9106-EA276851897E}"/>
              </a:ext>
            </a:extLst>
          </p:cNvPr>
          <p:cNvSpPr txBox="1"/>
          <p:nvPr/>
        </p:nvSpPr>
        <p:spPr>
          <a:xfrm>
            <a:off x="6001552" y="3612660"/>
            <a:ext cx="2585291" cy="140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Tonina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1928.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L’arrière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-plan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ressemble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étroitement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l’oeuvre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Italian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Town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Ville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italienne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v.1925,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penser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sujet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Tonina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peut-être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italienne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726609" y="3833100"/>
            <a:ext cx="2981628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</a:t>
            </a:r>
          </a:p>
          <a:p>
            <a:pPr>
              <a:lnSpc>
                <a:spcPct val="114000"/>
              </a:lnSpc>
            </a:pP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Indienne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L’enfant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non-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identifiée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choses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relation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entretenait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avec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indian-child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596" y="456555"/>
            <a:ext cx="3912613" cy="4585094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6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udence-heward-negress-with-flower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860" y="459422"/>
            <a:ext cx="3940714" cy="4582226"/>
          </a:xfrm>
          <a:prstGeom prst="rect">
            <a:avLst/>
          </a:prstGeom>
        </p:spPr>
      </p:pic>
      <p:sp>
        <p:nvSpPr>
          <p:cNvPr id="4" name="Google Shape;96;p20">
            <a:extLst>
              <a:ext uri="{FF2B5EF4-FFF2-40B4-BE49-F238E27FC236}">
                <a16:creationId xmlns="" xmlns:a16="http://schemas.microsoft.com/office/drawing/2014/main" id="{EA4FF114-ADE3-C44F-9311-0158DEF74FE9}"/>
              </a:ext>
            </a:extLst>
          </p:cNvPr>
          <p:cNvSpPr txBox="1"/>
          <p:nvPr/>
        </p:nvSpPr>
        <p:spPr>
          <a:xfrm>
            <a:off x="5686852" y="3833100"/>
            <a:ext cx="2981628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Femme</a:t>
            </a:r>
          </a:p>
          <a:p>
            <a:pPr>
              <a:lnSpc>
                <a:spcPct val="114000"/>
              </a:lnSpc>
            </a:pP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noire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fleur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s.d.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 femme noire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tient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pensivement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Elle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placée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-plan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boisé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naturel.</a:t>
            </a:r>
          </a:p>
        </p:txBody>
      </p:sp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3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5468466" y="3601428"/>
            <a:ext cx="2607599" cy="74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Automne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[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Fille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avec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pomme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1942.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 femme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assise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jambes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croisées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jupe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empruntant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posture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confortable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n’est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typiquement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féminine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l’époque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35" y="108875"/>
            <a:ext cx="4084599" cy="49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950" y="365527"/>
            <a:ext cx="3962380" cy="46615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5">
            <a:extLst>
              <a:ext uri="{FF2B5EF4-FFF2-40B4-BE49-F238E27FC236}">
                <a16:creationId xmlns="" xmlns:a16="http://schemas.microsoft.com/office/drawing/2014/main" id="{F4B6B1DC-9A13-1A4D-8867-EDB876371854}"/>
              </a:ext>
            </a:extLst>
          </p:cNvPr>
          <p:cNvSpPr txBox="1"/>
          <p:nvPr/>
        </p:nvSpPr>
        <p:spPr>
          <a:xfrm>
            <a:off x="5787799" y="3539319"/>
            <a:ext cx="2482842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</a:t>
            </a:r>
          </a:p>
          <a:p>
            <a:pPr>
              <a:lnSpc>
                <a:spcPct val="114000"/>
              </a:lnSpc>
            </a:pP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[Madame Zimmerman]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1943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moderne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par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l’espace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lequel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place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par le rouge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lèvres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rouge et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ongles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vernis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qu’elle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arbore. </a:t>
            </a:r>
          </a:p>
        </p:txBody>
      </p:sp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161" y="447261"/>
            <a:ext cx="3784241" cy="4578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0;p14">
            <a:extLst>
              <a:ext uri="{FF2B5EF4-FFF2-40B4-BE49-F238E27FC236}">
                <a16:creationId xmlns="" xmlns:a16="http://schemas.microsoft.com/office/drawing/2014/main" id="{D997E939-A711-8942-8E57-6B150F984431}"/>
              </a:ext>
            </a:extLst>
          </p:cNvPr>
          <p:cNvSpPr txBox="1"/>
          <p:nvPr/>
        </p:nvSpPr>
        <p:spPr>
          <a:xfrm>
            <a:off x="5695051" y="3900648"/>
            <a:ext cx="2716070" cy="107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fille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fermier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1945.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utilise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langage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corporel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communiquer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défiance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la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force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sujet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udence-heward-rollande-kw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521" y="164452"/>
            <a:ext cx="3521825" cy="4847243"/>
          </a:xfrm>
          <a:prstGeom prst="rect">
            <a:avLst/>
          </a:prstGeom>
        </p:spPr>
      </p:pic>
      <p:sp>
        <p:nvSpPr>
          <p:cNvPr id="4" name="Google Shape;114;p23">
            <a:extLst>
              <a:ext uri="{FF2B5EF4-FFF2-40B4-BE49-F238E27FC236}">
                <a16:creationId xmlns="" xmlns:a16="http://schemas.microsoft.com/office/drawing/2014/main" id="{C34555A0-803A-124C-9D39-3369703F1D2F}"/>
              </a:ext>
            </a:extLst>
          </p:cNvPr>
          <p:cNvSpPr txBox="1"/>
          <p:nvPr/>
        </p:nvSpPr>
        <p:spPr>
          <a:xfrm>
            <a:off x="5324224" y="3727651"/>
            <a:ext cx="2663098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Rollande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1929.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mains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fermement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placées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hanches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La cloture qui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sépare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-plan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évoque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tourne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symboliquement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dos au passé.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726609" y="3876161"/>
            <a:ext cx="2981628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café [Mademoiselle Mabel Lockerby]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v.1929.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amie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Mabel Lockerby au sein d’un café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public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dominé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les hommes.</a:t>
            </a:r>
          </a:p>
        </p:txBody>
      </p:sp>
      <p:pic>
        <p:nvPicPr>
          <p:cNvPr id="97" name="Google Shape;97;p20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811" y="370931"/>
            <a:ext cx="3998402" cy="467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sommatif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6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170976" y="3994265"/>
            <a:ext cx="2107766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théâtre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1928. Les femmes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vêtues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élégante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soirée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théâtre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91" name="Google Shape;91;p19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970" y="474291"/>
            <a:ext cx="4570581" cy="45586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EBDA4776-D731-9447-A466-A6A94F1209E3}"/>
              </a:ext>
            </a:extLst>
          </p:cNvPr>
          <p:cNvSpPr txBox="1"/>
          <p:nvPr/>
        </p:nvSpPr>
        <p:spPr>
          <a:xfrm>
            <a:off x="433371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sommatif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-Shot-2019-01-24-at-5.13.57-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637" y="1326064"/>
            <a:ext cx="2393414" cy="3091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72;p16"/>
          <p:cNvSpPr txBox="1"/>
          <p:nvPr/>
        </p:nvSpPr>
        <p:spPr>
          <a:xfrm>
            <a:off x="245044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sommatif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Exemples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actu_8209_image2012rectangle_pet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19" y="1298629"/>
            <a:ext cx="4457175" cy="31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2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10 at 9.30.23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37" y="1155602"/>
            <a:ext cx="4215327" cy="272117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CEAD3C3C-DF24-C045-B068-A1EEC408111D}"/>
              </a:ext>
            </a:extLst>
          </p:cNvPr>
          <p:cNvSpPr txBox="1"/>
          <p:nvPr/>
        </p:nvSpPr>
        <p:spPr>
          <a:xfrm>
            <a:off x="245044" y="0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sommatif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Exemples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 descr="maintenantonagit-violences-sexis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650" y="1150100"/>
            <a:ext cx="4223116" cy="27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119285" y="4171351"/>
            <a:ext cx="2116842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Maman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1910. Une étude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précoce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faite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mommsy-sketch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323" y="95860"/>
            <a:ext cx="3148603" cy="49071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343968" y="3526107"/>
            <a:ext cx="246427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journée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1944.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dispose des pommes et des fleurs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-plan figurant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extérieur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inusité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la composition de nature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a-summer-day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955" y="117076"/>
            <a:ext cx="3811057" cy="48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370348" y="4099608"/>
            <a:ext cx="2332487" cy="9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Sœurs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 Québec rural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1930. Les angles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aigus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révèlent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influences Art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sisters-of-rural-quebec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21" y="93824"/>
            <a:ext cx="3222319" cy="48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9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5365799" y="4469992"/>
            <a:ext cx="2130600" cy="57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d’atelier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v.1927.</a:t>
            </a: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945" y="120650"/>
            <a:ext cx="33742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778206" y="3543137"/>
            <a:ext cx="2380410" cy="13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Eleanor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1924.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l’amie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figure solitaire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dehors du cadre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traditionnel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domestique reserve aux femmes. Elle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définit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donc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elle-même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eleanor-contextua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01" y="94937"/>
            <a:ext cx="4768178" cy="48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7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722356" y="4105853"/>
            <a:ext cx="2818394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1942.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quelques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portraits 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femmes solitaires,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l’air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sérieux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135" y="86175"/>
            <a:ext cx="4162974" cy="49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5606801" y="3991548"/>
            <a:ext cx="2671618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Prudence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Heward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Femme </a:t>
            </a:r>
            <a:r>
              <a:rPr lang="en-US" sz="11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italienne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v.1930. Les femmes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peintes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 </a:t>
            </a:r>
            <a:r>
              <a:rPr lang="en-US" sz="11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Heward</a:t>
            </a:r>
            <a:r>
              <a:rPr lang="en-US" sz="11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cherchent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pas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séduire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spectateur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 des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sourires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passifs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des regards </a:t>
            </a:r>
            <a:r>
              <a:rPr lang="en-US" sz="11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doux</a:t>
            </a:r>
            <a:r>
              <a:rPr lang="en-US" sz="11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36" y="70200"/>
            <a:ext cx="4066650" cy="49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6819025" y="3711983"/>
            <a:ext cx="2157962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Scène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Venise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v.1928.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 temps en Europe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s’initier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styles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moderne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scene-of-venice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93" y="242800"/>
            <a:ext cx="6155874" cy="4684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00" y="89975"/>
            <a:ext cx="5527900" cy="4963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8;p32">
            <a:extLst>
              <a:ext uri="{FF2B5EF4-FFF2-40B4-BE49-F238E27FC236}">
                <a16:creationId xmlns="" xmlns:a16="http://schemas.microsoft.com/office/drawing/2014/main" id="{652919E1-1C49-D647-8A30-27B415EA837A}"/>
              </a:ext>
            </a:extLst>
          </p:cNvPr>
          <p:cNvSpPr txBox="1"/>
          <p:nvPr/>
        </p:nvSpPr>
        <p:spPr>
          <a:xfrm>
            <a:off x="6501785" y="3756240"/>
            <a:ext cx="2372628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1935.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tendance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d’Heward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peindre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modèles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nus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noire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placer dans un cadre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exotique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5562299" y="4132896"/>
            <a:ext cx="2616144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Mademoiselle Lockerby,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v.1924.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parfois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portraits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collègues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femmes artistes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professionnelles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82" y="94066"/>
            <a:ext cx="3745976" cy="48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5847774" y="3921842"/>
            <a:ext cx="2747068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émigrantes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.1928.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l’exposition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Groupe des Sept de 1930,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l’Ontario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rudence-heward-the-emigrant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14" y="63394"/>
            <a:ext cx="4880037" cy="4905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5405100" y="3802147"/>
            <a:ext cx="2902182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 </a:t>
            </a:r>
            <a:b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Croquis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infirmière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 patient]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v.1916.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croquis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probablement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celui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infirmière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la Croix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Rouge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Londres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R.-U.</a:t>
            </a: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78" y="65049"/>
            <a:ext cx="3552050" cy="494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407129" y="4100179"/>
            <a:ext cx="3107834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Prudence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 salon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v.1940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Heward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atelier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meublé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l’étage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Montréal.</a:t>
            </a:r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608" y="93987"/>
            <a:ext cx="3558950" cy="48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830</Words>
  <Application>Microsoft Macintosh PowerPoint</Application>
  <PresentationFormat>On-screen Show (16:9)</PresentationFormat>
  <Paragraphs>60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44</cp:revision>
  <dcterms:modified xsi:type="dcterms:W3CDTF">2019-09-16T03:36:20Z</dcterms:modified>
</cp:coreProperties>
</file>