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76" r:id="rId7"/>
    <p:sldId id="266" r:id="rId8"/>
    <p:sldId id="267" r:id="rId9"/>
    <p:sldId id="263" r:id="rId10"/>
    <p:sldId id="283" r:id="rId11"/>
    <p:sldId id="270" r:id="rId12"/>
    <p:sldId id="292" r:id="rId13"/>
    <p:sldId id="284" r:id="rId14"/>
    <p:sldId id="285" r:id="rId15"/>
    <p:sldId id="286" r:id="rId16"/>
    <p:sldId id="272" r:id="rId17"/>
    <p:sldId id="273" r:id="rId18"/>
    <p:sldId id="274" r:id="rId19"/>
    <p:sldId id="275" r:id="rId20"/>
    <p:sldId id="277" r:id="rId21"/>
    <p:sldId id="291" r:id="rId22"/>
    <p:sldId id="278" r:id="rId23"/>
    <p:sldId id="287" r:id="rId24"/>
    <p:sldId id="282" r:id="rId25"/>
    <p:sldId id="288" r:id="rId26"/>
    <p:sldId id="289" r:id="rId27"/>
  </p:sldIdLst>
  <p:sldSz cx="9144000" cy="5143500" type="screen16x9"/>
  <p:notesSz cx="6858000" cy="9144000"/>
  <p:defaultTex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9"/>
    <p:restoredTop sz="91942" autoAdjust="0"/>
  </p:normalViewPr>
  <p:slideViewPr>
    <p:cSldViewPr snapToGrid="0" snapToObjects="1">
      <p:cViewPr>
        <p:scale>
          <a:sx n="121" d="100"/>
          <a:sy n="121" d="100"/>
        </p:scale>
        <p:origin x="-472" y="-720"/>
      </p:cViewPr>
      <p:guideLst>
        <p:guide orient="horz" pos="1620"/>
        <p:guide pos="30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8FF52-7975-F74E-BD82-4C1B86DCEF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EBA84CAB-FD9F-3641-9D77-B5C92A5C4546}"/>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24FBBB2-90B4-DB4B-93F8-4922E40D2C60}"/>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09190BF7-AC94-DB4F-A0F5-36B7179F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9A6619-1406-0C4E-B33F-085F0E7B48EF}"/>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62358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1BA82-E485-AE43-A8AB-BB666F93A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9BDFCCF-15BD-4D4D-A077-21F4DC75B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BCC12D-82C4-014A-B88B-0916FEBDD8EB}"/>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14C920BF-E063-7D4B-9161-D4BDA93C9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0F63E5-F665-D541-A9F5-F07C65703941}"/>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5641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7BA90C4-26DA-BE42-9020-9340623A83E5}"/>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5303F04-881E-7042-B967-D431A9933355}"/>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397D96-C572-3249-B986-9A042707A20A}"/>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609F62D1-E8A0-5B4F-9EDD-C8C76BEA4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40AACF-5AFC-D340-8136-8917CADD1778}"/>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7014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0AD09-1087-204D-AC05-E9CF1F128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3AEDF9-A53F-1142-B047-68E8EAEF6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0BE6BE-2F70-6A4F-B10A-DDF45CE8DA55}"/>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B2D6980E-B633-8E40-BE37-4844099F5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6BD272-6E0C-A648-9EDA-50A89F2B9138}"/>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85766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054A3-2DD2-B34D-A4A0-83582BF33447}"/>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989A266-0F54-4348-A5FD-D1B05363B9EE}"/>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3F992E3-D649-984E-B75C-A5BA6BBF2FD8}"/>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EA3F7F36-B986-4049-AA37-3179395B0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44A13D-9C58-8F48-B2BF-71FA54150C36}"/>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5977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A2D49-2581-9D48-B0B8-43227BBB6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2D241E-CBB4-6248-A518-F19B539C518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72FD61-3EDA-164E-9204-048642DBADE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161C31-DDE8-1840-AEAF-0B3D254B5BA0}"/>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6" name="Footer Placeholder 5">
            <a:extLst>
              <a:ext uri="{FF2B5EF4-FFF2-40B4-BE49-F238E27FC236}">
                <a16:creationId xmlns:a16="http://schemas.microsoft.com/office/drawing/2014/main" xmlns="" id="{6B91577F-E025-F343-A0A1-4D9F2177D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32D7C9-7859-C54F-B25B-07475C9FEFF9}"/>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326797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17A1E-64F2-2646-AF2E-6EAD85842FA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692C33-D67B-FC41-8C05-30AFDC8AAE06}"/>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6F231D-0D40-294B-B7D0-898AE8B8F4E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69819F-E9D1-5C4C-8E89-6A1697F47655}"/>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0B16A6D-4159-A945-89E1-4DE556838139}"/>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32BC082-6DBF-0A4E-8B4B-3C1BD9F209F9}"/>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8" name="Footer Placeholder 7">
            <a:extLst>
              <a:ext uri="{FF2B5EF4-FFF2-40B4-BE49-F238E27FC236}">
                <a16:creationId xmlns:a16="http://schemas.microsoft.com/office/drawing/2014/main" xmlns="" id="{956C4B63-F08E-4D41-992C-E7FD2055F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E23071E-F8B0-C745-9133-E5C7CC84667F}"/>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1889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34102-E352-8B43-AECA-C1BCA7830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AC97786-D2FE-604E-8944-8C82135A62CB}"/>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4" name="Footer Placeholder 3">
            <a:extLst>
              <a:ext uri="{FF2B5EF4-FFF2-40B4-BE49-F238E27FC236}">
                <a16:creationId xmlns:a16="http://schemas.microsoft.com/office/drawing/2014/main" xmlns="" id="{3622E8D7-998C-9E4E-92C5-53E0F02CE9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9C8562-D0EE-AB4E-870D-20E49460BBB7}"/>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88249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F00EEFE-F57C-E94A-A206-6E2C600CB266}"/>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3" name="Footer Placeholder 2">
            <a:extLst>
              <a:ext uri="{FF2B5EF4-FFF2-40B4-BE49-F238E27FC236}">
                <a16:creationId xmlns:a16="http://schemas.microsoft.com/office/drawing/2014/main" xmlns="" id="{3579D15A-B48C-5B46-9229-C6B690E0E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4A3CDC-BF46-9746-9988-EB6C9929F020}"/>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1214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732E1-3FD0-5E4B-AFC7-BF3915B0734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DC9A6755-8A9F-7546-AC64-CA5C08A97FB6}"/>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1B2EDFA-9DE0-8D4C-90DC-53D2246E5DD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32311678-9A2E-2F4B-8A17-8EE8A81323B7}"/>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6" name="Footer Placeholder 5">
            <a:extLst>
              <a:ext uri="{FF2B5EF4-FFF2-40B4-BE49-F238E27FC236}">
                <a16:creationId xmlns:a16="http://schemas.microsoft.com/office/drawing/2014/main" xmlns="" id="{DA451EDA-770E-A34D-AF60-ED6BD912B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5A0109-E40B-7A4E-A8DD-7752953394B4}"/>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146884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D4725-5845-2F4A-97DA-BC03E1CB02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63849C8A-97F0-4944-B409-EC5DDC038D3A}"/>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xmlns="" id="{C42010D9-6EBE-854F-9171-B8E681382632}"/>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CD1F0A1C-000A-F54C-B93E-0383895FE6EB}"/>
              </a:ext>
            </a:extLst>
          </p:cNvPr>
          <p:cNvSpPr>
            <a:spLocks noGrp="1"/>
          </p:cNvSpPr>
          <p:nvPr>
            <p:ph type="dt" sz="half" idx="10"/>
          </p:nvPr>
        </p:nvSpPr>
        <p:spPr/>
        <p:txBody>
          <a:bodyPr/>
          <a:lstStyle/>
          <a:p>
            <a:fld id="{CB660FCD-4FBB-D84D-AA79-19FC5B10FEBC}" type="datetimeFigureOut">
              <a:rPr lang="en-US" smtClean="0"/>
              <a:t>20-10-19</a:t>
            </a:fld>
            <a:endParaRPr lang="en-US"/>
          </a:p>
        </p:txBody>
      </p:sp>
      <p:sp>
        <p:nvSpPr>
          <p:cNvPr id="6" name="Footer Placeholder 5">
            <a:extLst>
              <a:ext uri="{FF2B5EF4-FFF2-40B4-BE49-F238E27FC236}">
                <a16:creationId xmlns:a16="http://schemas.microsoft.com/office/drawing/2014/main" xmlns="" id="{F927918D-DFA0-A349-90C6-5070B87BE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1C1B6D-6C94-2A40-AEAE-3075FAF39045}"/>
              </a:ext>
            </a:extLst>
          </p:cNvPr>
          <p:cNvSpPr>
            <a:spLocks noGrp="1"/>
          </p:cNvSpPr>
          <p:nvPr>
            <p:ph type="sldNum" sz="quarter" idx="12"/>
          </p:nvPr>
        </p:nvSpPr>
        <p:spPr/>
        <p:txBody>
          <a:bodyPr/>
          <a:lstStyle/>
          <a:p>
            <a:fld id="{2FF0ECBF-2CF4-E04B-B977-B6FBB058477D}" type="slidenum">
              <a:rPr lang="en-US" smtClean="0"/>
              <a:t>‹#›</a:t>
            </a:fld>
            <a:endParaRPr lang="en-US"/>
          </a:p>
        </p:txBody>
      </p:sp>
    </p:spTree>
    <p:extLst>
      <p:ext uri="{BB962C8B-B14F-4D97-AF65-F5344CB8AC3E}">
        <p14:creationId xmlns:p14="http://schemas.microsoft.com/office/powerpoint/2010/main" val="21969712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B9724C-399A-8B43-8E98-BF2A39C61288}"/>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C7C0341-AB0E-A349-B053-271BB59E4C99}"/>
              </a:ext>
            </a:extLst>
          </p:cNvPr>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DA8A85-D94F-A14B-9AEC-C77A51A0A12C}"/>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CB660FCD-4FBB-D84D-AA79-19FC5B10FEBC}" type="datetimeFigureOut">
              <a:rPr lang="en-US" smtClean="0"/>
              <a:t>20-10-19</a:t>
            </a:fld>
            <a:endParaRPr lang="en-US"/>
          </a:p>
        </p:txBody>
      </p:sp>
      <p:sp>
        <p:nvSpPr>
          <p:cNvPr id="5" name="Footer Placeholder 4">
            <a:extLst>
              <a:ext uri="{FF2B5EF4-FFF2-40B4-BE49-F238E27FC236}">
                <a16:creationId xmlns:a16="http://schemas.microsoft.com/office/drawing/2014/main" xmlns="" id="{B1ED3E91-C3E9-734C-8F8D-B0D1E6662851}"/>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010C29-A403-6D46-9461-6F9281CA8284}"/>
              </a:ext>
            </a:extLst>
          </p:cNvPr>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2FF0ECBF-2CF4-E04B-B977-B6FBB058477D}" type="slidenum">
              <a:rPr lang="en-US" smtClean="0"/>
              <a:t>‹#›</a:t>
            </a:fld>
            <a:endParaRPr lang="en-US"/>
          </a:p>
        </p:txBody>
      </p:sp>
    </p:spTree>
    <p:extLst>
      <p:ext uri="{BB962C8B-B14F-4D97-AF65-F5344CB8AC3E}">
        <p14:creationId xmlns:p14="http://schemas.microsoft.com/office/powerpoint/2010/main" val="7750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que dimages page couverture_Yves Gaucher_Couleur-Language et Nar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7944" cy="5184000"/>
          </a:xfrm>
          <a:prstGeom prst="rect">
            <a:avLst/>
          </a:prstGeom>
        </p:spPr>
      </p:pic>
    </p:spTree>
    <p:extLst>
      <p:ext uri="{BB962C8B-B14F-4D97-AF65-F5344CB8AC3E}">
        <p14:creationId xmlns:p14="http://schemas.microsoft.com/office/powerpoint/2010/main" val="270059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990825-882E-A24A-89A5-5A05A448EDBF}"/>
              </a:ext>
            </a:extLst>
          </p:cNvPr>
          <p:cNvPicPr>
            <a:picLocks noChangeAspect="1"/>
          </p:cNvPicPr>
          <p:nvPr/>
        </p:nvPicPr>
        <p:blipFill rotWithShape="1">
          <a:blip r:embed="rId2"/>
          <a:srcRect r="7320"/>
          <a:stretch/>
        </p:blipFill>
        <p:spPr>
          <a:xfrm>
            <a:off x="716616" y="211028"/>
            <a:ext cx="5289806" cy="4721446"/>
          </a:xfrm>
          <a:prstGeom prst="rect">
            <a:avLst/>
          </a:prstGeom>
        </p:spPr>
      </p:pic>
      <p:sp>
        <p:nvSpPr>
          <p:cNvPr id="2" name="TextBox 1">
            <a:extLst>
              <a:ext uri="{FF2B5EF4-FFF2-40B4-BE49-F238E27FC236}">
                <a16:creationId xmlns:a16="http://schemas.microsoft.com/office/drawing/2014/main" xmlns="" id="{89B390A7-199A-8B4E-820A-EED1224E0B5B}"/>
              </a:ext>
            </a:extLst>
          </p:cNvPr>
          <p:cNvSpPr txBox="1"/>
          <p:nvPr/>
        </p:nvSpPr>
        <p:spPr>
          <a:xfrm>
            <a:off x="6203628" y="3889312"/>
            <a:ext cx="2328710" cy="1254187"/>
          </a:xfrm>
          <a:prstGeom prst="rect">
            <a:avLst/>
          </a:prstGeom>
          <a:noFill/>
        </p:spPr>
        <p:txBody>
          <a:bodyPr wrap="square" lIns="68579" tIns="34289" rIns="68579" bIns="34289"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Catalogue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l’exposition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1979</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Yves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 A Fifteen-Year Perspective/</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Une</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Perspective de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Quinze</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latin typeface="Helvetica Neue" panose="02000503000000020004" pitchFamily="2" charset="0"/>
                <a:ea typeface="Helvetica Neue" panose="02000503000000020004" pitchFamily="2" charset="0"/>
                <a:cs typeface="Helvetica Neue" panose="02000503000000020004" pitchFamily="2" charset="0"/>
              </a:rPr>
              <a:t>Ans</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 1963-1978</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au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Musée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des beaux-arts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l’Ontario</a:t>
            </a:r>
            <a:r>
              <a:rPr lang="en-CA" sz="1100" b="1" dirty="0">
                <a:latin typeface="Helvetica Neue" panose="02000503000000020004" pitchFamily="2" charset="0"/>
                <a:ea typeface="Helvetica Neue" panose="02000503000000020004" pitchFamily="2" charset="0"/>
                <a:cs typeface="Helvetica Neue" panose="02000503000000020004" pitchFamily="2" charset="0"/>
              </a:rPr>
              <a:t>, Toronto.</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8520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16C6CF-DE9C-094D-8348-1251592A36AE}"/>
              </a:ext>
            </a:extLst>
          </p:cNvPr>
          <p:cNvSpPr txBox="1"/>
          <p:nvPr/>
        </p:nvSpPr>
        <p:spPr>
          <a:xfrm>
            <a:off x="86593" y="123787"/>
            <a:ext cx="1493030" cy="242372"/>
          </a:xfrm>
          <a:prstGeom prst="rect">
            <a:avLst/>
          </a:prstGeom>
          <a:noFill/>
        </p:spPr>
        <p:txBody>
          <a:bodyPr wrap="none" lIns="68579" tIns="34289" rIns="68579" bIns="34289"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Learning Activity #1</a:t>
            </a:r>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xmlns="" id="{96C3EE79-D111-284C-A37B-89F9EC0679CE}"/>
              </a:ext>
            </a:extLst>
          </p:cNvPr>
          <p:cNvPicPr>
            <a:picLocks noChangeAspect="1"/>
          </p:cNvPicPr>
          <p:nvPr/>
        </p:nvPicPr>
        <p:blipFill>
          <a:blip r:embed="rId2"/>
          <a:stretch>
            <a:fillRect/>
          </a:stretch>
        </p:blipFill>
        <p:spPr>
          <a:xfrm>
            <a:off x="1285153" y="554182"/>
            <a:ext cx="4212159" cy="4269325"/>
          </a:xfrm>
          <a:prstGeom prst="rect">
            <a:avLst/>
          </a:prstGeom>
        </p:spPr>
      </p:pic>
      <p:sp>
        <p:nvSpPr>
          <p:cNvPr id="3" name="TextBox 2">
            <a:extLst>
              <a:ext uri="{FF2B5EF4-FFF2-40B4-BE49-F238E27FC236}">
                <a16:creationId xmlns:a16="http://schemas.microsoft.com/office/drawing/2014/main" xmlns="" id="{6D0CA25E-8CA9-7143-AB4E-01D4412DF705}"/>
              </a:ext>
            </a:extLst>
          </p:cNvPr>
          <p:cNvSpPr txBox="1"/>
          <p:nvPr/>
        </p:nvSpPr>
        <p:spPr>
          <a:xfrm>
            <a:off x="5749937" y="3907872"/>
            <a:ext cx="2730237" cy="934870"/>
          </a:xfrm>
          <a:prstGeom prst="rect">
            <a:avLst/>
          </a:prstGeom>
          <a:noFill/>
        </p:spPr>
        <p:txBody>
          <a:bodyPr wrap="square" lIns="68579" tIns="34289" rIns="68579" bIns="34289"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Yves Gaucher, </a:t>
            </a:r>
            <a:r>
              <a:rPr lang="en-CA" sz="1100" b="1" i="1" dirty="0">
                <a:latin typeface="Helvetica Neue" panose="02000503000000020004" pitchFamily="2" charset="0"/>
                <a:ea typeface="Helvetica Neue" panose="02000503000000020004" pitchFamily="2" charset="0"/>
                <a:cs typeface="Helvetica Neue" panose="02000503000000020004" pitchFamily="2" charset="0"/>
              </a:rPr>
              <a:t>Blue Raga</a:t>
            </a:r>
            <a:r>
              <a:rPr lang="en-CA" sz="1100" b="1" dirty="0">
                <a:latin typeface="Helvetica Neue" panose="02000503000000020004" pitchFamily="2" charset="0"/>
                <a:ea typeface="Helvetica Neue" panose="02000503000000020004" pitchFamily="2" charset="0"/>
                <a:cs typeface="Helvetica Neue" panose="02000503000000020004" pitchFamily="2" charset="0"/>
              </a:rPr>
              <a:t>, 1967. Le titre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cette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œuvre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fait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référence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à</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l’intérêt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pour la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musique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indienne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L'écoute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ragas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est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pour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lui</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une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expérience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très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puissante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38469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4ACEE20-FA48-6C43-B7C1-6CC127B131C3}"/>
              </a:ext>
            </a:extLst>
          </p:cNvPr>
          <p:cNvSpPr txBox="1"/>
          <p:nvPr/>
        </p:nvSpPr>
        <p:spPr>
          <a:xfrm>
            <a:off x="146538" y="115249"/>
            <a:ext cx="1951382" cy="577081"/>
          </a:xfrm>
          <a:prstGeom prst="rect">
            <a:avLst/>
          </a:prstGeom>
          <a:noFill/>
        </p:spPr>
        <p:txBody>
          <a:bodyPr wrap="none" lIns="68580" tIns="34290" rIns="68580" bIns="34290" rtlCol="0">
            <a:spAutoFit/>
          </a:bodyPr>
          <a:lstStyle/>
          <a:p>
            <a:pPr lvl="0"/>
            <a:r>
              <a:rPr lang="en" sz="1100" b="1" dirty="0">
                <a:solidFill>
                  <a:schemeClr val="dk1"/>
                </a:solidFill>
                <a:latin typeface="Helvetica Neue"/>
                <a:ea typeface="Helvetica Neue"/>
                <a:cs typeface="Helvetica Neue"/>
                <a:sym typeface="Helvetica Neue"/>
              </a:rPr>
              <a:t>Activité d’aprentissage n</a:t>
            </a:r>
            <a:r>
              <a:rPr lang="en" sz="1100" b="1" baseline="30000" dirty="0">
                <a:solidFill>
                  <a:schemeClr val="dk1"/>
                </a:solidFill>
                <a:latin typeface="Helvetica Neue"/>
                <a:ea typeface="Helvetica Neue"/>
                <a:cs typeface="Helvetica Neue"/>
                <a:sym typeface="Helvetica Neue"/>
              </a:rPr>
              <a:t>O</a:t>
            </a:r>
            <a:r>
              <a:rPr lang="en" sz="1100" b="1" dirty="0">
                <a:solidFill>
                  <a:schemeClr val="dk1"/>
                </a:solidFill>
                <a:latin typeface="Helvetica Neue"/>
                <a:ea typeface="Helvetica Neue"/>
                <a:cs typeface="Helvetica Neue"/>
                <a:sym typeface="Helvetica Neue"/>
              </a:rPr>
              <a:t>1</a:t>
            </a: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a:p>
            <a:pPr lvl="0"/>
            <a:endParaRPr lang="en" sz="1100" b="1" dirty="0">
              <a:solidFill>
                <a:schemeClr val="dk1"/>
              </a:solidFill>
              <a:latin typeface="Helvetica Neue"/>
              <a:ea typeface="Helvetica Neue"/>
              <a:cs typeface="Helvetica Neue"/>
              <a:sym typeface="Helvetica Neue"/>
            </a:endParaRPr>
          </a:p>
        </p:txBody>
      </p:sp>
      <p:pic>
        <p:nvPicPr>
          <p:cNvPr id="2" name="Picture 1" descr="Gaucher_french.jpg"/>
          <p:cNvPicPr>
            <a:picLocks noChangeAspect="1"/>
          </p:cNvPicPr>
          <p:nvPr/>
        </p:nvPicPr>
        <p:blipFill rotWithShape="1">
          <a:blip r:embed="rId2">
            <a:extLst>
              <a:ext uri="{28A0092B-C50C-407E-A947-70E740481C1C}">
                <a14:useLocalDpi xmlns:a14="http://schemas.microsoft.com/office/drawing/2010/main" val="0"/>
              </a:ext>
            </a:extLst>
          </a:blip>
          <a:srcRect l="16917" t="12963" r="30682" b="52949"/>
          <a:stretch/>
        </p:blipFill>
        <p:spPr>
          <a:xfrm>
            <a:off x="444500" y="1587499"/>
            <a:ext cx="3225801" cy="2717801"/>
          </a:xfrm>
          <a:prstGeom prst="rect">
            <a:avLst/>
          </a:prstGeom>
        </p:spPr>
      </p:pic>
      <p:pic>
        <p:nvPicPr>
          <p:cNvPr id="6" name="Picture 5" descr="Gaucher_french.jpg"/>
          <p:cNvPicPr>
            <a:picLocks noChangeAspect="1"/>
          </p:cNvPicPr>
          <p:nvPr/>
        </p:nvPicPr>
        <p:blipFill rotWithShape="1">
          <a:blip r:embed="rId2">
            <a:extLst>
              <a:ext uri="{28A0092B-C50C-407E-A947-70E740481C1C}">
                <a14:useLocalDpi xmlns:a14="http://schemas.microsoft.com/office/drawing/2010/main" val="0"/>
              </a:ext>
            </a:extLst>
          </a:blip>
          <a:srcRect l="1444" t="53903" r="29238" b="24114"/>
          <a:stretch/>
        </p:blipFill>
        <p:spPr>
          <a:xfrm>
            <a:off x="4432301" y="2051049"/>
            <a:ext cx="4267200" cy="1752600"/>
          </a:xfrm>
          <a:prstGeom prst="rect">
            <a:avLst/>
          </a:prstGeom>
        </p:spPr>
      </p:pic>
    </p:spTree>
    <p:extLst>
      <p:ext uri="{BB962C8B-B14F-4D97-AF65-F5344CB8AC3E}">
        <p14:creationId xmlns:p14="http://schemas.microsoft.com/office/powerpoint/2010/main" val="364192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3F82BE4-EE11-F849-BD9C-62D776078AF6}"/>
              </a:ext>
            </a:extLst>
          </p:cNvPr>
          <p:cNvPicPr>
            <a:picLocks noChangeAspect="1"/>
          </p:cNvPicPr>
          <p:nvPr/>
        </p:nvPicPr>
        <p:blipFill>
          <a:blip r:embed="rId2"/>
          <a:stretch>
            <a:fillRect/>
          </a:stretch>
        </p:blipFill>
        <p:spPr>
          <a:xfrm>
            <a:off x="1271195" y="289900"/>
            <a:ext cx="6601613" cy="3980555"/>
          </a:xfrm>
          <a:prstGeom prst="rect">
            <a:avLst/>
          </a:prstGeom>
        </p:spPr>
      </p:pic>
      <p:sp>
        <p:nvSpPr>
          <p:cNvPr id="2" name="TextBox 1">
            <a:extLst>
              <a:ext uri="{FF2B5EF4-FFF2-40B4-BE49-F238E27FC236}">
                <a16:creationId xmlns:a16="http://schemas.microsoft.com/office/drawing/2014/main" xmlns="" id="{EF415891-E6F7-7549-A6B3-8453C7A7B98C}"/>
              </a:ext>
            </a:extLst>
          </p:cNvPr>
          <p:cNvSpPr txBox="1"/>
          <p:nvPr/>
        </p:nvSpPr>
        <p:spPr>
          <a:xfrm>
            <a:off x="1271196" y="4446460"/>
            <a:ext cx="6747188" cy="577079"/>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Er-Rcha</a:t>
            </a:r>
            <a:r>
              <a:rPr lang="en" sz="1100" b="1" dirty="0">
                <a:solidFill>
                  <a:schemeClr val="dk1"/>
                </a:solidFill>
                <a:latin typeface="Helvetica Neue"/>
                <a:ea typeface="Helvetica Neue"/>
                <a:cs typeface="Helvetica Neue"/>
                <a:sym typeface="Helvetica Neue"/>
              </a:rPr>
              <a:t>, 1978. </a:t>
            </a:r>
            <a:r>
              <a:rPr lang="en" sz="1100" b="1" i="1" dirty="0">
                <a:solidFill>
                  <a:schemeClr val="dk1"/>
                </a:solidFill>
                <a:latin typeface="Helvetica Neue"/>
                <a:ea typeface="Helvetica Neue"/>
                <a:cs typeface="Helvetica Neue"/>
                <a:sym typeface="Helvetica Neue"/>
              </a:rPr>
              <a:t>Er-Rcha</a:t>
            </a:r>
            <a:r>
              <a:rPr lang="en" sz="1100" b="1" dirty="0">
                <a:solidFill>
                  <a:schemeClr val="dk1"/>
                </a:solidFill>
                <a:latin typeface="Helvetica Neue"/>
                <a:ea typeface="Helvetica Neue"/>
                <a:cs typeface="Helvetica Neue"/>
                <a:sym typeface="Helvetica Neue"/>
              </a:rPr>
              <a:t> est le dernier tableau de la série Jéricho de Gaucher (Er-Rcha est une allusion au nom arabe de Jéricho), une série de peintures dans lesquelles les formes ont pour point de départ des triangles divisés</a:t>
            </a:r>
            <a:r>
              <a:rPr lang="en" sz="1100" b="1" dirty="0" smtClean="0">
                <a:solidFill>
                  <a:schemeClr val="dk1"/>
                </a:solidFill>
                <a:latin typeface="Helvetica Neue"/>
                <a:ea typeface="Helvetica Neue"/>
                <a:cs typeface="Helvetica Neue"/>
                <a:sym typeface="Helvetica Neue"/>
              </a:rPr>
              <a:t>.</a:t>
            </a:r>
            <a:endParaRPr lang="en" sz="11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3502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6A5F1B-63ED-F041-BF0E-9583E8E815D4}"/>
              </a:ext>
            </a:extLst>
          </p:cNvPr>
          <p:cNvPicPr>
            <a:picLocks noChangeAspect="1"/>
          </p:cNvPicPr>
          <p:nvPr/>
        </p:nvPicPr>
        <p:blipFill>
          <a:blip r:embed="rId2"/>
          <a:stretch>
            <a:fillRect/>
          </a:stretch>
        </p:blipFill>
        <p:spPr>
          <a:xfrm>
            <a:off x="422306" y="497916"/>
            <a:ext cx="5827815" cy="4147668"/>
          </a:xfrm>
          <a:prstGeom prst="rect">
            <a:avLst/>
          </a:prstGeom>
        </p:spPr>
      </p:pic>
      <p:sp>
        <p:nvSpPr>
          <p:cNvPr id="2" name="TextBox 1">
            <a:extLst>
              <a:ext uri="{FF2B5EF4-FFF2-40B4-BE49-F238E27FC236}">
                <a16:creationId xmlns:a16="http://schemas.microsoft.com/office/drawing/2014/main" xmlns="" id="{9F79F1BD-738C-6B47-962C-F7E609530A65}"/>
              </a:ext>
            </a:extLst>
          </p:cNvPr>
          <p:cNvSpPr txBox="1"/>
          <p:nvPr/>
        </p:nvSpPr>
        <p:spPr>
          <a:xfrm>
            <a:off x="6381906" y="2902789"/>
            <a:ext cx="2371146" cy="1762019"/>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Charles Gagnon,</a:t>
            </a:r>
            <a:r>
              <a:rPr lang="en" sz="1100" b="1" i="1" dirty="0">
                <a:solidFill>
                  <a:schemeClr val="dk1"/>
                </a:solidFill>
                <a:latin typeface="Helvetica Neue"/>
                <a:ea typeface="Helvetica Neue"/>
                <a:cs typeface="Helvetica Neue"/>
                <a:sym typeface="Helvetica Neue"/>
              </a:rPr>
              <a:t> R69</a:t>
            </a:r>
            <a:r>
              <a:rPr lang="en" sz="1100" b="1" i="1" dirty="0">
                <a:solidFill>
                  <a:srgbClr val="000000"/>
                </a:solidFill>
                <a:latin typeface="Helvetica Neue"/>
                <a:ea typeface="Helvetica Neue"/>
                <a:cs typeface="Helvetica Neue"/>
                <a:sym typeface="Helvetica Neue"/>
              </a:rPr>
              <a:t>, </a:t>
            </a:r>
            <a:r>
              <a:rPr lang="en" sz="1100" b="1" dirty="0">
                <a:solidFill>
                  <a:srgbClr val="000000"/>
                </a:solidFill>
                <a:latin typeface="Helvetica Neue"/>
                <a:ea typeface="Helvetica Neue"/>
                <a:cs typeface="Helvetica Neue"/>
                <a:sym typeface="Helvetica Neue"/>
              </a:rPr>
              <a:t>1969-(inachevé).</a:t>
            </a:r>
            <a:r>
              <a:rPr lang="en" sz="1100" b="1" dirty="0">
                <a:solidFill>
                  <a:srgbClr val="FF0000"/>
                </a:solidFill>
                <a:latin typeface="Helvetica Neue"/>
                <a:ea typeface="Helvetica Neue"/>
                <a:cs typeface="Helvetica Neue"/>
                <a:sym typeface="Helvetica Neue"/>
              </a:rPr>
              <a:t> </a:t>
            </a:r>
            <a:r>
              <a:rPr lang="en" sz="1100" b="1" dirty="0">
                <a:solidFill>
                  <a:schemeClr val="dk1"/>
                </a:solidFill>
                <a:latin typeface="Helvetica Neue"/>
                <a:ea typeface="Helvetica Neue"/>
                <a:cs typeface="Helvetica Neue"/>
                <a:sym typeface="Helvetica Neue"/>
              </a:rPr>
              <a:t>Alors que Gaucher travaille sur son tableau R69, Gagnon, un autre artiste de Montréal, filme le processus; dans ce film, on voit Gaucher entouré de nombreux pots de peinture, ce qui rappelle son intérêt constant pour le mélange des couleurs. </a:t>
            </a:r>
          </a:p>
        </p:txBody>
      </p:sp>
    </p:spTree>
    <p:extLst>
      <p:ext uri="{BB962C8B-B14F-4D97-AF65-F5344CB8AC3E}">
        <p14:creationId xmlns:p14="http://schemas.microsoft.com/office/powerpoint/2010/main" val="149546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6BC3CD-471C-844C-816E-D4961B79785F}"/>
              </a:ext>
            </a:extLst>
          </p:cNvPr>
          <p:cNvPicPr>
            <a:picLocks noChangeAspect="1"/>
          </p:cNvPicPr>
          <p:nvPr/>
        </p:nvPicPr>
        <p:blipFill>
          <a:blip r:embed="rId2"/>
          <a:stretch>
            <a:fillRect/>
          </a:stretch>
        </p:blipFill>
        <p:spPr>
          <a:xfrm>
            <a:off x="1324523" y="184835"/>
            <a:ext cx="3469355" cy="4773833"/>
          </a:xfrm>
          <a:prstGeom prst="rect">
            <a:avLst/>
          </a:prstGeom>
        </p:spPr>
      </p:pic>
      <p:sp>
        <p:nvSpPr>
          <p:cNvPr id="2" name="TextBox 1">
            <a:extLst>
              <a:ext uri="{FF2B5EF4-FFF2-40B4-BE49-F238E27FC236}">
                <a16:creationId xmlns:a16="http://schemas.microsoft.com/office/drawing/2014/main" xmlns="" id="{E1B0352C-7F70-7D45-82AC-06B8C5BCC395}"/>
              </a:ext>
            </a:extLst>
          </p:cNvPr>
          <p:cNvSpPr txBox="1"/>
          <p:nvPr/>
        </p:nvSpPr>
        <p:spPr>
          <a:xfrm>
            <a:off x="4969441" y="3839130"/>
            <a:ext cx="3542219" cy="1254187"/>
          </a:xfrm>
          <a:prstGeom prst="rect">
            <a:avLst/>
          </a:prstGeom>
          <a:noFill/>
        </p:spPr>
        <p:txBody>
          <a:bodyPr wrap="square" lIns="68579" tIns="34289" rIns="68579" bIns="34289" rtlCol="0">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tenant un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rouleau</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à</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peinture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dans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son atelier de la rue Saint-Paul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Est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à</a:t>
            </a:r>
            <a:r>
              <a:rPr lang="en-CA" sz="1100" b="1" dirty="0">
                <a:latin typeface="Helvetica Neue" panose="02000503000000020004" pitchFamily="2" charset="0"/>
                <a:ea typeface="Helvetica Neue" panose="02000503000000020004" pitchFamily="2" charset="0"/>
                <a:cs typeface="Helvetica Neue" panose="02000503000000020004" pitchFamily="2" charset="0"/>
              </a:rPr>
              <a:t> Montréal, v.1968-1969.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L’utilisation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rouleau</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plutôt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que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pinceau</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permet</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à</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d’appliquer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la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peinture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façon</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uniforme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Il utilise du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ruban</a:t>
            </a:r>
            <a:r>
              <a:rPr lang="en-CA" sz="1100" b="1" dirty="0">
                <a:latin typeface="Helvetica Neue" panose="02000503000000020004" pitchFamily="2" charset="0"/>
                <a:ea typeface="Helvetica Neue" panose="02000503000000020004" pitchFamily="2" charset="0"/>
                <a:cs typeface="Helvetica Neue" panose="02000503000000020004" pitchFamily="2" charset="0"/>
              </a:rPr>
              <a:t>-cache pour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garder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les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bords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droits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et nets.</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6886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5FF22B-E778-5C43-89C3-CDF9574589AC}"/>
              </a:ext>
            </a:extLst>
          </p:cNvPr>
          <p:cNvPicPr>
            <a:picLocks noChangeAspect="1"/>
          </p:cNvPicPr>
          <p:nvPr/>
        </p:nvPicPr>
        <p:blipFill>
          <a:blip r:embed="rId2"/>
          <a:stretch>
            <a:fillRect/>
          </a:stretch>
        </p:blipFill>
        <p:spPr>
          <a:xfrm>
            <a:off x="773299" y="571492"/>
            <a:ext cx="4353614" cy="4357413"/>
          </a:xfrm>
          <a:prstGeom prst="rect">
            <a:avLst/>
          </a:prstGeom>
        </p:spPr>
      </p:pic>
      <p:sp>
        <p:nvSpPr>
          <p:cNvPr id="2" name="TextBox 1">
            <a:extLst>
              <a:ext uri="{FF2B5EF4-FFF2-40B4-BE49-F238E27FC236}">
                <a16:creationId xmlns:a16="http://schemas.microsoft.com/office/drawing/2014/main" xmlns="" id="{10993460-7683-E74D-99DB-6483E837B8A6}"/>
              </a:ext>
            </a:extLst>
          </p:cNvPr>
          <p:cNvSpPr txBox="1"/>
          <p:nvPr/>
        </p:nvSpPr>
        <p:spPr>
          <a:xfrm>
            <a:off x="5313786" y="4013271"/>
            <a:ext cx="3082426" cy="915633"/>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Danse carrée, modulations rouges</a:t>
            </a:r>
            <a:r>
              <a:rPr lang="en" sz="1100" b="1" dirty="0">
                <a:solidFill>
                  <a:schemeClr val="dk1"/>
                </a:solidFill>
                <a:latin typeface="Helvetica Neue"/>
                <a:ea typeface="Helvetica Neue"/>
                <a:cs typeface="Helvetica Neue"/>
                <a:sym typeface="Helvetica Neue"/>
              </a:rPr>
              <a:t>, 1965. Les peintures de la série Danses carrées s'appuient parfois sur des couleurs pour produire les effets d'une image rémanente</a:t>
            </a:r>
            <a:r>
              <a:rPr lang="en" sz="1100" b="1" dirty="0" smtClean="0">
                <a:solidFill>
                  <a:schemeClr val="dk1"/>
                </a:solidFill>
                <a:latin typeface="Helvetica Neue"/>
                <a:ea typeface="Helvetica Neue"/>
                <a:cs typeface="Helvetica Neue"/>
                <a:sym typeface="Helvetica Neue"/>
              </a:rPr>
              <a:t>.</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xmlns="" id="{4516C6CF-DE9C-094D-8348-1251592A36AE}"/>
              </a:ext>
            </a:extLst>
          </p:cNvPr>
          <p:cNvSpPr txBox="1"/>
          <p:nvPr/>
        </p:nvSpPr>
        <p:spPr>
          <a:xfrm>
            <a:off x="86593" y="123787"/>
            <a:ext cx="1951380" cy="407802"/>
          </a:xfrm>
          <a:prstGeom prst="rect">
            <a:avLst/>
          </a:prstGeom>
          <a:noFill/>
        </p:spPr>
        <p:txBody>
          <a:bodyPr wrap="non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Activité d’aprentissage n</a:t>
            </a:r>
            <a:r>
              <a:rPr lang="en" sz="1100" b="1" baseline="30000" dirty="0">
                <a:solidFill>
                  <a:schemeClr val="dk1"/>
                </a:solidFill>
                <a:latin typeface="Helvetica Neue"/>
                <a:ea typeface="Helvetica Neue"/>
                <a:cs typeface="Helvetica Neue"/>
                <a:sym typeface="Helvetica Neue"/>
              </a:rPr>
              <a:t>O</a:t>
            </a:r>
            <a:r>
              <a:rPr lang="en" sz="1100" b="1" dirty="0">
                <a:solidFill>
                  <a:schemeClr val="dk1"/>
                </a:solidFill>
                <a:latin typeface="Helvetica Neue"/>
                <a:ea typeface="Helvetica Neue"/>
                <a:cs typeface="Helvetica Neue"/>
                <a:sym typeface="Helvetica Neue"/>
              </a:rPr>
              <a:t>2</a:t>
            </a: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1726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77CC2A7-90C9-A145-804F-D5A5BA68C84C}"/>
              </a:ext>
            </a:extLst>
          </p:cNvPr>
          <p:cNvPicPr>
            <a:picLocks noChangeAspect="1"/>
          </p:cNvPicPr>
          <p:nvPr/>
        </p:nvPicPr>
        <p:blipFill>
          <a:blip r:embed="rId2"/>
          <a:stretch>
            <a:fillRect/>
          </a:stretch>
        </p:blipFill>
        <p:spPr>
          <a:xfrm>
            <a:off x="1519788" y="640773"/>
            <a:ext cx="3348040" cy="4199298"/>
          </a:xfrm>
          <a:prstGeom prst="rect">
            <a:avLst/>
          </a:prstGeom>
        </p:spPr>
      </p:pic>
      <p:sp>
        <p:nvSpPr>
          <p:cNvPr id="3" name="TextBox 2">
            <a:extLst>
              <a:ext uri="{FF2B5EF4-FFF2-40B4-BE49-F238E27FC236}">
                <a16:creationId xmlns:a16="http://schemas.microsoft.com/office/drawing/2014/main" xmlns="" id="{D57125EB-39B6-0A45-A828-9DE8F5F4C81D}"/>
              </a:ext>
            </a:extLst>
          </p:cNvPr>
          <p:cNvSpPr txBox="1"/>
          <p:nvPr/>
        </p:nvSpPr>
        <p:spPr>
          <a:xfrm>
            <a:off x="5131699" y="4262992"/>
            <a:ext cx="2897910" cy="577079"/>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Guido Molinari, </a:t>
            </a:r>
            <a:r>
              <a:rPr lang="en" sz="1100" b="1" i="1" dirty="0">
                <a:solidFill>
                  <a:schemeClr val="dk1"/>
                </a:solidFill>
                <a:latin typeface="Helvetica Neue"/>
                <a:ea typeface="Helvetica Neue"/>
                <a:cs typeface="Helvetica Neue"/>
                <a:sym typeface="Helvetica Neue"/>
              </a:rPr>
              <a:t>Sans titre,</a:t>
            </a:r>
            <a:r>
              <a:rPr lang="en" sz="1100" b="1" dirty="0">
                <a:solidFill>
                  <a:schemeClr val="dk1"/>
                </a:solidFill>
                <a:latin typeface="Helvetica Neue"/>
                <a:ea typeface="Helvetica Neue"/>
                <a:cs typeface="Helvetica Neue"/>
                <a:sym typeface="Helvetica Neue"/>
              </a:rPr>
              <a:t> 1967. Molinari est un membre important du mouvement plasticien de Montréal</a:t>
            </a:r>
            <a:r>
              <a:rPr lang="en" sz="1100" b="1" dirty="0" smtClean="0">
                <a:solidFill>
                  <a:schemeClr val="dk1"/>
                </a:solidFill>
                <a:latin typeface="Helvetica Neue"/>
                <a:ea typeface="Helvetica Neue"/>
                <a:cs typeface="Helvetica Neue"/>
                <a:sym typeface="Helvetica Neue"/>
              </a:rPr>
              <a:t>.</a:t>
            </a:r>
            <a:endParaRPr lang="en" sz="1100" b="1" dirty="0">
              <a:solidFill>
                <a:schemeClr val="dk1"/>
              </a:solidFill>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xmlns="" id="{4516C6CF-DE9C-094D-8348-1251592A36AE}"/>
              </a:ext>
            </a:extLst>
          </p:cNvPr>
          <p:cNvSpPr txBox="1"/>
          <p:nvPr/>
        </p:nvSpPr>
        <p:spPr>
          <a:xfrm>
            <a:off x="86593" y="123787"/>
            <a:ext cx="1951380" cy="407802"/>
          </a:xfrm>
          <a:prstGeom prst="rect">
            <a:avLst/>
          </a:prstGeom>
          <a:noFill/>
        </p:spPr>
        <p:txBody>
          <a:bodyPr wrap="non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Activité d’aprentissage n</a:t>
            </a:r>
            <a:r>
              <a:rPr lang="en" sz="1100" b="1" baseline="30000" dirty="0">
                <a:solidFill>
                  <a:schemeClr val="dk1"/>
                </a:solidFill>
                <a:latin typeface="Helvetica Neue"/>
                <a:ea typeface="Helvetica Neue"/>
                <a:cs typeface="Helvetica Neue"/>
                <a:sym typeface="Helvetica Neue"/>
              </a:rPr>
              <a:t>O</a:t>
            </a:r>
            <a:r>
              <a:rPr lang="en" sz="1100" b="1" dirty="0">
                <a:solidFill>
                  <a:schemeClr val="dk1"/>
                </a:solidFill>
                <a:latin typeface="Helvetica Neue"/>
                <a:ea typeface="Helvetica Neue"/>
                <a:cs typeface="Helvetica Neue"/>
                <a:sym typeface="Helvetica Neue"/>
              </a:rPr>
              <a:t>2</a:t>
            </a: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8990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75A29E6-DBF3-A14C-8396-24C06B18420B}"/>
              </a:ext>
            </a:extLst>
          </p:cNvPr>
          <p:cNvPicPr>
            <a:picLocks noChangeAspect="1"/>
          </p:cNvPicPr>
          <p:nvPr/>
        </p:nvPicPr>
        <p:blipFill>
          <a:blip r:embed="rId2"/>
          <a:stretch>
            <a:fillRect/>
          </a:stretch>
        </p:blipFill>
        <p:spPr>
          <a:xfrm>
            <a:off x="1054048" y="254537"/>
            <a:ext cx="4512366" cy="4634428"/>
          </a:xfrm>
          <a:prstGeom prst="rect">
            <a:avLst/>
          </a:prstGeom>
        </p:spPr>
      </p:pic>
      <p:sp>
        <p:nvSpPr>
          <p:cNvPr id="3" name="TextBox 2">
            <a:extLst>
              <a:ext uri="{FF2B5EF4-FFF2-40B4-BE49-F238E27FC236}">
                <a16:creationId xmlns:a16="http://schemas.microsoft.com/office/drawing/2014/main" xmlns="" id="{CBC9B2FF-70B7-E144-9D21-041BA938FF95}"/>
              </a:ext>
            </a:extLst>
          </p:cNvPr>
          <p:cNvSpPr txBox="1"/>
          <p:nvPr/>
        </p:nvSpPr>
        <p:spPr>
          <a:xfrm>
            <a:off x="6164645" y="3769428"/>
            <a:ext cx="2355573" cy="746356"/>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Claude Tousignant, </a:t>
            </a:r>
            <a:r>
              <a:rPr lang="en" sz="1100" b="1" i="1" dirty="0">
                <a:solidFill>
                  <a:schemeClr val="dk1"/>
                </a:solidFill>
                <a:latin typeface="Helvetica Neue"/>
                <a:ea typeface="Helvetica Neue"/>
                <a:cs typeface="Helvetica Neue"/>
                <a:sym typeface="Helvetica Neue"/>
              </a:rPr>
              <a:t>Accélérateur chromatique, </a:t>
            </a:r>
            <a:r>
              <a:rPr lang="en" sz="1100" b="1" dirty="0">
                <a:solidFill>
                  <a:schemeClr val="dk1"/>
                </a:solidFill>
                <a:latin typeface="Helvetica Neue"/>
                <a:ea typeface="Helvetica Neue"/>
                <a:cs typeface="Helvetica Neue"/>
                <a:sym typeface="Helvetica Neue"/>
              </a:rPr>
              <a:t>1968. </a:t>
            </a:r>
            <a:r>
              <a:rPr lang="en" sz="1100" b="1" dirty="0" smtClean="0">
                <a:solidFill>
                  <a:schemeClr val="dk1"/>
                </a:solidFill>
                <a:latin typeface="Helvetica Neue"/>
                <a:ea typeface="Helvetica Neue"/>
                <a:cs typeface="Helvetica Neue"/>
                <a:sym typeface="Helvetica Neue"/>
              </a:rPr>
              <a:t>Tousignant cré</a:t>
            </a:r>
            <a:r>
              <a:rPr lang="en-CA" sz="1100" b="1" dirty="0" smtClean="0">
                <a:solidFill>
                  <a:schemeClr val="dk1"/>
                </a:solidFill>
                <a:latin typeface="Helvetica Neue"/>
                <a:ea typeface="Helvetica Neue"/>
                <a:cs typeface="Helvetica Neue"/>
                <a:sym typeface="Helvetica Neue"/>
              </a:rPr>
              <a:t>e</a:t>
            </a:r>
            <a:r>
              <a:rPr lang="en" sz="1100" b="1" dirty="0" smtClean="0">
                <a:solidFill>
                  <a:schemeClr val="dk1"/>
                </a:solidFill>
                <a:latin typeface="Helvetica Neue"/>
                <a:ea typeface="Helvetica Neue"/>
                <a:cs typeface="Helvetica Neue"/>
                <a:sym typeface="Helvetica Neue"/>
              </a:rPr>
              <a:t> </a:t>
            </a:r>
            <a:r>
              <a:rPr lang="en" sz="1100" b="1" dirty="0">
                <a:solidFill>
                  <a:schemeClr val="dk1"/>
                </a:solidFill>
                <a:latin typeface="Helvetica Neue"/>
                <a:ea typeface="Helvetica Neue"/>
                <a:cs typeface="Helvetica Neue"/>
                <a:sym typeface="Helvetica Neue"/>
              </a:rPr>
              <a:t>une série de tableaux avec des cercles de couleurs</a:t>
            </a:r>
            <a:r>
              <a:rPr lang="en" sz="1100" b="1" dirty="0" smtClean="0">
                <a:solidFill>
                  <a:schemeClr val="dk1"/>
                </a:solidFill>
                <a:latin typeface="Helvetica Neue"/>
                <a:ea typeface="Helvetica Neue"/>
                <a:cs typeface="Helvetica Neue"/>
                <a:sym typeface="Helvetica Neue"/>
              </a:rPr>
              <a:t>.</a:t>
            </a:r>
            <a:endParaRPr lang="en" sz="1100" b="1" dirty="0">
              <a:solidFill>
                <a:schemeClr val="dk1"/>
              </a:solidFill>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xmlns="" id="{4516C6CF-DE9C-094D-8348-1251592A36AE}"/>
              </a:ext>
            </a:extLst>
          </p:cNvPr>
          <p:cNvSpPr txBox="1"/>
          <p:nvPr/>
        </p:nvSpPr>
        <p:spPr>
          <a:xfrm>
            <a:off x="86593" y="123787"/>
            <a:ext cx="1951380" cy="407802"/>
          </a:xfrm>
          <a:prstGeom prst="rect">
            <a:avLst/>
          </a:prstGeom>
          <a:noFill/>
        </p:spPr>
        <p:txBody>
          <a:bodyPr wrap="non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Activité d’aprentissage n</a:t>
            </a:r>
            <a:r>
              <a:rPr lang="en" sz="1100" b="1" baseline="30000" dirty="0">
                <a:solidFill>
                  <a:schemeClr val="dk1"/>
                </a:solidFill>
                <a:latin typeface="Helvetica Neue"/>
                <a:ea typeface="Helvetica Neue"/>
                <a:cs typeface="Helvetica Neue"/>
                <a:sym typeface="Helvetica Neue"/>
              </a:rPr>
              <a:t>O</a:t>
            </a:r>
            <a:r>
              <a:rPr lang="en" sz="1100" b="1" dirty="0">
                <a:solidFill>
                  <a:schemeClr val="dk1"/>
                </a:solidFill>
                <a:latin typeface="Helvetica Neue"/>
                <a:ea typeface="Helvetica Neue"/>
                <a:cs typeface="Helvetica Neue"/>
                <a:sym typeface="Helvetica Neue"/>
              </a:rPr>
              <a:t>2</a:t>
            </a:r>
          </a:p>
          <a:p>
            <a:endParaRPr lang="en-CA"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5829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D80661-850C-764E-A1BF-200790653749}"/>
              </a:ext>
            </a:extLst>
          </p:cNvPr>
          <p:cNvPicPr>
            <a:picLocks noChangeAspect="1"/>
          </p:cNvPicPr>
          <p:nvPr/>
        </p:nvPicPr>
        <p:blipFill>
          <a:blip r:embed="rId2"/>
          <a:stretch>
            <a:fillRect/>
          </a:stretch>
        </p:blipFill>
        <p:spPr>
          <a:xfrm>
            <a:off x="1157357" y="223693"/>
            <a:ext cx="6829289" cy="4278734"/>
          </a:xfrm>
          <a:prstGeom prst="rect">
            <a:avLst/>
          </a:prstGeom>
        </p:spPr>
      </p:pic>
      <p:sp>
        <p:nvSpPr>
          <p:cNvPr id="2" name="TextBox 1">
            <a:extLst>
              <a:ext uri="{FF2B5EF4-FFF2-40B4-BE49-F238E27FC236}">
                <a16:creationId xmlns:a16="http://schemas.microsoft.com/office/drawing/2014/main" xmlns="" id="{3BD3398C-C885-EC40-A9B5-3F07E865A810}"/>
              </a:ext>
            </a:extLst>
          </p:cNvPr>
          <p:cNvSpPr txBox="1"/>
          <p:nvPr/>
        </p:nvSpPr>
        <p:spPr>
          <a:xfrm>
            <a:off x="1146862" y="4639624"/>
            <a:ext cx="6829289" cy="407802"/>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Reds &amp; P</a:t>
            </a:r>
            <a:r>
              <a:rPr lang="en-CA" sz="1100" b="1" i="1" dirty="0">
                <a:solidFill>
                  <a:schemeClr val="dk1"/>
                </a:solidFill>
                <a:latin typeface="Helvetica Neue"/>
                <a:ea typeface="Helvetica Neue"/>
                <a:cs typeface="Helvetica Neue"/>
                <a:sym typeface="Helvetica Neue"/>
              </a:rPr>
              <a:t>s</a:t>
            </a:r>
            <a:r>
              <a:rPr lang="en-CA" sz="1100" b="1" dirty="0">
                <a:solidFill>
                  <a:schemeClr val="dk1"/>
                </a:solidFill>
                <a:latin typeface="Helvetica Neue"/>
                <a:ea typeface="Helvetica Neue"/>
                <a:cs typeface="Helvetica Neue"/>
                <a:sym typeface="Helvetica Neue"/>
              </a:rPr>
              <a:t> (</a:t>
            </a:r>
            <a:r>
              <a:rPr lang="en-CA" sz="1100" b="1" i="1" dirty="0">
                <a:solidFill>
                  <a:schemeClr val="dk1"/>
                </a:solidFill>
                <a:latin typeface="Helvetica Neue"/>
                <a:ea typeface="Helvetica Neue"/>
                <a:cs typeface="Helvetica Neue"/>
                <a:sym typeface="Helvetica Neue"/>
              </a:rPr>
              <a:t>Rouges &amp; PS</a:t>
            </a:r>
            <a:r>
              <a:rPr lang="en-CA" sz="1100" b="1" dirty="0">
                <a:solidFill>
                  <a:schemeClr val="dk1"/>
                </a:solidFill>
                <a:latin typeface="Helvetica Neue"/>
                <a:ea typeface="Helvetica Neue"/>
                <a:cs typeface="Helvetica Neue"/>
                <a:sym typeface="Helvetica Neue"/>
              </a:rPr>
              <a:t>)</a:t>
            </a:r>
            <a:r>
              <a:rPr lang="en" sz="1100" b="1" dirty="0">
                <a:solidFill>
                  <a:schemeClr val="dk1"/>
                </a:solidFill>
                <a:latin typeface="Helvetica Neue"/>
                <a:ea typeface="Helvetica Neue"/>
                <a:cs typeface="Helvetica Neue"/>
                <a:sym typeface="Helvetica Neue"/>
              </a:rPr>
              <a:t>, 1992. Dans ce tableau, Gaucher expérimente différentes nuances de rouge, de beige et de crème</a:t>
            </a:r>
            <a:r>
              <a:rPr lang="en" sz="1100" b="1" dirty="0" smtClean="0">
                <a:solidFill>
                  <a:schemeClr val="dk1"/>
                </a:solidFill>
                <a:latin typeface="Helvetica Neue"/>
                <a:ea typeface="Helvetica Neue"/>
                <a:cs typeface="Helvetica Neue"/>
                <a:sym typeface="Helvetica Neue"/>
              </a:rPr>
              <a:t>.</a:t>
            </a:r>
            <a:endParaRPr lang="en" sz="11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326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1E53C70-54BA-204E-8358-D7A1A214B8B6}"/>
              </a:ext>
            </a:extLst>
          </p:cNvPr>
          <p:cNvSpPr txBox="1"/>
          <p:nvPr/>
        </p:nvSpPr>
        <p:spPr>
          <a:xfrm>
            <a:off x="491994" y="4314100"/>
            <a:ext cx="8286398" cy="407802"/>
          </a:xfrm>
          <a:prstGeom prst="rect">
            <a:avLst/>
          </a:prstGeom>
          <a:noFill/>
        </p:spPr>
        <p:txBody>
          <a:bodyPr wrap="square" lIns="68579" tIns="34289" rIns="68579" bIns="34289" rtlCol="0">
            <a:spAutoFit/>
          </a:bodyPr>
          <a:lstStyle/>
          <a:p>
            <a:pPr lvl="0">
              <a:buClr>
                <a:schemeClr val="dk1"/>
              </a:buClr>
              <a:buSzPts val="1100"/>
            </a:pPr>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Triptyque </a:t>
            </a:r>
            <a:r>
              <a:rPr lang="en" sz="1100" b="1" dirty="0">
                <a:solidFill>
                  <a:schemeClr val="dk1"/>
                </a:solidFill>
                <a:latin typeface="Helvetica Neue"/>
                <a:ea typeface="Helvetica Neue"/>
                <a:cs typeface="Helvetica Neue"/>
                <a:sym typeface="Helvetica Neue"/>
              </a:rPr>
              <a:t>(de gauche à droite : </a:t>
            </a:r>
            <a:r>
              <a:rPr lang="en" sz="1100" b="1" i="1" dirty="0">
                <a:solidFill>
                  <a:schemeClr val="dk1"/>
                </a:solidFill>
                <a:latin typeface="Helvetica Neue"/>
                <a:ea typeface="Helvetica Neue"/>
                <a:cs typeface="Helvetica Neue"/>
                <a:sym typeface="Helvetica Neue"/>
              </a:rPr>
              <a:t>Signaux, un autre été; Signaux, très doucement; Silences/Silence</a:t>
            </a:r>
            <a:r>
              <a:rPr lang="en" sz="1100" b="1" dirty="0">
                <a:solidFill>
                  <a:schemeClr val="dk1"/>
                </a:solidFill>
                <a:latin typeface="Helvetica Neue"/>
                <a:ea typeface="Helvetica Neue"/>
                <a:cs typeface="Helvetica Neue"/>
                <a:sym typeface="Helvetica Neue"/>
              </a:rPr>
              <a:t>), 1966. Dans ce triptyque, Gaucher peint de fines lignes sur des couleurs primaires vives pour mettre en valeur leur intensité</a:t>
            </a:r>
            <a:r>
              <a:rPr lang="en" sz="1100" b="1" dirty="0" smtClean="0">
                <a:solidFill>
                  <a:schemeClr val="dk1"/>
                </a:solidFill>
                <a:latin typeface="Helvetica Neue"/>
                <a:ea typeface="Helvetica Neue"/>
                <a:cs typeface="Helvetica Neue"/>
                <a:sym typeface="Helvetica Neue"/>
              </a:rPr>
              <a:t>.</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Yves-Gaucher-2.jpg"/>
          <p:cNvPicPr>
            <a:picLocks noChangeAspect="1"/>
          </p:cNvPicPr>
          <p:nvPr/>
        </p:nvPicPr>
        <p:blipFill rotWithShape="1">
          <a:blip r:embed="rId2">
            <a:extLst>
              <a:ext uri="{28A0092B-C50C-407E-A947-70E740481C1C}">
                <a14:useLocalDpi xmlns:a14="http://schemas.microsoft.com/office/drawing/2010/main" val="0"/>
              </a:ext>
            </a:extLst>
          </a:blip>
          <a:srcRect l="9600" t="26965" r="10290" b="13469"/>
          <a:stretch/>
        </p:blipFill>
        <p:spPr>
          <a:xfrm>
            <a:off x="491994" y="629817"/>
            <a:ext cx="7851742" cy="3567122"/>
          </a:xfrm>
          <a:prstGeom prst="rect">
            <a:avLst/>
          </a:prstGeom>
        </p:spPr>
      </p:pic>
    </p:spTree>
    <p:extLst>
      <p:ext uri="{BB962C8B-B14F-4D97-AF65-F5344CB8AC3E}">
        <p14:creationId xmlns:p14="http://schemas.microsoft.com/office/powerpoint/2010/main" val="11150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2B5E0D0-92B1-9E47-82D6-4D60D457896C}"/>
              </a:ext>
            </a:extLst>
          </p:cNvPr>
          <p:cNvPicPr>
            <a:picLocks noChangeAspect="1"/>
          </p:cNvPicPr>
          <p:nvPr/>
        </p:nvPicPr>
        <p:blipFill>
          <a:blip r:embed="rId2"/>
          <a:stretch>
            <a:fillRect/>
          </a:stretch>
        </p:blipFill>
        <p:spPr>
          <a:xfrm>
            <a:off x="279169" y="484070"/>
            <a:ext cx="8585663" cy="3660227"/>
          </a:xfrm>
          <a:prstGeom prst="rect">
            <a:avLst/>
          </a:prstGeom>
        </p:spPr>
      </p:pic>
      <p:sp>
        <p:nvSpPr>
          <p:cNvPr id="2" name="TextBox 1">
            <a:extLst>
              <a:ext uri="{FF2B5EF4-FFF2-40B4-BE49-F238E27FC236}">
                <a16:creationId xmlns:a16="http://schemas.microsoft.com/office/drawing/2014/main" xmlns="" id="{B745952C-07CC-D547-BF23-2F599A2066E0}"/>
              </a:ext>
            </a:extLst>
          </p:cNvPr>
          <p:cNvSpPr txBox="1"/>
          <p:nvPr/>
        </p:nvSpPr>
        <p:spPr>
          <a:xfrm>
            <a:off x="279169" y="4432158"/>
            <a:ext cx="8585663" cy="746356"/>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Jaune, bleu et rouge IV</a:t>
            </a:r>
            <a:r>
              <a:rPr lang="en" sz="1100" b="1" dirty="0">
                <a:solidFill>
                  <a:schemeClr val="dk1"/>
                </a:solidFill>
                <a:latin typeface="Helvetica Neue"/>
                <a:ea typeface="Helvetica Neue"/>
                <a:cs typeface="Helvetica Neue"/>
                <a:sym typeface="Helvetica Neue"/>
              </a:rPr>
              <a:t>, 1999. Dans deux autres variantes de cette œuvre, Gaucher </a:t>
            </a:r>
            <a:r>
              <a:rPr lang="en-CA" sz="1100" b="1" dirty="0" smtClean="0">
                <a:solidFill>
                  <a:schemeClr val="dk1"/>
                </a:solidFill>
                <a:latin typeface="Helvetica Neue"/>
                <a:ea typeface="Helvetica Neue"/>
                <a:cs typeface="Helvetica Neue"/>
                <a:sym typeface="Helvetica Neue"/>
              </a:rPr>
              <a:t>a</a:t>
            </a:r>
            <a:r>
              <a:rPr lang="en" sz="1100" b="1" dirty="0" smtClean="0">
                <a:solidFill>
                  <a:schemeClr val="dk1"/>
                </a:solidFill>
                <a:latin typeface="Helvetica Neue"/>
                <a:ea typeface="Helvetica Neue"/>
                <a:cs typeface="Helvetica Neue"/>
                <a:sym typeface="Helvetica Neue"/>
              </a:rPr>
              <a:t>ccroch</a:t>
            </a:r>
            <a:r>
              <a:rPr lang="en-CA" sz="1100" b="1" dirty="0" smtClean="0">
                <a:solidFill>
                  <a:schemeClr val="dk1"/>
                </a:solidFill>
                <a:latin typeface="Helvetica Neue"/>
                <a:ea typeface="Helvetica Neue"/>
                <a:cs typeface="Helvetica Neue"/>
                <a:sym typeface="Helvetica Neue"/>
              </a:rPr>
              <a:t>e</a:t>
            </a:r>
            <a:r>
              <a:rPr lang="en" sz="1100" b="1" dirty="0" smtClean="0">
                <a:solidFill>
                  <a:schemeClr val="dk1"/>
                </a:solidFill>
                <a:latin typeface="Helvetica Neue"/>
                <a:ea typeface="Helvetica Neue"/>
                <a:cs typeface="Helvetica Neue"/>
                <a:sym typeface="Helvetica Neue"/>
              </a:rPr>
              <a:t> </a:t>
            </a:r>
            <a:r>
              <a:rPr lang="en" sz="1100" b="1" dirty="0">
                <a:solidFill>
                  <a:schemeClr val="dk1"/>
                </a:solidFill>
                <a:latin typeface="Helvetica Neue"/>
                <a:ea typeface="Helvetica Neue"/>
                <a:cs typeface="Helvetica Neue"/>
                <a:sym typeface="Helvetica Neue"/>
              </a:rPr>
              <a:t>les panneaux en une ligne droite, et en une progression vers le haut (avec le panneau rouge placé légèrement au-dessus du bleu, et le bleu légèrement au-dessus du jaune).</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xmlns="" id="{4516C6CF-DE9C-094D-8348-1251592A36AE}"/>
              </a:ext>
            </a:extLst>
          </p:cNvPr>
          <p:cNvSpPr txBox="1"/>
          <p:nvPr/>
        </p:nvSpPr>
        <p:spPr>
          <a:xfrm>
            <a:off x="86592" y="123787"/>
            <a:ext cx="1408076" cy="259684"/>
          </a:xfrm>
          <a:prstGeom prst="rect">
            <a:avLst/>
          </a:prstGeom>
          <a:noFill/>
        </p:spPr>
        <p:txBody>
          <a:bodyPr wrap="none" lIns="68579" tIns="34289" rIns="68579" bIns="34289" rtlCol="0">
            <a:spAutoFit/>
          </a:bodyPr>
          <a:lstStyle/>
          <a:p>
            <a:pPr lvl="0">
              <a:lnSpc>
                <a:spcPct val="115000"/>
              </a:lnSpc>
              <a:buClr>
                <a:schemeClr val="dk1"/>
              </a:buClr>
              <a:buSzPts val="1100"/>
            </a:pPr>
            <a:r>
              <a:rPr lang="en" sz="1100" b="1" dirty="0">
                <a:solidFill>
                  <a:schemeClr val="dk1"/>
                </a:solidFill>
                <a:latin typeface="Helvetica Neue"/>
                <a:ea typeface="Helvetica Neue"/>
                <a:cs typeface="Helvetica Neue"/>
                <a:sym typeface="Helvetica Neue"/>
              </a:rPr>
              <a:t>Exercice </a:t>
            </a:r>
            <a:r>
              <a:rPr lang="en" sz="1100" b="1" dirty="0" smtClean="0">
                <a:solidFill>
                  <a:schemeClr val="dk1"/>
                </a:solidFill>
                <a:latin typeface="Helvetica Neue"/>
                <a:ea typeface="Helvetica Neue"/>
                <a:cs typeface="Helvetica Neue"/>
                <a:sym typeface="Helvetica Neue"/>
              </a:rPr>
              <a:t>sommatif</a:t>
            </a:r>
            <a:endParaRPr lang="en" sz="11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62176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516C6CF-DE9C-094D-8348-1251592A36AE}"/>
              </a:ext>
            </a:extLst>
          </p:cNvPr>
          <p:cNvSpPr txBox="1"/>
          <p:nvPr/>
        </p:nvSpPr>
        <p:spPr>
          <a:xfrm>
            <a:off x="86592" y="123787"/>
            <a:ext cx="1408076" cy="259684"/>
          </a:xfrm>
          <a:prstGeom prst="rect">
            <a:avLst/>
          </a:prstGeom>
          <a:noFill/>
        </p:spPr>
        <p:txBody>
          <a:bodyPr wrap="none" lIns="68579" tIns="34289" rIns="68579" bIns="34289" rtlCol="0">
            <a:spAutoFit/>
          </a:bodyPr>
          <a:lstStyle/>
          <a:p>
            <a:pPr lvl="0">
              <a:lnSpc>
                <a:spcPct val="115000"/>
              </a:lnSpc>
              <a:buClr>
                <a:schemeClr val="dk1"/>
              </a:buClr>
              <a:buSzPts val="1100"/>
            </a:pPr>
            <a:r>
              <a:rPr lang="en" sz="1100" b="1" dirty="0">
                <a:solidFill>
                  <a:schemeClr val="dk1"/>
                </a:solidFill>
                <a:latin typeface="Helvetica Neue"/>
                <a:ea typeface="Helvetica Neue"/>
                <a:cs typeface="Helvetica Neue"/>
                <a:sym typeface="Helvetica Neue"/>
              </a:rPr>
              <a:t>Exercice </a:t>
            </a:r>
            <a:r>
              <a:rPr lang="en" sz="1100" b="1" dirty="0" smtClean="0">
                <a:solidFill>
                  <a:schemeClr val="dk1"/>
                </a:solidFill>
                <a:latin typeface="Helvetica Neue"/>
                <a:ea typeface="Helvetica Neue"/>
                <a:cs typeface="Helvetica Neue"/>
                <a:sym typeface="Helvetica Neue"/>
              </a:rPr>
              <a:t>sommatif</a:t>
            </a:r>
            <a:endParaRPr lang="en" sz="1100" b="1" dirty="0">
              <a:solidFill>
                <a:schemeClr val="dk1"/>
              </a:solidFill>
              <a:latin typeface="Helvetica Neue"/>
              <a:ea typeface="Helvetica Neue"/>
              <a:cs typeface="Helvetica Neue"/>
              <a:sym typeface="Helvetica Neue"/>
            </a:endParaRPr>
          </a:p>
        </p:txBody>
      </p:sp>
      <p:pic>
        <p:nvPicPr>
          <p:cNvPr id="2" name="Picture 1" descr="Exemplar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080" y="383471"/>
            <a:ext cx="4723299" cy="4580983"/>
          </a:xfrm>
          <a:prstGeom prst="rect">
            <a:avLst/>
          </a:prstGeom>
        </p:spPr>
      </p:pic>
    </p:spTree>
    <p:extLst>
      <p:ext uri="{BB962C8B-B14F-4D97-AF65-F5344CB8AC3E}">
        <p14:creationId xmlns:p14="http://schemas.microsoft.com/office/powerpoint/2010/main" val="178845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C86DC6D-396B-C749-8D3E-0864C59A25E8}"/>
              </a:ext>
            </a:extLst>
          </p:cNvPr>
          <p:cNvPicPr>
            <a:picLocks noChangeAspect="1"/>
          </p:cNvPicPr>
          <p:nvPr/>
        </p:nvPicPr>
        <p:blipFill>
          <a:blip r:embed="rId2"/>
          <a:stretch>
            <a:fillRect/>
          </a:stretch>
        </p:blipFill>
        <p:spPr>
          <a:xfrm>
            <a:off x="281064" y="308108"/>
            <a:ext cx="6228416" cy="4527287"/>
          </a:xfrm>
          <a:prstGeom prst="rect">
            <a:avLst/>
          </a:prstGeom>
        </p:spPr>
      </p:pic>
      <p:sp>
        <p:nvSpPr>
          <p:cNvPr id="2" name="TextBox 1">
            <a:extLst>
              <a:ext uri="{FF2B5EF4-FFF2-40B4-BE49-F238E27FC236}">
                <a16:creationId xmlns:a16="http://schemas.microsoft.com/office/drawing/2014/main" xmlns="" id="{8434A0C4-04C9-9941-B16A-7A17594E6E79}"/>
              </a:ext>
            </a:extLst>
          </p:cNvPr>
          <p:cNvSpPr txBox="1"/>
          <p:nvPr/>
        </p:nvSpPr>
        <p:spPr>
          <a:xfrm>
            <a:off x="6744434" y="3430232"/>
            <a:ext cx="2124067" cy="1592742"/>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Sgana</a:t>
            </a:r>
            <a:r>
              <a:rPr lang="en" sz="1100" b="1" dirty="0">
                <a:solidFill>
                  <a:schemeClr val="dk1"/>
                </a:solidFill>
                <a:latin typeface="Helvetica Neue"/>
                <a:ea typeface="Helvetica Neue"/>
                <a:cs typeface="Helvetica Neue"/>
                <a:sym typeface="Helvetica Neue"/>
              </a:rPr>
              <a:t>, 1962. Jeune artiste, Gaucher acquiert sa propre presse à gravure et commence à expérimenter. Il installe la presse dans le garage de ses parents avant d’avoir son propre atelier.</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712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9F5998-E39E-794F-9D4F-0E4869667A7B}"/>
              </a:ext>
            </a:extLst>
          </p:cNvPr>
          <p:cNvPicPr>
            <a:picLocks noChangeAspect="1"/>
          </p:cNvPicPr>
          <p:nvPr/>
        </p:nvPicPr>
        <p:blipFill rotWithShape="1">
          <a:blip r:embed="rId2"/>
          <a:srcRect l="28140" t="23496" r="30005" b="34323"/>
          <a:stretch/>
        </p:blipFill>
        <p:spPr>
          <a:xfrm>
            <a:off x="238255" y="644913"/>
            <a:ext cx="5796524" cy="3853674"/>
          </a:xfrm>
          <a:prstGeom prst="rect">
            <a:avLst/>
          </a:prstGeom>
        </p:spPr>
      </p:pic>
      <p:sp>
        <p:nvSpPr>
          <p:cNvPr id="2" name="TextBox 1">
            <a:extLst>
              <a:ext uri="{FF2B5EF4-FFF2-40B4-BE49-F238E27FC236}">
                <a16:creationId xmlns:a16="http://schemas.microsoft.com/office/drawing/2014/main" xmlns="" id="{79223430-B1BE-8C4D-8D84-0114A61AF51F}"/>
              </a:ext>
            </a:extLst>
          </p:cNvPr>
          <p:cNvSpPr txBox="1"/>
          <p:nvPr/>
        </p:nvSpPr>
        <p:spPr>
          <a:xfrm>
            <a:off x="6213196" y="2797266"/>
            <a:ext cx="2728769" cy="1931296"/>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Rouge, brun, bleu, jaune, vert, ocre n</a:t>
            </a:r>
            <a:r>
              <a:rPr lang="en" sz="1100" b="1" i="1" baseline="30000" dirty="0">
                <a:solidFill>
                  <a:schemeClr val="dk1"/>
                </a:solidFill>
                <a:latin typeface="Helvetica Neue"/>
                <a:ea typeface="Helvetica Neue"/>
                <a:cs typeface="Helvetica Neue"/>
                <a:sym typeface="Helvetica Neue"/>
              </a:rPr>
              <a:t>o</a:t>
            </a:r>
            <a:r>
              <a:rPr lang="en" sz="1100" b="1" i="1" dirty="0">
                <a:solidFill>
                  <a:schemeClr val="dk1"/>
                </a:solidFill>
                <a:latin typeface="Helvetica Neue"/>
                <a:ea typeface="Helvetica Neue"/>
                <a:cs typeface="Helvetica Neue"/>
                <a:sym typeface="Helvetica Neue"/>
              </a:rPr>
              <a:t> 11</a:t>
            </a:r>
            <a:r>
              <a:rPr lang="en" sz="1100" b="1" dirty="0">
                <a:solidFill>
                  <a:schemeClr val="dk1"/>
                </a:solidFill>
                <a:latin typeface="Helvetica Neue"/>
                <a:ea typeface="Helvetica Neue"/>
                <a:cs typeface="Helvetica Neue"/>
                <a:sym typeface="Helvetica Neue"/>
              </a:rPr>
              <a:t>, 1974. Bien que les compositions de Gaucher puissent sembler simples, l'artiste constate souvent la nécessité de créer plusieurs versions d’une œuvre pour rendre l’équilibre précis des couleurs choisies. </a:t>
            </a:r>
            <a:r>
              <a:rPr lang="en" sz="1100" b="1">
                <a:solidFill>
                  <a:schemeClr val="dk1"/>
                </a:solidFill>
                <a:latin typeface="Helvetica Neue"/>
                <a:ea typeface="Helvetica Neue"/>
                <a:cs typeface="Helvetica Neue"/>
                <a:sym typeface="Helvetica Neue"/>
              </a:rPr>
              <a:t>Il doit d'ailleurs les ajuster souvent, créant de petites versions de ses tableaux pour en tester les tons et les nuances.</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3927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EB6D7B-3D57-E34C-92AF-BD4F7B66A984}"/>
              </a:ext>
            </a:extLst>
          </p:cNvPr>
          <p:cNvPicPr>
            <a:picLocks noChangeAspect="1"/>
          </p:cNvPicPr>
          <p:nvPr/>
        </p:nvPicPr>
        <p:blipFill>
          <a:blip r:embed="rId2"/>
          <a:stretch>
            <a:fillRect/>
          </a:stretch>
        </p:blipFill>
        <p:spPr>
          <a:xfrm>
            <a:off x="377558" y="511232"/>
            <a:ext cx="5490905" cy="4121039"/>
          </a:xfrm>
          <a:prstGeom prst="rect">
            <a:avLst/>
          </a:prstGeom>
        </p:spPr>
      </p:pic>
      <p:sp>
        <p:nvSpPr>
          <p:cNvPr id="4" name="TextBox 3">
            <a:extLst>
              <a:ext uri="{FF2B5EF4-FFF2-40B4-BE49-F238E27FC236}">
                <a16:creationId xmlns:a16="http://schemas.microsoft.com/office/drawing/2014/main" xmlns="" id="{0796BE97-E44B-CB41-BD44-9EB1890040C5}"/>
              </a:ext>
            </a:extLst>
          </p:cNvPr>
          <p:cNvSpPr txBox="1"/>
          <p:nvPr/>
        </p:nvSpPr>
        <p:spPr>
          <a:xfrm>
            <a:off x="6079959" y="3484654"/>
            <a:ext cx="2589131" cy="1770483"/>
          </a:xfrm>
          <a:prstGeom prst="rect">
            <a:avLst/>
          </a:prstGeom>
          <a:noFill/>
        </p:spPr>
        <p:txBody>
          <a:bodyPr wrap="square" lIns="68579" tIns="34289" rIns="68579" bIns="34289" rtlCol="0">
            <a:spAutoFit/>
          </a:bodyPr>
          <a:lstStyle/>
          <a:p>
            <a:pPr lvl="0">
              <a:lnSpc>
                <a:spcPct val="115000"/>
              </a:lnSpc>
              <a:buClr>
                <a:schemeClr val="dk1"/>
              </a:buClr>
              <a:buSzPts val="1100"/>
            </a:pPr>
            <a:r>
              <a:rPr lang="en" sz="1100" b="1" dirty="0">
                <a:solidFill>
                  <a:schemeClr val="dk1"/>
                </a:solidFill>
                <a:latin typeface="Helvetica Neue"/>
                <a:ea typeface="Helvetica Neue"/>
                <a:cs typeface="Helvetica Neue"/>
                <a:sym typeface="Helvetica Neue"/>
              </a:rPr>
              <a:t>Yves Gaucher,</a:t>
            </a:r>
            <a:r>
              <a:rPr lang="en" sz="1100" b="1" i="1" dirty="0">
                <a:solidFill>
                  <a:schemeClr val="dk1"/>
                </a:solidFill>
                <a:latin typeface="Helvetica Neue"/>
                <a:ea typeface="Helvetica Neue"/>
                <a:cs typeface="Helvetica Neue"/>
                <a:sym typeface="Helvetica Neue"/>
              </a:rPr>
              <a:t> En hommage à </a:t>
            </a:r>
            <a:r>
              <a:rPr lang="en" sz="1100" b="1" i="1" dirty="0">
                <a:latin typeface="Helvetica Neue"/>
                <a:ea typeface="Helvetica Neue"/>
                <a:cs typeface="Helvetica Neue"/>
                <a:sym typeface="Helvetica Neue"/>
              </a:rPr>
              <a:t>Webern n</a:t>
            </a:r>
            <a:r>
              <a:rPr lang="en" sz="1100" b="1" i="1" baseline="30000" dirty="0">
                <a:latin typeface="Helvetica Neue"/>
                <a:ea typeface="Helvetica Neue"/>
                <a:cs typeface="Helvetica Neue"/>
                <a:sym typeface="Helvetica Neue"/>
              </a:rPr>
              <a:t>o</a:t>
            </a:r>
            <a:r>
              <a:rPr lang="en" sz="1100" b="1" i="1" dirty="0">
                <a:latin typeface="Helvetica Neue"/>
                <a:ea typeface="Helvetica Neue"/>
                <a:cs typeface="Helvetica Neue"/>
                <a:sym typeface="Helvetica Neue"/>
              </a:rPr>
              <a:t> 2,</a:t>
            </a:r>
            <a:r>
              <a:rPr lang="en" sz="1100" b="1" dirty="0">
                <a:solidFill>
                  <a:srgbClr val="FF0000"/>
                </a:solidFill>
                <a:latin typeface="Helvetica Neue"/>
                <a:ea typeface="Helvetica Neue"/>
                <a:cs typeface="Helvetica Neue"/>
                <a:sym typeface="Helvetica Neue"/>
              </a:rPr>
              <a:t> </a:t>
            </a:r>
            <a:r>
              <a:rPr lang="en" sz="1100" b="1" dirty="0">
                <a:solidFill>
                  <a:schemeClr val="dk1"/>
                </a:solidFill>
                <a:latin typeface="Helvetica Neue"/>
                <a:ea typeface="Helvetica Neue"/>
                <a:cs typeface="Helvetica Neue"/>
                <a:sym typeface="Helvetica Neue"/>
              </a:rPr>
              <a:t>1963. Dans cette série de gravures, Gaucher utilise des lignes, des carrés et des tirets, formes qu’il commence bientôt à utiliser dans ses peintures.</a:t>
            </a:r>
          </a:p>
          <a:p>
            <a:pPr lvl="0">
              <a:lnSpc>
                <a:spcPct val="115000"/>
              </a:lnSpc>
            </a:pPr>
            <a:endParaRPr lang="en" sz="1100" b="1" dirty="0">
              <a:solidFill>
                <a:schemeClr val="dk1"/>
              </a:solidFill>
              <a:latin typeface="Helvetica Neue"/>
              <a:ea typeface="Helvetica Neue"/>
              <a:cs typeface="Helvetica Neue"/>
              <a:sym typeface="Helvetica Neue"/>
            </a:endParaRP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8203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02625D-8955-D948-9F6A-9F7B8BCE109B}"/>
              </a:ext>
            </a:extLst>
          </p:cNvPr>
          <p:cNvPicPr>
            <a:picLocks noChangeAspect="1"/>
          </p:cNvPicPr>
          <p:nvPr/>
        </p:nvPicPr>
        <p:blipFill>
          <a:blip r:embed="rId2"/>
          <a:stretch>
            <a:fillRect/>
          </a:stretch>
        </p:blipFill>
        <p:spPr>
          <a:xfrm>
            <a:off x="1344832" y="198218"/>
            <a:ext cx="3295749" cy="4747066"/>
          </a:xfrm>
          <a:prstGeom prst="rect">
            <a:avLst/>
          </a:prstGeom>
        </p:spPr>
      </p:pic>
      <p:sp>
        <p:nvSpPr>
          <p:cNvPr id="2" name="TextBox 1">
            <a:extLst>
              <a:ext uri="{FF2B5EF4-FFF2-40B4-BE49-F238E27FC236}">
                <a16:creationId xmlns:a16="http://schemas.microsoft.com/office/drawing/2014/main" xmlns="" id="{0F11D4FB-3CC9-F644-8F18-220462580DFB}"/>
              </a:ext>
            </a:extLst>
          </p:cNvPr>
          <p:cNvSpPr txBox="1"/>
          <p:nvPr/>
        </p:nvSpPr>
        <p:spPr>
          <a:xfrm>
            <a:off x="4888931" y="3691576"/>
            <a:ext cx="3046677" cy="1592742"/>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Asagao,</a:t>
            </a:r>
            <a:r>
              <a:rPr lang="en" sz="1100" b="1" dirty="0">
                <a:solidFill>
                  <a:schemeClr val="dk1"/>
                </a:solidFill>
                <a:latin typeface="Helvetica Neue"/>
                <a:ea typeface="Helvetica Neue"/>
                <a:cs typeface="Helvetica Neue"/>
                <a:sym typeface="Helvetica Neue"/>
              </a:rPr>
              <a:t> 1961. Cette œuvre est l’une des premières estampes de Gaucher. Jeune homme, Gaucher est mal à l’aise face à la spontanéité de l’approche automatiste de la peinture. Il est attiré par la gravure en partie parce qu’elle demande de passer par une série d’étapes.</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3524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3AA5F8-F55D-1D46-B717-82393DE389F5}"/>
              </a:ext>
            </a:extLst>
          </p:cNvPr>
          <p:cNvPicPr>
            <a:picLocks noChangeAspect="1"/>
          </p:cNvPicPr>
          <p:nvPr/>
        </p:nvPicPr>
        <p:blipFill>
          <a:blip r:embed="rId2"/>
          <a:stretch>
            <a:fillRect/>
          </a:stretch>
        </p:blipFill>
        <p:spPr>
          <a:xfrm>
            <a:off x="158381" y="1169507"/>
            <a:ext cx="8827241" cy="2804489"/>
          </a:xfrm>
          <a:prstGeom prst="rect">
            <a:avLst/>
          </a:prstGeom>
        </p:spPr>
      </p:pic>
      <p:sp>
        <p:nvSpPr>
          <p:cNvPr id="2" name="TextBox 1">
            <a:extLst>
              <a:ext uri="{FF2B5EF4-FFF2-40B4-BE49-F238E27FC236}">
                <a16:creationId xmlns:a16="http://schemas.microsoft.com/office/drawing/2014/main" xmlns="" id="{71AC997E-86F5-394B-B356-10B5DC70E974}"/>
              </a:ext>
            </a:extLst>
          </p:cNvPr>
          <p:cNvSpPr txBox="1"/>
          <p:nvPr/>
        </p:nvSpPr>
        <p:spPr>
          <a:xfrm>
            <a:off x="158380" y="4124597"/>
            <a:ext cx="8827241" cy="407802"/>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T.D.S</a:t>
            </a:r>
            <a:r>
              <a:rPr lang="en" sz="1100" b="1" dirty="0">
                <a:solidFill>
                  <a:schemeClr val="dk1"/>
                </a:solidFill>
                <a:latin typeface="Helvetica Neue"/>
                <a:ea typeface="Helvetica Neue"/>
                <a:cs typeface="Helvetica Neue"/>
                <a:sym typeface="Helvetica Neue"/>
              </a:rPr>
              <a:t>., 1988. T.D.S. fait partie d’une série d’œuvres de Gaucher connues sous le nom de Tableaux foncés.</a:t>
            </a:r>
          </a:p>
          <a:p>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3044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496042-D303-2041-8EF9-DBFC18BDE5BA}"/>
              </a:ext>
            </a:extLst>
          </p:cNvPr>
          <p:cNvPicPr>
            <a:picLocks noChangeAspect="1"/>
          </p:cNvPicPr>
          <p:nvPr/>
        </p:nvPicPr>
        <p:blipFill>
          <a:blip r:embed="rId2"/>
          <a:stretch>
            <a:fillRect/>
          </a:stretch>
        </p:blipFill>
        <p:spPr>
          <a:xfrm>
            <a:off x="1400704" y="182210"/>
            <a:ext cx="3171296" cy="4779083"/>
          </a:xfrm>
          <a:prstGeom prst="rect">
            <a:avLst/>
          </a:prstGeom>
        </p:spPr>
      </p:pic>
      <p:sp>
        <p:nvSpPr>
          <p:cNvPr id="2" name="TextBox 1">
            <a:extLst>
              <a:ext uri="{FF2B5EF4-FFF2-40B4-BE49-F238E27FC236}">
                <a16:creationId xmlns:a16="http://schemas.microsoft.com/office/drawing/2014/main" xmlns="" id="{0EF84FE5-0058-C748-9880-86003EE9DDE7}"/>
              </a:ext>
            </a:extLst>
          </p:cNvPr>
          <p:cNvSpPr txBox="1"/>
          <p:nvPr/>
        </p:nvSpPr>
        <p:spPr>
          <a:xfrm>
            <a:off x="4872078" y="4765084"/>
            <a:ext cx="1696883" cy="264013"/>
          </a:xfrm>
          <a:prstGeom prst="rect">
            <a:avLst/>
          </a:prstGeom>
          <a:noFill/>
        </p:spPr>
        <p:txBody>
          <a:bodyPr wrap="none" lIns="68579" tIns="34289" rIns="68579" bIns="34289" rtlCol="0">
            <a:spAutoFit/>
          </a:bodyPr>
          <a:lstStyle/>
          <a:p>
            <a:pPr lvl="0">
              <a:lnSpc>
                <a:spcPct val="115000"/>
              </a:lnSpc>
              <a:buClr>
                <a:schemeClr val="dk1"/>
              </a:buClr>
              <a:buSzPts val="1100"/>
            </a:pPr>
            <a:r>
              <a:rPr lang="en" sz="1100" b="1" dirty="0">
                <a:latin typeface="Helvetica Neue"/>
                <a:ea typeface="Helvetica Neue"/>
                <a:cs typeface="Helvetica Neue"/>
                <a:sym typeface="Helvetica Neue"/>
              </a:rPr>
              <a:t>Yves Gaucher en 1971.</a:t>
            </a:r>
          </a:p>
        </p:txBody>
      </p:sp>
    </p:spTree>
    <p:extLst>
      <p:ext uri="{BB962C8B-B14F-4D97-AF65-F5344CB8AC3E}">
        <p14:creationId xmlns:p14="http://schemas.microsoft.com/office/powerpoint/2010/main" val="241457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5AB0CC-0AAC-BB43-9041-110553A9A87B}"/>
              </a:ext>
            </a:extLst>
          </p:cNvPr>
          <p:cNvPicPr>
            <a:picLocks noChangeAspect="1"/>
          </p:cNvPicPr>
          <p:nvPr/>
        </p:nvPicPr>
        <p:blipFill>
          <a:blip r:embed="rId2"/>
          <a:stretch>
            <a:fillRect/>
          </a:stretch>
        </p:blipFill>
        <p:spPr>
          <a:xfrm>
            <a:off x="262382" y="632841"/>
            <a:ext cx="5631859" cy="4132979"/>
          </a:xfrm>
          <a:prstGeom prst="rect">
            <a:avLst/>
          </a:prstGeom>
        </p:spPr>
      </p:pic>
      <p:sp>
        <p:nvSpPr>
          <p:cNvPr id="2" name="TextBox 1">
            <a:extLst>
              <a:ext uri="{FF2B5EF4-FFF2-40B4-BE49-F238E27FC236}">
                <a16:creationId xmlns:a16="http://schemas.microsoft.com/office/drawing/2014/main" xmlns="" id="{8BDBE041-A505-2743-9AE9-61B5132C427C}"/>
              </a:ext>
            </a:extLst>
          </p:cNvPr>
          <p:cNvSpPr txBox="1"/>
          <p:nvPr/>
        </p:nvSpPr>
        <p:spPr>
          <a:xfrm>
            <a:off x="6135986" y="3511631"/>
            <a:ext cx="2882071" cy="1281119"/>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En hommage à Webern n</a:t>
            </a:r>
            <a:r>
              <a:rPr lang="en" sz="1100" b="1" i="1" baseline="30000" dirty="0">
                <a:solidFill>
                  <a:schemeClr val="dk1"/>
                </a:solidFill>
                <a:latin typeface="Helvetica Neue"/>
                <a:ea typeface="Helvetica Neue"/>
                <a:cs typeface="Helvetica Neue"/>
                <a:sym typeface="Helvetica Neue"/>
              </a:rPr>
              <a:t>o</a:t>
            </a:r>
            <a:r>
              <a:rPr lang="en" sz="1100" b="1" i="1" dirty="0">
                <a:solidFill>
                  <a:schemeClr val="dk1"/>
                </a:solidFill>
                <a:latin typeface="Helvetica Neue"/>
                <a:ea typeface="Helvetica Neue"/>
                <a:cs typeface="Helvetica Neue"/>
                <a:sym typeface="Helvetica Neue"/>
              </a:rPr>
              <a:t>1,</a:t>
            </a:r>
            <a:r>
              <a:rPr lang="en" sz="1100" b="1" dirty="0">
                <a:solidFill>
                  <a:schemeClr val="dk1"/>
                </a:solidFill>
                <a:latin typeface="Helvetica Neue"/>
                <a:ea typeface="Helvetica Neue"/>
                <a:cs typeface="Helvetica Neue"/>
                <a:sym typeface="Helvetica Neue"/>
              </a:rPr>
              <a:t> 1963. Cette estampe fait partie d’un ensemble qui marque un développement important dans l’oeuvre de Gaucher : il opte pour la géométrie dans la conception de compositions à forte puissance graphique.</a:t>
            </a:r>
          </a:p>
        </p:txBody>
      </p:sp>
    </p:spTree>
    <p:extLst>
      <p:ext uri="{BB962C8B-B14F-4D97-AF65-F5344CB8AC3E}">
        <p14:creationId xmlns:p14="http://schemas.microsoft.com/office/powerpoint/2010/main" val="331825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7B31AC-0D00-D348-8BE2-00112DB4633D}"/>
              </a:ext>
            </a:extLst>
          </p:cNvPr>
          <p:cNvPicPr>
            <a:picLocks noChangeAspect="1"/>
          </p:cNvPicPr>
          <p:nvPr/>
        </p:nvPicPr>
        <p:blipFill>
          <a:blip r:embed="rId2"/>
          <a:stretch>
            <a:fillRect/>
          </a:stretch>
        </p:blipFill>
        <p:spPr>
          <a:xfrm>
            <a:off x="580870" y="268845"/>
            <a:ext cx="4638278" cy="4605812"/>
          </a:xfrm>
          <a:prstGeom prst="rect">
            <a:avLst/>
          </a:prstGeom>
        </p:spPr>
      </p:pic>
      <p:sp>
        <p:nvSpPr>
          <p:cNvPr id="2" name="TextBox 1">
            <a:extLst>
              <a:ext uri="{FF2B5EF4-FFF2-40B4-BE49-F238E27FC236}">
                <a16:creationId xmlns:a16="http://schemas.microsoft.com/office/drawing/2014/main" xmlns="" id="{3FA743C4-3FC2-D446-A741-08FC20CB16F8}"/>
              </a:ext>
            </a:extLst>
          </p:cNvPr>
          <p:cNvSpPr txBox="1"/>
          <p:nvPr/>
        </p:nvSpPr>
        <p:spPr>
          <a:xfrm>
            <a:off x="5463916" y="4135296"/>
            <a:ext cx="3436070" cy="761746"/>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Étude pour « Six carrés »</a:t>
            </a:r>
            <a:r>
              <a:rPr lang="en" sz="1100" b="1" dirty="0">
                <a:solidFill>
                  <a:schemeClr val="dk1"/>
                </a:solidFill>
                <a:latin typeface="Helvetica Neue"/>
                <a:ea typeface="Helvetica Neue"/>
                <a:cs typeface="Helvetica Neue"/>
                <a:sym typeface="Helvetica Neue"/>
              </a:rPr>
              <a:t>, 1966.</a:t>
            </a:r>
            <a:r>
              <a:rPr lang="en-CA" sz="1100" b="1" dirty="0">
                <a:solidFill>
                  <a:schemeClr val="dk1"/>
                </a:solidFill>
                <a:latin typeface="Helvetica Neue"/>
                <a:ea typeface="Helvetica Neue"/>
                <a:cs typeface="Helvetica Neue"/>
                <a:sym typeface="Helvetica Neue"/>
              </a:rPr>
              <a:t/>
            </a:r>
            <a:br>
              <a:rPr lang="en-CA" sz="1100" b="1" dirty="0">
                <a:solidFill>
                  <a:schemeClr val="dk1"/>
                </a:solidFill>
                <a:latin typeface="Helvetica Neue"/>
                <a:ea typeface="Helvetica Neue"/>
                <a:cs typeface="Helvetica Neue"/>
                <a:sym typeface="Helvetica Neue"/>
              </a:rPr>
            </a:br>
            <a:r>
              <a:rPr lang="en" sz="1100" b="1" dirty="0">
                <a:solidFill>
                  <a:schemeClr val="dk1"/>
                </a:solidFill>
                <a:latin typeface="Helvetica Neue"/>
                <a:ea typeface="Helvetica Neue"/>
                <a:cs typeface="Helvetica Neue"/>
                <a:sym typeface="Helvetica Neue"/>
              </a:rPr>
              <a:t>Ce tableau présente une structure ordonnée et symétrique, de sorte que notre attention est attirée</a:t>
            </a:r>
            <a:r>
              <a:rPr lang="en-CA" sz="1100" b="1" dirty="0">
                <a:solidFill>
                  <a:schemeClr val="dk1"/>
                </a:solidFill>
                <a:latin typeface="Helvetica Neue"/>
                <a:ea typeface="Helvetica Neue"/>
                <a:cs typeface="Helvetica Neue"/>
                <a:sym typeface="Helvetica Neue"/>
              </a:rPr>
              <a:t> </a:t>
            </a:r>
            <a:r>
              <a:rPr lang="en" sz="1100" b="1" dirty="0">
                <a:solidFill>
                  <a:schemeClr val="dk1"/>
                </a:solidFill>
                <a:latin typeface="Helvetica Neue"/>
                <a:ea typeface="Helvetica Neue"/>
                <a:cs typeface="Helvetica Neue"/>
                <a:sym typeface="Helvetica Neue"/>
              </a:rPr>
              <a:t>par les interactions entre les couleurs.</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5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20BFD1-941B-6B40-86E6-21C469E73E12}"/>
              </a:ext>
            </a:extLst>
          </p:cNvPr>
          <p:cNvPicPr>
            <a:picLocks noChangeAspect="1"/>
          </p:cNvPicPr>
          <p:nvPr/>
        </p:nvPicPr>
        <p:blipFill>
          <a:blip r:embed="rId2"/>
          <a:stretch>
            <a:fillRect/>
          </a:stretch>
        </p:blipFill>
        <p:spPr>
          <a:xfrm>
            <a:off x="330457" y="299899"/>
            <a:ext cx="8483089" cy="3729025"/>
          </a:xfrm>
          <a:prstGeom prst="rect">
            <a:avLst/>
          </a:prstGeom>
        </p:spPr>
      </p:pic>
      <p:sp>
        <p:nvSpPr>
          <p:cNvPr id="2" name="TextBox 1">
            <a:extLst>
              <a:ext uri="{FF2B5EF4-FFF2-40B4-BE49-F238E27FC236}">
                <a16:creationId xmlns:a16="http://schemas.microsoft.com/office/drawing/2014/main" xmlns="" id="{132A7433-FC8C-4D4A-A9CF-6EC9CEF7A84A}"/>
              </a:ext>
            </a:extLst>
          </p:cNvPr>
          <p:cNvSpPr txBox="1"/>
          <p:nvPr/>
        </p:nvSpPr>
        <p:spPr>
          <a:xfrm>
            <a:off x="330457" y="4222409"/>
            <a:ext cx="8202195" cy="588621"/>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B2 + w Ps</a:t>
            </a:r>
            <a:r>
              <a:rPr lang="en" sz="1100" b="1" dirty="0">
                <a:solidFill>
                  <a:schemeClr val="dk1"/>
                </a:solidFill>
                <a:latin typeface="Helvetica Neue"/>
                <a:ea typeface="Helvetica Neue"/>
                <a:cs typeface="Helvetica Neue"/>
                <a:sym typeface="Helvetica Neue"/>
              </a:rPr>
              <a:t> (vue de l’installation), 1989-1890. Cette peinture en est une exemplaire de la palette très pâle à laquelle Gaucher peut avoir recours. L’œuvre décline des variations de couleurs relativement subtiles, du crème verdâtre de gauche, au bleu pâle violacé de droite, suivi d'un pistache glacé et, enfin, de blanc.</a:t>
            </a:r>
          </a:p>
        </p:txBody>
      </p:sp>
    </p:spTree>
    <p:extLst>
      <p:ext uri="{BB962C8B-B14F-4D97-AF65-F5344CB8AC3E}">
        <p14:creationId xmlns:p14="http://schemas.microsoft.com/office/powerpoint/2010/main" val="395535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D29B04-8F5D-3F4A-A1D7-07547A17E0D8}"/>
              </a:ext>
            </a:extLst>
          </p:cNvPr>
          <p:cNvPicPr>
            <a:picLocks noChangeAspect="1"/>
          </p:cNvPicPr>
          <p:nvPr/>
        </p:nvPicPr>
        <p:blipFill>
          <a:blip r:embed="rId2"/>
          <a:stretch>
            <a:fillRect/>
          </a:stretch>
        </p:blipFill>
        <p:spPr>
          <a:xfrm>
            <a:off x="1795686" y="157080"/>
            <a:ext cx="3420935" cy="4829342"/>
          </a:xfrm>
          <a:prstGeom prst="rect">
            <a:avLst/>
          </a:prstGeom>
        </p:spPr>
      </p:pic>
      <p:sp>
        <p:nvSpPr>
          <p:cNvPr id="2" name="TextBox 1">
            <a:extLst>
              <a:ext uri="{FF2B5EF4-FFF2-40B4-BE49-F238E27FC236}">
                <a16:creationId xmlns:a16="http://schemas.microsoft.com/office/drawing/2014/main" xmlns="" id="{42F48557-4B94-F04A-89DD-B796A6B9B6AF}"/>
              </a:ext>
            </a:extLst>
          </p:cNvPr>
          <p:cNvSpPr txBox="1"/>
          <p:nvPr/>
        </p:nvSpPr>
        <p:spPr>
          <a:xfrm>
            <a:off x="5416412" y="4747895"/>
            <a:ext cx="2397016" cy="242372"/>
          </a:xfrm>
          <a:prstGeom prst="rect">
            <a:avLst/>
          </a:prstGeom>
          <a:noFill/>
        </p:spPr>
        <p:txBody>
          <a:bodyPr wrap="none" lIns="68579" tIns="34289" rIns="68579" bIns="34289" rtlCol="0">
            <a:spAutoFit/>
          </a:bodyPr>
          <a:lstStyle/>
          <a:p>
            <a:r>
              <a:rPr lang="en-CA" sz="1100" b="1" dirty="0">
                <a:latin typeface="Helvetica Neue" panose="02000503000000020004" pitchFamily="2" charset="0"/>
                <a:ea typeface="Helvetica Neue" panose="02000503000000020004" pitchFamily="2" charset="0"/>
                <a:cs typeface="Helvetica Neue" panose="02000503000000020004" pitchFamily="2" charset="0"/>
              </a:rPr>
              <a:t>Yves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trois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ans</a:t>
            </a:r>
            <a:r>
              <a:rPr lang="en-CA" sz="1100" b="1" dirty="0">
                <a:latin typeface="Helvetica Neue" panose="02000503000000020004" pitchFamily="2" charset="0"/>
                <a:ea typeface="Helvetica Neue" panose="02000503000000020004" pitchFamily="2" charset="0"/>
                <a:cs typeface="Helvetica Neue" panose="02000503000000020004" pitchFamily="2" charset="0"/>
              </a:rPr>
              <a:t>, en 1937.</a:t>
            </a:r>
          </a:p>
        </p:txBody>
      </p:sp>
    </p:spTree>
    <p:extLst>
      <p:ext uri="{BB962C8B-B14F-4D97-AF65-F5344CB8AC3E}">
        <p14:creationId xmlns:p14="http://schemas.microsoft.com/office/powerpoint/2010/main" val="205371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74A29D2-C3CF-0946-BAAB-1FAE5D360F6F}"/>
              </a:ext>
            </a:extLst>
          </p:cNvPr>
          <p:cNvPicPr>
            <a:picLocks noChangeAspect="1"/>
          </p:cNvPicPr>
          <p:nvPr/>
        </p:nvPicPr>
        <p:blipFill>
          <a:blip r:embed="rId2"/>
          <a:stretch>
            <a:fillRect/>
          </a:stretch>
        </p:blipFill>
        <p:spPr>
          <a:xfrm>
            <a:off x="875269" y="192551"/>
            <a:ext cx="4134290" cy="4758401"/>
          </a:xfrm>
          <a:prstGeom prst="rect">
            <a:avLst/>
          </a:prstGeom>
        </p:spPr>
      </p:pic>
      <p:sp>
        <p:nvSpPr>
          <p:cNvPr id="2" name="TextBox 1">
            <a:extLst>
              <a:ext uri="{FF2B5EF4-FFF2-40B4-BE49-F238E27FC236}">
                <a16:creationId xmlns:a16="http://schemas.microsoft.com/office/drawing/2014/main" xmlns="" id="{64745FA7-A38D-374F-9203-637F71245902}"/>
              </a:ext>
            </a:extLst>
          </p:cNvPr>
          <p:cNvSpPr txBox="1"/>
          <p:nvPr/>
        </p:nvSpPr>
        <p:spPr>
          <a:xfrm>
            <a:off x="5240603" y="4574268"/>
            <a:ext cx="3164569" cy="415497"/>
          </a:xfrm>
          <a:prstGeom prst="rect">
            <a:avLst/>
          </a:prstGeom>
          <a:noFill/>
        </p:spPr>
        <p:txBody>
          <a:bodyPr wrap="square" lIns="68579" tIns="34289" rIns="68579" bIns="34289" rtlCol="0">
            <a:spAutoFit/>
          </a:bodyPr>
          <a:lstStyle/>
          <a:p>
            <a:r>
              <a:rPr lang="en-CA" sz="1100" b="1" dirty="0" err="1">
                <a:latin typeface="Helvetica Neue" panose="02000503000000020004" pitchFamily="2" charset="0"/>
                <a:ea typeface="Helvetica Neue" panose="02000503000000020004" pitchFamily="2" charset="0"/>
                <a:cs typeface="Helvetica Neue" panose="02000503000000020004" pitchFamily="2" charset="0"/>
              </a:rPr>
              <a:t>Gaucher</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à</a:t>
            </a:r>
            <a:r>
              <a:rPr lang="en-CA" sz="1100" b="1" dirty="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l’École</a:t>
            </a:r>
            <a:r>
              <a:rPr lang="en-CA" sz="1100" b="1" dirty="0">
                <a:latin typeface="Helvetica Neue" panose="02000503000000020004" pitchFamily="2" charset="0"/>
                <a:ea typeface="Helvetica Neue" panose="02000503000000020004" pitchFamily="2" charset="0"/>
                <a:cs typeface="Helvetica Neue" panose="02000503000000020004" pitchFamily="2" charset="0"/>
              </a:rPr>
              <a:t> des beaux-arts de Montréal, v.1954-1955.</a:t>
            </a:r>
          </a:p>
        </p:txBody>
      </p:sp>
    </p:spTree>
    <p:extLst>
      <p:ext uri="{BB962C8B-B14F-4D97-AF65-F5344CB8AC3E}">
        <p14:creationId xmlns:p14="http://schemas.microsoft.com/office/powerpoint/2010/main" val="258930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544EA2-2B67-BB4E-B953-FDEC0E2BAADB}"/>
              </a:ext>
            </a:extLst>
          </p:cNvPr>
          <p:cNvPicPr>
            <a:picLocks noChangeAspect="1"/>
          </p:cNvPicPr>
          <p:nvPr/>
        </p:nvPicPr>
        <p:blipFill>
          <a:blip r:embed="rId2"/>
          <a:stretch>
            <a:fillRect/>
          </a:stretch>
        </p:blipFill>
        <p:spPr>
          <a:xfrm>
            <a:off x="1246347" y="249521"/>
            <a:ext cx="7057708" cy="4212569"/>
          </a:xfrm>
          <a:prstGeom prst="rect">
            <a:avLst/>
          </a:prstGeom>
        </p:spPr>
      </p:pic>
      <p:sp>
        <p:nvSpPr>
          <p:cNvPr id="2" name="TextBox 1">
            <a:extLst>
              <a:ext uri="{FF2B5EF4-FFF2-40B4-BE49-F238E27FC236}">
                <a16:creationId xmlns:a16="http://schemas.microsoft.com/office/drawing/2014/main" xmlns="" id="{57DCFB05-558B-BE4B-B0B5-A99C8AD3CF69}"/>
              </a:ext>
            </a:extLst>
          </p:cNvPr>
          <p:cNvSpPr txBox="1"/>
          <p:nvPr/>
        </p:nvSpPr>
        <p:spPr>
          <a:xfrm>
            <a:off x="1133490" y="4607812"/>
            <a:ext cx="7089193" cy="415497"/>
          </a:xfrm>
          <a:prstGeom prst="rect">
            <a:avLst/>
          </a:prstGeom>
          <a:noFill/>
        </p:spPr>
        <p:txBody>
          <a:bodyPr wrap="square" lIns="68579" tIns="34289" rIns="68579" bIns="34289" rtlCol="0">
            <a:spAutoFit/>
          </a:bodyPr>
          <a:lstStyle/>
          <a:p>
            <a:pPr lvl="0"/>
            <a:r>
              <a:rPr lang="en" sz="1100" b="1" dirty="0">
                <a:solidFill>
                  <a:schemeClr val="dk1"/>
                </a:solidFill>
                <a:latin typeface="Helvetica Neue"/>
                <a:ea typeface="Helvetica Neue"/>
                <a:cs typeface="Helvetica Neue"/>
                <a:sym typeface="Helvetica Neue"/>
              </a:rPr>
              <a:t>Yves Gaucher, </a:t>
            </a:r>
            <a:r>
              <a:rPr lang="en" sz="1100" b="1" i="1" dirty="0">
                <a:solidFill>
                  <a:schemeClr val="dk1"/>
                </a:solidFill>
                <a:latin typeface="Helvetica Neue"/>
                <a:ea typeface="Helvetica Neue"/>
                <a:cs typeface="Helvetica Neue"/>
                <a:sym typeface="Helvetica Neue"/>
              </a:rPr>
              <a:t>Deux bleus, deux gris</a:t>
            </a:r>
            <a:r>
              <a:rPr lang="en" sz="1100" b="1" dirty="0">
                <a:solidFill>
                  <a:schemeClr val="dk1"/>
                </a:solidFill>
                <a:latin typeface="Helvetica Neue"/>
                <a:ea typeface="Helvetica Neue"/>
                <a:cs typeface="Helvetica Neue"/>
                <a:sym typeface="Helvetica Neue"/>
              </a:rPr>
              <a:t>, 1976. Cette œuvre témoigne de l’intérêt de Gaucher envers la manière dont les couleurs se comportent lorsqu’elles sont en dialogue les unes avec les autres.</a:t>
            </a:r>
          </a:p>
        </p:txBody>
      </p:sp>
    </p:spTree>
    <p:extLst>
      <p:ext uri="{BB962C8B-B14F-4D97-AF65-F5344CB8AC3E}">
        <p14:creationId xmlns:p14="http://schemas.microsoft.com/office/powerpoint/2010/main" val="3362226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863</Words>
  <Application>Microsoft Macintosh PowerPoint</Application>
  <PresentationFormat>On-screen Show (16:9)</PresentationFormat>
  <Paragraphs>31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Simone Wharton</cp:lastModifiedBy>
  <cp:revision>38</cp:revision>
  <dcterms:created xsi:type="dcterms:W3CDTF">2019-12-13T23:49:00Z</dcterms:created>
  <dcterms:modified xsi:type="dcterms:W3CDTF">2020-10-19T23:18:18Z</dcterms:modified>
</cp:coreProperties>
</file>