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59" r:id="rId13"/>
    <p:sldId id="264" r:id="rId14"/>
    <p:sldId id="260" r:id="rId15"/>
    <p:sldId id="261" r:id="rId16"/>
    <p:sldId id="262" r:id="rId17"/>
    <p:sldId id="273" r:id="rId18"/>
    <p:sldId id="274" r:id="rId19"/>
    <p:sldId id="275" r:id="rId20"/>
    <p:sldId id="276" r:id="rId21"/>
    <p:sldId id="263" r:id="rId22"/>
    <p:sldId id="27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>
      <p:cViewPr>
        <p:scale>
          <a:sx n="145" d="100"/>
          <a:sy n="145" d="100"/>
        </p:scale>
        <p:origin x="-1520" y="-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238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Caption is still in English in French edition – need to fix.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dirty="0"/>
              <a:t>Caption is still in English in French edition – need to fix.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55879c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55879c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dirty="0"/>
              <a:t>Caption is still in English in French edition – need to fix.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55879c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55879c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55879c2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55879c2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0;p14">
            <a:extLst>
              <a:ext uri="{FF2B5EF4-FFF2-40B4-BE49-F238E27FC236}">
                <a16:creationId xmlns="" xmlns:a16="http://schemas.microsoft.com/office/drawing/2014/main" id="{7589336B-0CB7-684F-A6F7-D459F60E2CF7}"/>
              </a:ext>
            </a:extLst>
          </p:cNvPr>
          <p:cNvSpPr txBox="1"/>
          <p:nvPr/>
        </p:nvSpPr>
        <p:spPr>
          <a:xfrm>
            <a:off x="3851920" y="2427734"/>
            <a:ext cx="144016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Insert French Title</a:t>
            </a:r>
          </a:p>
        </p:txBody>
      </p:sp>
      <p:pic>
        <p:nvPicPr>
          <p:cNvPr id="3" name="Picture 2" descr="Banque dImages Page Couverture_Paul Emile Borduas_La politique et changements sociaux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5873537" y="4083918"/>
            <a:ext cx="29469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Formes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oubliées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1958.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habite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Paris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quand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oeuvre.</a:t>
            </a:r>
          </a:p>
        </p:txBody>
      </p:sp>
      <p:pic>
        <p:nvPicPr>
          <p:cNvPr id="2" name="Picture 1" descr="paul-emile-borduas-forgotten-forms-formes-oublies-1958-contextua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483518"/>
            <a:ext cx="5112568" cy="42621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148064" y="3507854"/>
            <a:ext cx="280831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Étude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torse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14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1942.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plupart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critiques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accueillent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mal les premières oeuvres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-ci,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exécutées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préconçues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car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trouvent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difficiles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comprendre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Les tableaux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montrés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la première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l’Ermitage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au Collège de Montréal,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aucun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lieu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n’ayant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les exposer.</a:t>
            </a: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83518"/>
            <a:ext cx="3096344" cy="45632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#1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652504" y="4111982"/>
            <a:ext cx="2591904" cy="692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i="1" dirty="0" err="1">
                <a:latin typeface="Helvetica Neue"/>
                <a:ea typeface="Helvetica Neue"/>
                <a:cs typeface="Helvetica Neue"/>
                <a:sym typeface="Helvetica Neue"/>
              </a:rPr>
              <a:t>Refus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 global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d’abord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publié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400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exemplaires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est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mis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vente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Librairie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Tranquille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Montréal,</a:t>
            </a:r>
          </a:p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le 9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août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1948.</a:t>
            </a: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008" y="135487"/>
            <a:ext cx="4115175" cy="48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862300" y="4423250"/>
            <a:ext cx="7526124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Automatistes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deuxième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exposition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1947, au 75, rue Sherbrooke Ouest. De gauche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droite : Marcel Barbeau, Pierre Gauvreau, Madeleine Arbour, 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Claude Gauvreau.</a:t>
            </a: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112" y="206325"/>
            <a:ext cx="7203774" cy="416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653521" y="3867894"/>
            <a:ext cx="2734903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CA" sz="11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L’Intérieur</a:t>
            </a:r>
            <a:r>
              <a:rPr lang="en-CA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du domicile de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Borduas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. Après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avoir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perdu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son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emploi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l’École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du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meuble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Montréal,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Borduas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enseigne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dessin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aux 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enfants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 de Saint-</a:t>
            </a:r>
            <a:r>
              <a:rPr lang="en-CA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Hilaire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paul-emile-borduas-home-with-student-work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5516"/>
            <a:ext cx="5270423" cy="45529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428860" y="4072638"/>
            <a:ext cx="2599524" cy="80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 page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intérieure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Refus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global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1948. 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manifeste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imprimé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main sur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duplicateur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Gestetner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aul-emile-borduas-refus-global-interior-page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396" y="188339"/>
            <a:ext cx="3947852" cy="47668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571850" y="4443958"/>
            <a:ext cx="60003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slogan du Parti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libéral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Québec, «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C’est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l’temps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qu’ça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change »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caractérise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Révolution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tranquille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Québec.</a:t>
            </a:r>
          </a:p>
        </p:txBody>
      </p:sp>
      <p:pic>
        <p:nvPicPr>
          <p:cNvPr id="2" name="Picture 1" descr="the-liberal-party-slogan-cest-ltemps-qua-change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158" y="195486"/>
            <a:ext cx="5688154" cy="41874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6660231" y="3795886"/>
            <a:ext cx="2232249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Abstraction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1941. Premier tableau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entièrement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préconçu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paul-emile-borduas-green-abstraction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32314"/>
            <a:ext cx="5904656" cy="41987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6516216" y="3475014"/>
            <a:ext cx="2520280" cy="125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Émile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Parachutes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végétaux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(19.47)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1947.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Travaillant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l’huile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aurait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d’abord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fond,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sec,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aurait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ajouté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abstraites</a:t>
            </a:r>
            <a:r>
              <a:rPr lang="en-CA" sz="1100"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surface</a:t>
            </a:r>
            <a:r>
              <a:rPr lang="en-CA" sz="1100" b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paul-emile-borduas-natures-parachute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504056"/>
            <a:ext cx="5761251" cy="42279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156176" y="3098150"/>
            <a:ext cx="2736304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Graffiti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1954.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l’instar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américain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Jackson Pollock,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tableaux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abstraits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éclaboussures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des gouttes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apparemment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lancées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55526"/>
            <a:ext cx="5091736" cy="398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420939" y="3939902"/>
            <a:ext cx="23762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Abstraction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bleu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oeuvre figure</a:t>
            </a:r>
          </a:p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l’invitation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première exposition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Paris,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1959.</a:t>
            </a: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866" y="152400"/>
            <a:ext cx="38216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5436096" y="4299942"/>
            <a:ext cx="270490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</a:t>
            </a: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Émile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Composition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69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1960. Ce tableau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épaisse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peinture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noire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appliquée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spatule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75" name="Google Shape;175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179314"/>
            <a:ext cx="3943919" cy="478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931258" y="3939902"/>
            <a:ext cx="287993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Symphonie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damier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blanc 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Symphonie 2),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1957.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utilise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damier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géométrique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l’accent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l’équilibre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l’intérieur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son tableau.</a:t>
            </a:r>
          </a:p>
        </p:txBody>
      </p:sp>
      <p:pic>
        <p:nvPicPr>
          <p:cNvPr id="2" name="Picture 1" descr="paul-emile-borduas-symphony-on-a-white-checkerboard-kw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460" y="215685"/>
            <a:ext cx="3188548" cy="47580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1331640" y="4227934"/>
            <a:ext cx="6192688" cy="5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Épanouissement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1956. Ce tableau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étroitement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associé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l’expressionnisme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américain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New York. Il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n’y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pas de point de focalisation et le tableau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l’impression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pourrait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poursuivre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au-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cadre.</a:t>
            </a:r>
          </a:p>
        </p:txBody>
      </p:sp>
      <p:pic>
        <p:nvPicPr>
          <p:cNvPr id="3" name="Picture 2" descr="paul-emile-borduas-blossoming-kw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23478"/>
            <a:ext cx="6351986" cy="41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746702" y="4515966"/>
            <a:ext cx="4914988" cy="45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Paris,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v.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1955.</a:t>
            </a:r>
          </a:p>
        </p:txBody>
      </p:sp>
      <p:pic>
        <p:nvPicPr>
          <p:cNvPr id="3" name="Picture 2" descr="show-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10" y="267494"/>
            <a:ext cx="7506580" cy="4224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4427984" y="4155926"/>
            <a:ext cx="3240360" cy="1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décoration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la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chapelle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château, Nº 4 : étude de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vitrail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1927. Comme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apprenti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restaure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décorations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d’églises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07164"/>
            <a:ext cx="1618576" cy="4929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1043608" y="4332032"/>
            <a:ext cx="6716755" cy="68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 début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1940,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Automatistes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réunissent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discuter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politique et d’art au Québec.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rédigent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manifeste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Refus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global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révolte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l’étroitesse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d’esprit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gouvernement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conservateur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Québec.</a:t>
            </a:r>
          </a:p>
        </p:txBody>
      </p:sp>
      <p:pic>
        <p:nvPicPr>
          <p:cNvPr id="2" name="Picture 1" descr="1940s-automatistes-in-studio-fernand-leduc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5486"/>
            <a:ext cx="6912768" cy="40957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508488" y="4011910"/>
            <a:ext cx="251989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L’étoile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noire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1957. Un des</a:t>
            </a:r>
          </a:p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chefs-</a:t>
            </a:r>
            <a:r>
              <a:rPr lang="en-CA" sz="1100" b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d’œuvre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pendant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dernières</a:t>
            </a:r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années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Paris.</a:t>
            </a:r>
          </a:p>
        </p:txBody>
      </p:sp>
      <p:pic>
        <p:nvPicPr>
          <p:cNvPr id="2" name="Picture 1" descr="paul-emile-borduas-the-black-star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58167"/>
            <a:ext cx="3871391" cy="48271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6444208" y="3579862"/>
            <a:ext cx="252028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Sous le vent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l’île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1.47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1947. Ce tableau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considéré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tableau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emblématique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Automatistes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Il fait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connaître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Canada et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ailleurs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le monde.</a:t>
            </a:r>
          </a:p>
        </p:txBody>
      </p:sp>
      <p:pic>
        <p:nvPicPr>
          <p:cNvPr id="2" name="Picture 1" descr="paul-emile-borduas-leeward-of-the-island-k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9771"/>
            <a:ext cx="5751005" cy="44439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4716016" y="4299942"/>
            <a:ext cx="3456000" cy="70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Paul-Émile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Borduas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décoration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</a:t>
            </a:r>
          </a:p>
          <a:p>
            <a:pPr>
              <a:lnSpc>
                <a:spcPct val="114000"/>
              </a:lnSpc>
            </a:pP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chapelle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château, N</a:t>
            </a:r>
            <a:r>
              <a:rPr lang="en-CA" sz="1100" b="1" i="1" baseline="30000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 : étude de </a:t>
            </a:r>
            <a:r>
              <a:rPr lang="en-CA" sz="1100" b="1" i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l’élévation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chœur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1927.</a:t>
            </a: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832" y="152401"/>
            <a:ext cx="303013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1403648" y="4227933"/>
            <a:ext cx="6474252" cy="7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première exposition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automatiste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déroule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20 au 29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avril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1946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galerie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improvisée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au 1257, rue Amherst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Montréal.</a:t>
            </a:r>
          </a:p>
        </p:txBody>
      </p:sp>
      <p:pic>
        <p:nvPicPr>
          <p:cNvPr id="3" name="Picture 2" descr="ACI-Paul-Emile-Borduas-Amherst-Exhibi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908" y="339502"/>
            <a:ext cx="6282444" cy="3754615"/>
          </a:xfrm>
          <a:prstGeom prst="rect">
            <a:avLst/>
          </a:prstGeom>
        </p:spPr>
      </p:pic>
      <p:sp>
        <p:nvSpPr>
          <p:cNvPr id="4" name="Google Shape;144;p28">
            <a:extLst>
              <a:ext uri="{FF2B5EF4-FFF2-40B4-BE49-F238E27FC236}">
                <a16:creationId xmlns="" xmlns:a16="http://schemas.microsoft.com/office/drawing/2014/main" id="{7C5035C6-95DC-9743-918B-6FFA3D7C9FA6}"/>
              </a:ext>
            </a:extLst>
          </p:cNvPr>
          <p:cNvSpPr txBox="1"/>
          <p:nvPr/>
        </p:nvSpPr>
        <p:spPr>
          <a:xfrm>
            <a:off x="1408262" y="4623977"/>
            <a:ext cx="6474252" cy="7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 descr="photo-first-automatiste-exhibition-1257-amherst-street-194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39502"/>
            <a:ext cx="6616333" cy="3766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692</Words>
  <Application>Microsoft Macintosh PowerPoint</Application>
  <PresentationFormat>On-screen Show (16:9)</PresentationFormat>
  <Paragraphs>35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37</cp:revision>
  <dcterms:modified xsi:type="dcterms:W3CDTF">2020-10-19T21:28:53Z</dcterms:modified>
</cp:coreProperties>
</file>