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58" r:id="rId13"/>
    <p:sldId id="259" r:id="rId14"/>
    <p:sldId id="260" r:id="rId15"/>
    <p:sldId id="268" r:id="rId16"/>
    <p:sldId id="262" r:id="rId17"/>
    <p:sldId id="264" r:id="rId18"/>
    <p:sldId id="263" r:id="rId19"/>
    <p:sldId id="261" r:id="rId20"/>
    <p:sldId id="281" r:id="rId21"/>
    <p:sldId id="278" r:id="rId22"/>
    <p:sldId id="279" r:id="rId23"/>
    <p:sldId id="282" r:id="rId24"/>
    <p:sldId id="284" r:id="rId25"/>
    <p:sldId id="280" r:id="rId26"/>
    <p:sldId id="283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4"/>
  </p:normalViewPr>
  <p:slideViewPr>
    <p:cSldViewPr snapToGrid="0">
      <p:cViewPr>
        <p:scale>
          <a:sx n="125" d="100"/>
          <a:sy n="125" d="100"/>
        </p:scale>
        <p:origin x="-768" y="-584"/>
      </p:cViewPr>
      <p:guideLst>
        <p:guide orient="horz"/>
        <p:guide pos="29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2363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c1606e0b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c1606e0b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c1606e0b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c1606e0b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c1606e0b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c1606e0b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1606e0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1606e0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c1606e0b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c1606e0b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Caption still in English in French guide* - needs to update.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Caption still in English in French guide* - needs to update.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Caption still in English in French guide* - needs to update.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Caption still in English in French guide* - needs to update.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dirty="0"/>
              <a:t>Caption still in English in French guide* - needs to update.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c1606e0b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c1606e0b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c1606e0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c1606e0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c1606e0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c1606e0b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The title needs to be italicized*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c1606e0b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c1606e0b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c1606e0b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c1606e0b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32725" y="67505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Banque dImages Page Couverture_Emily Carr_La coupe a blan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" y="0"/>
            <a:ext cx="9207944" cy="518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/>
        </p:nvSpPr>
        <p:spPr>
          <a:xfrm>
            <a:off x="1677728" y="4436483"/>
            <a:ext cx="5526156" cy="55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Emily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Grand Corbeau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1931. Un parfait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exemple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de la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modélisation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sculpturale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paysages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par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. </a:t>
            </a:r>
          </a:p>
        </p:txBody>
      </p:sp>
      <p:pic>
        <p:nvPicPr>
          <p:cNvPr id="178" name="Google Shape;1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166" y="213690"/>
            <a:ext cx="5526156" cy="418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/>
          <p:nvPr/>
        </p:nvSpPr>
        <p:spPr>
          <a:xfrm>
            <a:off x="6212191" y="4188600"/>
            <a:ext cx="2321837" cy="9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Harold Mortimer-Lamb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,</a:t>
            </a:r>
            <a:b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</a:br>
            <a:r>
              <a:rPr lang="en-CA" sz="1100" b="1" i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Emily 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Carr dans son atelier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1939. Il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s’agit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de la photo la 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plus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emblématique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d’Emily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Carr.</a:t>
            </a:r>
          </a:p>
        </p:txBody>
      </p:sp>
      <p:pic>
        <p:nvPicPr>
          <p:cNvPr id="184" name="Google Shape;1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441" y="119987"/>
            <a:ext cx="4674700" cy="490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1553693" y="4556904"/>
            <a:ext cx="5915217" cy="1062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Carr, </a:t>
            </a:r>
            <a:r>
              <a:rPr lang="en-CA" sz="1100" b="1" i="1" dirty="0" err="1">
                <a:ea typeface="Helvetica Neue" panose="02000503000000020004" pitchFamily="2" charset="0"/>
              </a:rPr>
              <a:t>Souches</a:t>
            </a:r>
            <a:r>
              <a:rPr lang="en-CA" sz="1100" b="1" i="1" dirty="0">
                <a:ea typeface="Helvetica Neue" panose="02000503000000020004" pitchFamily="2" charset="0"/>
              </a:rPr>
              <a:t> et rebuts</a:t>
            </a:r>
            <a:r>
              <a:rPr lang="en-CA" sz="1100" b="1" dirty="0">
                <a:ea typeface="Helvetica Neue" panose="02000503000000020004" pitchFamily="2" charset="0"/>
              </a:rPr>
              <a:t>, 1939. </a:t>
            </a:r>
            <a:r>
              <a:rPr lang="en-CA" sz="1100" b="1" dirty="0" err="1">
                <a:ea typeface="Helvetica Neue" panose="02000503000000020004" pitchFamily="2" charset="0"/>
              </a:rPr>
              <a:t>Dans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cette</a:t>
            </a:r>
            <a:r>
              <a:rPr lang="en-CA" sz="1100" b="1" dirty="0">
                <a:ea typeface="Helvetica Neue" panose="02000503000000020004" pitchFamily="2" charset="0"/>
              </a:rPr>
              <a:t> oeuvre, </a:t>
            </a:r>
            <a:r>
              <a:rPr lang="en-CA" sz="1100" b="1" dirty="0" err="1">
                <a:ea typeface="Helvetica Neue" panose="02000503000000020004" pitchFamily="2" charset="0"/>
              </a:rPr>
              <a:t>seuls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quelques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arbres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sont</a:t>
            </a:r>
            <a:r>
              <a:rPr lang="en-CA" sz="1100" b="1" dirty="0">
                <a:ea typeface="Helvetica Neue" panose="02000503000000020004" pitchFamily="2" charset="0"/>
              </a:rPr>
              <a:t> encore </a:t>
            </a:r>
            <a:r>
              <a:rPr lang="en-CA" sz="1100" b="1" dirty="0" err="1">
                <a:ea typeface="Helvetica Neue" panose="02000503000000020004" pitchFamily="2" charset="0"/>
              </a:rPr>
              <a:t>debout</a:t>
            </a:r>
            <a:r>
              <a:rPr lang="en-CA" sz="1100" b="1" dirty="0">
                <a:ea typeface="Helvetica Neue" panose="02000503000000020004" pitchFamily="2" charset="0"/>
              </a:rPr>
              <a:t> et </a:t>
            </a:r>
            <a:r>
              <a:rPr lang="en-CA" sz="1100" b="1" dirty="0" err="1">
                <a:ea typeface="Helvetica Neue" panose="02000503000000020004" pitchFamily="2" charset="0"/>
              </a:rPr>
              <a:t>entourés</a:t>
            </a:r>
            <a:r>
              <a:rPr lang="en-CA" sz="1100" b="1" dirty="0">
                <a:ea typeface="Helvetica Neue" panose="02000503000000020004" pitchFamily="2" charset="0"/>
              </a:rPr>
              <a:t> de </a:t>
            </a:r>
            <a:r>
              <a:rPr lang="en-CA" sz="1100" b="1" dirty="0" err="1">
                <a:ea typeface="Helvetica Neue" panose="02000503000000020004" pitchFamily="2" charset="0"/>
              </a:rPr>
              <a:t>souches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 smtClean="0">
                <a:ea typeface="Helvetica Neue" panose="02000503000000020004" pitchFamily="2" charset="0"/>
              </a:rPr>
              <a:t>d’arbres</a:t>
            </a:r>
            <a:r>
              <a:rPr lang="en-CA" sz="1100" b="1" dirty="0" smtClean="0">
                <a:ea typeface="Helvetica Neue" panose="02000503000000020004" pitchFamily="2" charset="0"/>
              </a:rPr>
              <a:t> </a:t>
            </a:r>
            <a:r>
              <a:rPr lang="en-CA" sz="1100" b="1" dirty="0">
                <a:ea typeface="Helvetica Neue" panose="02000503000000020004" pitchFamily="2" charset="0"/>
              </a:rPr>
              <a:t>coupés. </a:t>
            </a: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269" y="571332"/>
            <a:ext cx="5875461" cy="39641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7A9D02F6-A470-0048-98A7-8E9B77D41B88}"/>
              </a:ext>
            </a:extLst>
          </p:cNvPr>
          <p:cNvSpPr txBox="1"/>
          <p:nvPr/>
        </p:nvSpPr>
        <p:spPr>
          <a:xfrm>
            <a:off x="176580" y="98963"/>
            <a:ext cx="2751103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ea typeface="Helvetica Neue"/>
                <a:sym typeface="Helvetica Neue"/>
              </a:rPr>
              <a:t>Activité d’apprentissage n</a:t>
            </a:r>
            <a:r>
              <a:rPr lang="en" sz="1100" b="1" baseline="30000" dirty="0">
                <a:ea typeface="Helvetica Neue"/>
                <a:sym typeface="Helvetica Neue"/>
              </a:rPr>
              <a:t>o</a:t>
            </a:r>
            <a:r>
              <a:rPr lang="en" sz="1100" b="1" dirty="0">
                <a:ea typeface="Helvetica Neue"/>
                <a:sym typeface="Helvetica Neue"/>
              </a:rPr>
              <a:t> 1</a:t>
            </a:r>
            <a:r>
              <a:rPr lang="en-CA" sz="1100" b="1" dirty="0">
                <a:ea typeface="Helvetica Neue"/>
                <a:sym typeface="Helvetica Neue"/>
              </a:rPr>
              <a:t> </a:t>
            </a:r>
            <a:endParaRPr sz="1100" b="1" dirty="0">
              <a:ea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5169062" y="3826266"/>
            <a:ext cx="3030735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Carr, </a:t>
            </a:r>
            <a:r>
              <a:rPr lang="en-CA" sz="1100" b="1" i="1" dirty="0" err="1">
                <a:ea typeface="Helvetica Neue" panose="02000503000000020004" pitchFamily="2" charset="0"/>
              </a:rPr>
              <a:t>Forêt</a:t>
            </a:r>
            <a:r>
              <a:rPr lang="en-CA" sz="1100" b="1" i="1" dirty="0">
                <a:ea typeface="Helvetica Neue" panose="02000503000000020004" pitchFamily="2" charset="0"/>
              </a:rPr>
              <a:t>, </a:t>
            </a:r>
            <a:r>
              <a:rPr lang="en-CA" sz="1100" b="1" i="1" dirty="0" err="1">
                <a:ea typeface="Helvetica Neue" panose="02000503000000020004" pitchFamily="2" charset="0"/>
              </a:rPr>
              <a:t>Colombie-Britannique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dirty="0" smtClean="0">
                <a:ea typeface="Helvetica Neue" panose="02000503000000020004" pitchFamily="2" charset="0"/>
              </a:rPr>
              <a:t>1931-1932</a:t>
            </a:r>
            <a:r>
              <a:rPr lang="en-CA" sz="1100" b="1" dirty="0">
                <a:ea typeface="Helvetica Neue" panose="02000503000000020004" pitchFamily="2" charset="0"/>
              </a:rPr>
              <a:t>. Dans </a:t>
            </a:r>
            <a:r>
              <a:rPr lang="en-CA" sz="1100" b="1" dirty="0" err="1">
                <a:ea typeface="Helvetica Neue" panose="02000503000000020004" pitchFamily="2" charset="0"/>
              </a:rPr>
              <a:t>ce</a:t>
            </a:r>
            <a:r>
              <a:rPr lang="en-CA" sz="1100" b="1" dirty="0">
                <a:ea typeface="Helvetica Neue" panose="02000503000000020004" pitchFamily="2" charset="0"/>
              </a:rPr>
              <a:t> tableau </a:t>
            </a:r>
            <a:r>
              <a:rPr lang="en-CA" sz="1100" b="1" dirty="0" err="1">
                <a:ea typeface="Helvetica Neue" panose="02000503000000020004" pitchFamily="2" charset="0"/>
              </a:rPr>
              <a:t>presque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abstrait</a:t>
            </a:r>
            <a:r>
              <a:rPr lang="en-CA" sz="1100" b="1" dirty="0">
                <a:ea typeface="Helvetica Neue" panose="02000503000000020004" pitchFamily="2" charset="0"/>
              </a:rPr>
              <a:t>, Carr </a:t>
            </a:r>
            <a:r>
              <a:rPr lang="en-CA" sz="1100" b="1" dirty="0" err="1">
                <a:ea typeface="Helvetica Neue" panose="02000503000000020004" pitchFamily="2" charset="0"/>
              </a:rPr>
              <a:t>capte</a:t>
            </a:r>
            <a:r>
              <a:rPr lang="en-CA" sz="1100" b="1" dirty="0">
                <a:ea typeface="Helvetica Neue" panose="02000503000000020004" pitchFamily="2" charset="0"/>
              </a:rPr>
              <a:t> la </a:t>
            </a:r>
            <a:r>
              <a:rPr lang="en-CA" sz="1100" b="1" dirty="0" err="1">
                <a:ea typeface="Helvetica Neue" panose="02000503000000020004" pitchFamily="2" charset="0"/>
              </a:rPr>
              <a:t>beauté</a:t>
            </a:r>
            <a:r>
              <a:rPr lang="en-CA" sz="1100" b="1" dirty="0">
                <a:ea typeface="Helvetica Neue" panose="02000503000000020004" pitchFamily="2" charset="0"/>
              </a:rPr>
              <a:t> de </a:t>
            </a:r>
            <a:r>
              <a:rPr lang="en-CA" sz="1100" b="1" dirty="0" err="1">
                <a:ea typeface="Helvetica Neue" panose="02000503000000020004" pitchFamily="2" charset="0"/>
              </a:rPr>
              <a:t>l’intérieur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d’une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forêt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abondante</a:t>
            </a:r>
            <a:r>
              <a:rPr lang="en-CA" sz="1100" b="1" dirty="0">
                <a:ea typeface="Helvetica Neue" panose="02000503000000020004" pitchFamily="2" charset="0"/>
              </a:rPr>
              <a:t>, sombre et dense. </a:t>
            </a: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4517" y="76275"/>
            <a:ext cx="3297676" cy="494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5369220" y="4015402"/>
            <a:ext cx="2340602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 err="1">
                <a:ea typeface="Helvetica Neue" panose="02000503000000020004" pitchFamily="2" charset="0"/>
              </a:rPr>
              <a:t>Publiée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à</a:t>
            </a:r>
            <a:r>
              <a:rPr lang="en-CA" sz="1100" b="1" dirty="0">
                <a:ea typeface="Helvetica Neue" panose="02000503000000020004" pitchFamily="2" charset="0"/>
              </a:rPr>
              <a:t> titre </a:t>
            </a:r>
            <a:r>
              <a:rPr lang="en-CA" sz="1100" b="1" dirty="0" err="1">
                <a:ea typeface="Helvetica Neue" panose="02000503000000020004" pitchFamily="2" charset="0"/>
              </a:rPr>
              <a:t>posthume</a:t>
            </a:r>
            <a:r>
              <a:rPr lang="en-CA" sz="1100" b="1" dirty="0">
                <a:ea typeface="Helvetica Neue" panose="02000503000000020004" pitchFamily="2" charset="0"/>
              </a:rPr>
              <a:t> en 1966, </a:t>
            </a:r>
            <a:r>
              <a:rPr lang="en-CA" sz="1100" b="1" dirty="0" err="1">
                <a:ea typeface="Helvetica Neue" panose="02000503000000020004" pitchFamily="2" charset="0"/>
              </a:rPr>
              <a:t>l’édition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originale</a:t>
            </a:r>
            <a:r>
              <a:rPr lang="en-CA" sz="1100" b="1" dirty="0">
                <a:ea typeface="Helvetica Neue" panose="02000503000000020004" pitchFamily="2" charset="0"/>
              </a:rPr>
              <a:t> de </a:t>
            </a:r>
            <a:r>
              <a:rPr lang="en-CA" sz="1100" b="1" i="1" dirty="0">
                <a:ea typeface="Helvetica Neue" panose="02000503000000020004" pitchFamily="2" charset="0"/>
              </a:rPr>
              <a:t>Hundreds and Thousands </a:t>
            </a:r>
            <a:r>
              <a:rPr lang="en-CA" sz="1100" b="1" dirty="0" err="1">
                <a:ea typeface="Helvetica Neue" panose="02000503000000020004" pitchFamily="2" charset="0"/>
              </a:rPr>
              <a:t>comporte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une</a:t>
            </a:r>
            <a:r>
              <a:rPr lang="en-CA" sz="1100" b="1" dirty="0">
                <a:ea typeface="Helvetica Neue" panose="02000503000000020004" pitchFamily="2" charset="0"/>
              </a:rPr>
              <a:t> reproduction de </a:t>
            </a:r>
            <a:r>
              <a:rPr lang="en-CA" sz="1100" b="1" dirty="0" err="1" smtClean="0">
                <a:ea typeface="Helvetica Neue" panose="02000503000000020004" pitchFamily="2" charset="0"/>
              </a:rPr>
              <a:t>l’oeuvre</a:t>
            </a:r>
            <a:r>
              <a:rPr lang="en-CA" sz="1100" b="1" dirty="0" smtClean="0">
                <a:ea typeface="Helvetica Neue" panose="02000503000000020004" pitchFamily="2" charset="0"/>
              </a:rPr>
              <a:t> </a:t>
            </a:r>
            <a:r>
              <a:rPr lang="en-CA" sz="1100" b="1" i="1" dirty="0" err="1" smtClean="0">
                <a:ea typeface="Helvetica Neue" panose="02000503000000020004" pitchFamily="2" charset="0"/>
              </a:rPr>
              <a:t>Souches</a:t>
            </a:r>
            <a:r>
              <a:rPr lang="en-CA" sz="1100" b="1" dirty="0" smtClean="0">
                <a:ea typeface="Helvetica Neue" panose="02000503000000020004" pitchFamily="2" charset="0"/>
              </a:rPr>
              <a:t>, 1936, de </a:t>
            </a:r>
            <a:r>
              <a:rPr lang="en-CA" sz="1100" b="1" dirty="0">
                <a:ea typeface="Helvetica Neue" panose="02000503000000020004" pitchFamily="2" charset="0"/>
              </a:rPr>
              <a:t>Carr.</a:t>
            </a:r>
          </a:p>
        </p:txBody>
      </p:sp>
      <p:pic>
        <p:nvPicPr>
          <p:cNvPr id="79" name="Google Shape;79;p1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750" y="220751"/>
            <a:ext cx="3145041" cy="47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/>
        </p:nvSpPr>
        <p:spPr>
          <a:xfrm>
            <a:off x="1468285" y="4305887"/>
            <a:ext cx="6466352" cy="754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Emily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Rebuts de </a:t>
            </a:r>
            <a:r>
              <a:rPr lang="en-CA" sz="1100" b="1" i="1" dirty="0" err="1">
                <a:highlight>
                  <a:srgbClr val="FFFFFF"/>
                </a:highlight>
                <a:ea typeface="Helvetica Neue" panose="02000503000000020004" pitchFamily="2" charset="0"/>
              </a:rPr>
              <a:t>bûcherons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1935. Les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arbres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laissés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côté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par les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bûcherons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dans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tableau ne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sont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pas de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jeunes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gaules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ils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ont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grandi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et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sont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devenus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longs et minces pour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surpasser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les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arbres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environnants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et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atteindre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la lumière du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soleil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en hauteur. </a:t>
            </a:r>
          </a:p>
        </p:txBody>
      </p:sp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167" y="592666"/>
            <a:ext cx="6389470" cy="36867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7A9D02F6-A470-0048-98A7-8E9B77D41B88}"/>
              </a:ext>
            </a:extLst>
          </p:cNvPr>
          <p:cNvSpPr txBox="1"/>
          <p:nvPr/>
        </p:nvSpPr>
        <p:spPr>
          <a:xfrm>
            <a:off x="176580" y="98963"/>
            <a:ext cx="2296577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ea typeface="Helvetica Neue"/>
                <a:sym typeface="Helvetica Neue"/>
              </a:rPr>
              <a:t>Activité d’apprentissage n</a:t>
            </a:r>
            <a:r>
              <a:rPr lang="en" sz="1100" b="1" baseline="30000" dirty="0">
                <a:ea typeface="Helvetica Neue"/>
                <a:sym typeface="Helvetica Neue"/>
              </a:rPr>
              <a:t>o</a:t>
            </a:r>
            <a:r>
              <a:rPr lang="en" sz="1100" b="1" dirty="0">
                <a:ea typeface="Helvetica Neue"/>
                <a:sym typeface="Helvetica Neue"/>
              </a:rPr>
              <a:t> </a:t>
            </a:r>
            <a:r>
              <a:rPr lang="en-CA" sz="1100" b="1" dirty="0" smtClean="0">
                <a:ea typeface="Helvetica Neue"/>
                <a:sym typeface="Helvetica Neue"/>
              </a:rPr>
              <a:t>2 </a:t>
            </a:r>
            <a:endParaRPr sz="1100" b="1" dirty="0">
              <a:ea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5570147" y="4126586"/>
            <a:ext cx="1943835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</a:t>
            </a:r>
            <a:r>
              <a:rPr lang="en-CA" sz="1100" b="1" dirty="0" err="1"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ea typeface="Helvetica Neue" panose="02000503000000020004" pitchFamily="2" charset="0"/>
              </a:rPr>
              <a:t>Ciel bleu</a:t>
            </a:r>
            <a:r>
              <a:rPr lang="en-CA" sz="1100" b="1" dirty="0">
                <a:ea typeface="Helvetica Neue" panose="02000503000000020004" pitchFamily="2" charset="0"/>
              </a:rPr>
              <a:t>, 1936. Les couleurs de </a:t>
            </a:r>
            <a:r>
              <a:rPr lang="en-CA" sz="1100" b="1" dirty="0" err="1">
                <a:ea typeface="Helvetica Neue" panose="02000503000000020004" pitchFamily="2" charset="0"/>
              </a:rPr>
              <a:t>ce</a:t>
            </a:r>
            <a:r>
              <a:rPr lang="en-CA" sz="1100" b="1" dirty="0">
                <a:ea typeface="Helvetica Neue" panose="02000503000000020004" pitchFamily="2" charset="0"/>
              </a:rPr>
              <a:t> tableau </a:t>
            </a:r>
            <a:r>
              <a:rPr lang="en-CA" sz="1100" b="1" dirty="0" err="1">
                <a:ea typeface="Helvetica Neue" panose="02000503000000020004" pitchFamily="2" charset="0"/>
              </a:rPr>
              <a:t>donnent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à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chaque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élément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une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lueur</a:t>
            </a:r>
            <a:r>
              <a:rPr lang="en-CA" sz="1100" b="1" dirty="0">
                <a:ea typeface="Helvetica Neue" panose="02000503000000020004" pitchFamily="2" charset="0"/>
              </a:rPr>
              <a:t> qui les fait </a:t>
            </a:r>
            <a:r>
              <a:rPr lang="en-CA" sz="1100" b="1" dirty="0" err="1" smtClean="0">
                <a:ea typeface="Helvetica Neue" panose="02000503000000020004" pitchFamily="2" charset="0"/>
              </a:rPr>
              <a:t>ressortir</a:t>
            </a:r>
            <a:r>
              <a:rPr lang="en-CA" sz="1100" b="1" dirty="0" smtClean="0">
                <a:ea typeface="Helvetica Neue" panose="02000503000000020004" pitchFamily="2" charset="0"/>
              </a:rPr>
              <a:t> </a:t>
            </a:r>
            <a:r>
              <a:rPr lang="en-CA" sz="1100" b="1" dirty="0">
                <a:ea typeface="Helvetica Neue" panose="02000503000000020004" pitchFamily="2" charset="0"/>
              </a:rPr>
              <a:t>de la toile. </a:t>
            </a:r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266" y="98963"/>
            <a:ext cx="3403975" cy="494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5462112" y="4104514"/>
            <a:ext cx="22539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Carr, </a:t>
            </a:r>
            <a:r>
              <a:rPr lang="en-CA" sz="1100" b="1" i="1" dirty="0">
                <a:ea typeface="Helvetica Neue" panose="02000503000000020004" pitchFamily="2" charset="0"/>
              </a:rPr>
              <a:t>Soleil et </a:t>
            </a:r>
            <a:r>
              <a:rPr lang="en-CA" sz="1100" b="1" i="1" dirty="0" err="1">
                <a:ea typeface="Helvetica Neue" panose="02000503000000020004" pitchFamily="2" charset="0"/>
              </a:rPr>
              <a:t>tumulte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dirty="0" smtClean="0">
                <a:ea typeface="Helvetica Neue" panose="02000503000000020004" pitchFamily="2" charset="0"/>
              </a:rPr>
              <a:t>1938-1939</a:t>
            </a:r>
            <a:r>
              <a:rPr lang="en-CA" sz="1100" b="1" dirty="0">
                <a:ea typeface="Helvetica Neue" panose="02000503000000020004" pitchFamily="2" charset="0"/>
              </a:rPr>
              <a:t>. Plus tard dans </a:t>
            </a:r>
            <a:r>
              <a:rPr lang="en-CA" sz="1100" b="1" dirty="0" err="1">
                <a:ea typeface="Helvetica Neue" panose="02000503000000020004" pitchFamily="2" charset="0"/>
              </a:rPr>
              <a:t>sa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carrière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dirty="0" err="1"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expérimente</a:t>
            </a:r>
            <a:r>
              <a:rPr lang="en-CA" sz="1100" b="1" dirty="0">
                <a:ea typeface="Helvetica Neue" panose="02000503000000020004" pitchFamily="2" charset="0"/>
              </a:rPr>
              <a:t> la dilution de </a:t>
            </a:r>
            <a:r>
              <a:rPr lang="en-CA" sz="1100" b="1" dirty="0" err="1">
                <a:ea typeface="Helvetica Neue" panose="02000503000000020004" pitchFamily="2" charset="0"/>
              </a:rPr>
              <a:t>sa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peinture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à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l’huile</a:t>
            </a:r>
            <a:r>
              <a:rPr lang="en-CA" sz="1100" b="1" dirty="0">
                <a:ea typeface="Helvetica Neue" panose="02000503000000020004" pitchFamily="2" charset="0"/>
              </a:rPr>
              <a:t> avec de </a:t>
            </a:r>
            <a:r>
              <a:rPr lang="en-CA" sz="1100" b="1" dirty="0" err="1">
                <a:ea typeface="Helvetica Neue" panose="02000503000000020004" pitchFamily="2" charset="0"/>
              </a:rPr>
              <a:t>l’essence</a:t>
            </a:r>
            <a:r>
              <a:rPr lang="en-CA" sz="1100" b="1" dirty="0">
                <a:ea typeface="Helvetica Neue" panose="02000503000000020004" pitchFamily="2" charset="0"/>
              </a:rPr>
              <a:t>. </a:t>
            </a:r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7014" y="106650"/>
            <a:ext cx="3106101" cy="493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1765638" y="4347117"/>
            <a:ext cx="5534321" cy="87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Carr, </a:t>
            </a:r>
            <a:r>
              <a:rPr lang="en-CA" sz="1100" b="1" i="1" dirty="0">
                <a:ea typeface="Helvetica Neue" panose="02000503000000020004" pitchFamily="2" charset="0"/>
              </a:rPr>
              <a:t>Au-dessus de la </a:t>
            </a:r>
            <a:r>
              <a:rPr lang="en-CA" sz="1100" b="1" i="1" dirty="0" err="1">
                <a:ea typeface="Helvetica Neue" panose="02000503000000020004" pitchFamily="2" charset="0"/>
              </a:rPr>
              <a:t>carrière</a:t>
            </a:r>
            <a:r>
              <a:rPr lang="en-CA" sz="1100" b="1" dirty="0">
                <a:ea typeface="Helvetica Neue" panose="02000503000000020004" pitchFamily="2" charset="0"/>
              </a:rPr>
              <a:t>, 1937. Le </a:t>
            </a:r>
            <a:r>
              <a:rPr lang="en-CA" sz="1100" b="1" dirty="0" err="1">
                <a:ea typeface="Helvetica Neue" panose="02000503000000020004" pitchFamily="2" charset="0"/>
              </a:rPr>
              <a:t>traitement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remarquable</a:t>
            </a:r>
            <a:r>
              <a:rPr lang="en-CA" sz="1100" b="1" dirty="0">
                <a:ea typeface="Helvetica Neue" panose="02000503000000020004" pitchFamily="2" charset="0"/>
              </a:rPr>
              <a:t> de la </a:t>
            </a:r>
            <a:r>
              <a:rPr lang="en-CA" sz="1100" b="1" dirty="0" err="1">
                <a:ea typeface="Helvetica Neue" panose="02000503000000020004" pitchFamily="2" charset="0"/>
              </a:rPr>
              <a:t>couleur</a:t>
            </a:r>
            <a:r>
              <a:rPr lang="en-CA" sz="1100" b="1" dirty="0">
                <a:ea typeface="Helvetica Neue" panose="02000503000000020004" pitchFamily="2" charset="0"/>
              </a:rPr>
              <a:t> et les coups de </a:t>
            </a:r>
            <a:r>
              <a:rPr lang="en-CA" sz="1100" b="1" dirty="0" err="1">
                <a:ea typeface="Helvetica Neue" panose="02000503000000020004" pitchFamily="2" charset="0"/>
              </a:rPr>
              <a:t>pinceau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 smtClean="0">
                <a:ea typeface="Helvetica Neue" panose="02000503000000020004" pitchFamily="2" charset="0"/>
              </a:rPr>
              <a:t>expressifs</a:t>
            </a:r>
            <a:r>
              <a:rPr lang="en-CA" sz="1100" b="1" dirty="0" smtClean="0">
                <a:ea typeface="Helvetica Neue" panose="02000503000000020004" pitchFamily="2" charset="0"/>
              </a:rPr>
              <a:t> </a:t>
            </a:r>
            <a:r>
              <a:rPr lang="en-CA" sz="1100" b="1" dirty="0" err="1" smtClean="0">
                <a:ea typeface="Helvetica Neue" panose="02000503000000020004" pitchFamily="2" charset="0"/>
              </a:rPr>
              <a:t>donnent</a:t>
            </a:r>
            <a:r>
              <a:rPr lang="en-CA" sz="1100" b="1" dirty="0" smtClean="0">
                <a:ea typeface="Helvetica Neue" panose="02000503000000020004" pitchFamily="2" charset="0"/>
              </a:rPr>
              <a:t> </a:t>
            </a:r>
            <a:r>
              <a:rPr lang="en-CA" sz="1100" b="1" dirty="0">
                <a:ea typeface="Helvetica Neue" panose="02000503000000020004" pitchFamily="2" charset="0"/>
              </a:rPr>
              <a:t>du </a:t>
            </a:r>
            <a:r>
              <a:rPr lang="en-CA" sz="1100" b="1" dirty="0" err="1">
                <a:ea typeface="Helvetica Neue" panose="02000503000000020004" pitchFamily="2" charset="0"/>
              </a:rPr>
              <a:t>mouvement</a:t>
            </a:r>
            <a:r>
              <a:rPr lang="en-CA" sz="1100" b="1" dirty="0">
                <a:ea typeface="Helvetica Neue" panose="02000503000000020004" pitchFamily="2" charset="0"/>
              </a:rPr>
              <a:t> au </a:t>
            </a:r>
            <a:r>
              <a:rPr lang="en-CA" sz="1100" b="1" dirty="0" err="1">
                <a:ea typeface="Helvetica Neue" panose="02000503000000020004" pitchFamily="2" charset="0"/>
              </a:rPr>
              <a:t>ciel</a:t>
            </a:r>
            <a:r>
              <a:rPr lang="en-CA" sz="1100" b="1" dirty="0">
                <a:ea typeface="Helvetica Neue" panose="02000503000000020004" pitchFamily="2" charset="0"/>
              </a:rPr>
              <a:t> bleu au-dessus de la </a:t>
            </a:r>
            <a:r>
              <a:rPr lang="en-CA" sz="1100" b="1" dirty="0" err="1">
                <a:ea typeface="Helvetica Neue" panose="02000503000000020004" pitchFamily="2" charset="0"/>
              </a:rPr>
              <a:t>terre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nue</a:t>
            </a:r>
            <a:r>
              <a:rPr lang="en-CA" sz="1100" b="1" dirty="0">
                <a:ea typeface="Helvetica Neue" panose="02000503000000020004" pitchFamily="2" charset="0"/>
              </a:rPr>
              <a:t>. </a:t>
            </a:r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4253" y="213058"/>
            <a:ext cx="5455493" cy="4059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5419532" y="4043349"/>
            <a:ext cx="2947380" cy="96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 err="1">
                <a:ea typeface="Helvetica Neue" panose="02000503000000020004" pitchFamily="2" charset="0"/>
              </a:rPr>
              <a:t>L’exploitation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forestière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à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 smtClean="0">
                <a:ea typeface="Helvetica Neue" panose="02000503000000020004" pitchFamily="2" charset="0"/>
              </a:rPr>
              <a:t>grande</a:t>
            </a:r>
            <a:r>
              <a:rPr lang="en-CA" sz="1100" b="1" dirty="0" smtClean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échelle</a:t>
            </a:r>
            <a:r>
              <a:rPr lang="en-CA" sz="1100" b="1" dirty="0">
                <a:ea typeface="Helvetica Neue" panose="02000503000000020004" pitchFamily="2" charset="0"/>
              </a:rPr>
              <a:t> a </a:t>
            </a:r>
            <a:r>
              <a:rPr lang="en-CA" sz="1100" b="1" dirty="0" err="1">
                <a:ea typeface="Helvetica Neue" panose="02000503000000020004" pitchFamily="2" charset="0"/>
              </a:rPr>
              <a:t>provoqué</a:t>
            </a:r>
            <a:r>
              <a:rPr lang="en-CA" sz="1100" b="1" dirty="0">
                <a:ea typeface="Helvetica Neue" panose="02000503000000020004" pitchFamily="2" charset="0"/>
              </a:rPr>
              <a:t> la </a:t>
            </a:r>
            <a:r>
              <a:rPr lang="en-CA" sz="1100" b="1" dirty="0" err="1">
                <a:ea typeface="Helvetica Neue" panose="02000503000000020004" pitchFamily="2" charset="0"/>
              </a:rPr>
              <a:t>déforestation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dirty="0" smtClean="0">
                <a:ea typeface="Helvetica Neue" panose="02000503000000020004" pitchFamily="2" charset="0"/>
              </a:rPr>
              <a:t>la </a:t>
            </a:r>
            <a:r>
              <a:rPr lang="en-CA" sz="1100" b="1" dirty="0">
                <a:ea typeface="Helvetica Neue" panose="02000503000000020004" pitchFamily="2" charset="0"/>
              </a:rPr>
              <a:t>pollution et la </a:t>
            </a:r>
            <a:r>
              <a:rPr lang="en-CA" sz="1100" b="1" dirty="0" err="1">
                <a:ea typeface="Helvetica Neue" panose="02000503000000020004" pitchFamily="2" charset="0"/>
              </a:rPr>
              <a:t>détérioration</a:t>
            </a:r>
            <a:r>
              <a:rPr lang="en-CA" sz="1100" b="1" dirty="0">
                <a:ea typeface="Helvetica Neue" panose="02000503000000020004" pitchFamily="2" charset="0"/>
              </a:rPr>
              <a:t> des </a:t>
            </a:r>
            <a:r>
              <a:rPr lang="en-CA" sz="1100" b="1" dirty="0" err="1">
                <a:ea typeface="Helvetica Neue" panose="02000503000000020004" pitchFamily="2" charset="0"/>
              </a:rPr>
              <a:t>terres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ancestrales</a:t>
            </a:r>
            <a:r>
              <a:rPr lang="en-CA" sz="1100" b="1" dirty="0">
                <a:ea typeface="Helvetica Neue" panose="02000503000000020004" pitchFamily="2" charset="0"/>
              </a:rPr>
              <a:t> des Premières Nations. </a:t>
            </a:r>
          </a:p>
        </p:txBody>
      </p:sp>
      <p:pic>
        <p:nvPicPr>
          <p:cNvPr id="2" name="Picture 1" descr="emily-carr-logging-in-bc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14" y="139813"/>
            <a:ext cx="3406875" cy="48094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5308607" y="3812572"/>
            <a:ext cx="2170168" cy="119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</a:t>
            </a:r>
            <a:r>
              <a:rPr lang="en-CA" sz="1100" b="1" dirty="0" err="1"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i="1" dirty="0" err="1">
                <a:ea typeface="Helvetica Neue" panose="02000503000000020004" pitchFamily="2" charset="0"/>
              </a:rPr>
              <a:t>Rejeté</a:t>
            </a:r>
            <a:r>
              <a:rPr lang="en-CA" sz="1100" b="1" i="1" dirty="0">
                <a:ea typeface="Helvetica Neue" panose="02000503000000020004" pitchFamily="2" charset="0"/>
              </a:rPr>
              <a:t> par les </a:t>
            </a:r>
            <a:r>
              <a:rPr lang="en-CA" sz="1100" b="1" i="1" dirty="0" err="1">
                <a:ea typeface="Helvetica Neue" panose="02000503000000020004" pitchFamily="2" charset="0"/>
              </a:rPr>
              <a:t>bûcherons</a:t>
            </a:r>
            <a:r>
              <a:rPr lang="en-CA" sz="1100" b="1" i="1" dirty="0">
                <a:ea typeface="Helvetica Neue" panose="02000503000000020004" pitchFamily="2" charset="0"/>
              </a:rPr>
              <a:t> </a:t>
            </a:r>
            <a:r>
              <a:rPr lang="en-CA" sz="1100" b="1" i="1" dirty="0" err="1">
                <a:ea typeface="Helvetica Neue" panose="02000503000000020004" pitchFamily="2" charset="0"/>
              </a:rPr>
              <a:t>mais</a:t>
            </a:r>
            <a:r>
              <a:rPr lang="en-CA" sz="1100" b="1" i="1" dirty="0">
                <a:ea typeface="Helvetica Neue" panose="02000503000000020004" pitchFamily="2" charset="0"/>
              </a:rPr>
              <a:t> </a:t>
            </a:r>
            <a:r>
              <a:rPr lang="en-CA" sz="1100" b="1" i="1" dirty="0" err="1">
                <a:ea typeface="Helvetica Neue" panose="02000503000000020004" pitchFamily="2" charset="0"/>
              </a:rPr>
              <a:t>aimé</a:t>
            </a:r>
            <a:r>
              <a:rPr lang="en-CA" sz="1100" b="1" i="1" dirty="0">
                <a:ea typeface="Helvetica Neue" panose="02000503000000020004" pitchFamily="2" charset="0"/>
              </a:rPr>
              <a:t> du </a:t>
            </a:r>
            <a:r>
              <a:rPr lang="en-CA" sz="1100" b="1" i="1" dirty="0" err="1">
                <a:ea typeface="Helvetica Neue" panose="02000503000000020004" pitchFamily="2" charset="0"/>
              </a:rPr>
              <a:t>ciel</a:t>
            </a:r>
            <a:r>
              <a:rPr lang="en-CA" sz="1100" b="1" dirty="0">
                <a:ea typeface="Helvetica Neue" panose="02000503000000020004" pitchFamily="2" charset="0"/>
              </a:rPr>
              <a:t>, 1935. Les </a:t>
            </a:r>
            <a:r>
              <a:rPr lang="en-CA" sz="1100" b="1" dirty="0" err="1">
                <a:ea typeface="Helvetica Neue" panose="02000503000000020004" pitchFamily="2" charset="0"/>
              </a:rPr>
              <a:t>quelques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rares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arbres</a:t>
            </a:r>
            <a:r>
              <a:rPr lang="en-CA" sz="1100" b="1" dirty="0">
                <a:ea typeface="Helvetica Neue" panose="02000503000000020004" pitchFamily="2" charset="0"/>
              </a:rPr>
              <a:t> encore </a:t>
            </a:r>
            <a:r>
              <a:rPr lang="en-CA" sz="1100" b="1" dirty="0" err="1">
                <a:ea typeface="Helvetica Neue" panose="02000503000000020004" pitchFamily="2" charset="0"/>
              </a:rPr>
              <a:t>présents</a:t>
            </a:r>
            <a:r>
              <a:rPr lang="en-CA" sz="1100" b="1" dirty="0">
                <a:ea typeface="Helvetica Neue" panose="02000503000000020004" pitchFamily="2" charset="0"/>
              </a:rPr>
              <a:t> dans </a:t>
            </a:r>
            <a:r>
              <a:rPr lang="en-CA" sz="1100" b="1" dirty="0" err="1">
                <a:ea typeface="Helvetica Neue" panose="02000503000000020004" pitchFamily="2" charset="0"/>
              </a:rPr>
              <a:t>cette</a:t>
            </a:r>
            <a:r>
              <a:rPr lang="en-CA" sz="1100" b="1" dirty="0">
                <a:ea typeface="Helvetica Neue" panose="02000503000000020004" pitchFamily="2" charset="0"/>
              </a:rPr>
              <a:t> oeuvre </a:t>
            </a:r>
            <a:r>
              <a:rPr lang="en-CA" sz="1100" b="1" dirty="0" err="1" smtClean="0">
                <a:ea typeface="Helvetica Neue" panose="02000503000000020004" pitchFamily="2" charset="0"/>
              </a:rPr>
              <a:t>reçoivent</a:t>
            </a:r>
            <a:r>
              <a:rPr lang="en-CA" sz="1100" b="1" dirty="0" smtClean="0">
                <a:ea typeface="Helvetica Neue" panose="02000503000000020004" pitchFamily="2" charset="0"/>
              </a:rPr>
              <a:t> </a:t>
            </a:r>
            <a:r>
              <a:rPr lang="en-CA" sz="1100" b="1" dirty="0" err="1" smtClean="0">
                <a:ea typeface="Helvetica Neue" panose="02000503000000020004" pitchFamily="2" charset="0"/>
              </a:rPr>
              <a:t>l’étreinte</a:t>
            </a:r>
            <a:r>
              <a:rPr lang="en-CA" sz="1100" b="1" dirty="0" smtClean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bienveillante</a:t>
            </a:r>
            <a:r>
              <a:rPr lang="en-CA" sz="1100" b="1" dirty="0">
                <a:ea typeface="Helvetica Neue" panose="02000503000000020004" pitchFamily="2" charset="0"/>
              </a:rPr>
              <a:t> du </a:t>
            </a:r>
            <a:r>
              <a:rPr lang="en-CA" sz="1100" b="1" dirty="0" err="1">
                <a:ea typeface="Helvetica Neue" panose="02000503000000020004" pitchFamily="2" charset="0"/>
              </a:rPr>
              <a:t>ciel</a:t>
            </a:r>
            <a:r>
              <a:rPr lang="en-CA" sz="1100" b="1" dirty="0">
                <a:ea typeface="Helvetica Neue" panose="02000503000000020004" pitchFamily="2" charset="0"/>
              </a:rPr>
              <a:t>.</a:t>
            </a:r>
          </a:p>
        </p:txBody>
      </p:sp>
      <p:pic>
        <p:nvPicPr>
          <p:cNvPr id="61" name="Google Shape;61;p1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9977" y="93213"/>
            <a:ext cx="2965455" cy="485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4675674" y="3756603"/>
            <a:ext cx="2785181" cy="126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</a:t>
            </a:r>
            <a:r>
              <a:rPr lang="en-CA" sz="1100" b="1" dirty="0" err="1"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i="1" dirty="0" err="1">
                <a:ea typeface="Helvetica Neue" panose="02000503000000020004" pitchFamily="2" charset="0"/>
              </a:rPr>
              <a:t>Souche</a:t>
            </a:r>
            <a:r>
              <a:rPr lang="en-CA" sz="1100" b="1" dirty="0">
                <a:ea typeface="Helvetica Neue" panose="02000503000000020004" pitchFamily="2" charset="0"/>
              </a:rPr>
              <a:t>, 1931. Les </a:t>
            </a:r>
            <a:r>
              <a:rPr lang="en-CA" sz="1100" b="1" dirty="0" err="1">
                <a:ea typeface="Helvetica Neue" panose="02000503000000020004" pitchFamily="2" charset="0"/>
              </a:rPr>
              <a:t>lignes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horizontales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sinueuses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donnent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l’impression</a:t>
            </a:r>
            <a:r>
              <a:rPr lang="en-CA" sz="1100" b="1" dirty="0">
                <a:ea typeface="Helvetica Neue" panose="02000503000000020004" pitchFamily="2" charset="0"/>
              </a:rPr>
              <a:t> que la </a:t>
            </a:r>
            <a:r>
              <a:rPr lang="en-CA" sz="1100" b="1" dirty="0" err="1">
                <a:ea typeface="Helvetica Neue" panose="02000503000000020004" pitchFamily="2" charset="0"/>
              </a:rPr>
              <a:t>souche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est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vivante</a:t>
            </a:r>
            <a:r>
              <a:rPr lang="en-CA" sz="1100" b="1" dirty="0">
                <a:ea typeface="Helvetica Neue" panose="02000503000000020004" pitchFamily="2" charset="0"/>
              </a:rPr>
              <a:t> et </a:t>
            </a:r>
            <a:r>
              <a:rPr lang="en-CA" sz="1100" b="1" dirty="0" err="1">
                <a:ea typeface="Helvetica Neue" panose="02000503000000020004" pitchFamily="2" charset="0"/>
              </a:rPr>
              <a:t>pousse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vers</a:t>
            </a:r>
            <a:r>
              <a:rPr lang="en-CA" sz="1100" b="1" dirty="0">
                <a:ea typeface="Helvetica Neue" panose="02000503000000020004" pitchFamily="2" charset="0"/>
              </a:rPr>
              <a:t> le </a:t>
            </a:r>
            <a:r>
              <a:rPr lang="en-CA" sz="1100" b="1" dirty="0" err="1">
                <a:ea typeface="Helvetica Neue" panose="02000503000000020004" pitchFamily="2" charset="0"/>
              </a:rPr>
              <a:t>haut</a:t>
            </a:r>
            <a:r>
              <a:rPr lang="en-CA" sz="1100" b="1" dirty="0">
                <a:ea typeface="Helvetica Neue" panose="02000503000000020004" pitchFamily="2" charset="0"/>
              </a:rPr>
              <a:t>.</a:t>
            </a:r>
          </a:p>
        </p:txBody>
      </p:sp>
      <p:pic>
        <p:nvPicPr>
          <p:cNvPr id="2" name="Picture 1" descr="emily-carr-tree-trunk-1931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38" y="236181"/>
            <a:ext cx="2016375" cy="46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71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/>
        </p:nvSpPr>
        <p:spPr>
          <a:xfrm>
            <a:off x="6138707" y="3486704"/>
            <a:ext cx="2339616" cy="77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solidFill>
                  <a:schemeClr val="tx1"/>
                </a:solidFill>
                <a:ea typeface="Helvetica Neue"/>
                <a:sym typeface="Helvetica Neue"/>
              </a:rPr>
              <a:t>Emily Carr</a:t>
            </a:r>
            <a:r>
              <a:rPr lang="en" sz="1100" b="1" i="1" dirty="0">
                <a:solidFill>
                  <a:schemeClr val="tx1"/>
                </a:solidFill>
                <a:ea typeface="Helvetica Neue"/>
                <a:sym typeface="Helvetica Neue"/>
              </a:rPr>
              <a:t>, Arbres en France</a:t>
            </a:r>
            <a:r>
              <a:rPr lang="en" sz="1100" b="1" dirty="0" smtClean="0">
                <a:solidFill>
                  <a:schemeClr val="tx1"/>
                </a:solidFill>
                <a:ea typeface="Helvetica Neue"/>
                <a:sym typeface="Helvetica Neue"/>
              </a:rPr>
              <a:t>, </a:t>
            </a:r>
            <a:r>
              <a:rPr lang="en-CA" sz="1100" b="1" dirty="0" smtClean="0">
                <a:solidFill>
                  <a:schemeClr val="tx1"/>
                </a:solidFill>
                <a:ea typeface="Helvetica Neue"/>
                <a:sym typeface="Helvetica Neue"/>
              </a:rPr>
              <a:t/>
            </a:r>
            <a:br>
              <a:rPr lang="en-CA" sz="1100" b="1" dirty="0" smtClean="0">
                <a:solidFill>
                  <a:schemeClr val="tx1"/>
                </a:solidFill>
                <a:ea typeface="Helvetica Neue"/>
                <a:sym typeface="Helvetica Neue"/>
              </a:rPr>
            </a:br>
            <a:r>
              <a:rPr lang="en-CA" sz="1100" b="1" dirty="0" smtClean="0">
                <a:solidFill>
                  <a:schemeClr val="tx1"/>
                </a:solidFill>
                <a:ea typeface="Helvetica Neue"/>
                <a:sym typeface="Helvetica Neue"/>
              </a:rPr>
              <a:t>v</a:t>
            </a:r>
            <a:r>
              <a:rPr lang="en" sz="1100" b="1" dirty="0" smtClean="0">
                <a:solidFill>
                  <a:schemeClr val="tx1"/>
                </a:solidFill>
                <a:ea typeface="Helvetica Neue"/>
                <a:sym typeface="Helvetica Neue"/>
              </a:rPr>
              <a:t>.1911</a:t>
            </a:r>
            <a:r>
              <a:rPr lang="en" sz="1100" b="1" dirty="0">
                <a:solidFill>
                  <a:schemeClr val="tx1"/>
                </a:solidFill>
                <a:ea typeface="Helvetica Neue"/>
                <a:sym typeface="Helvetica Neue"/>
              </a:rPr>
              <a:t>. Carr a probablement peint cet extérieur et ses couleurs vives </a:t>
            </a:r>
            <a:r>
              <a:rPr lang="en" sz="1100" b="1" dirty="0" smtClean="0">
                <a:solidFill>
                  <a:schemeClr val="tx1"/>
                </a:solidFill>
                <a:ea typeface="Helvetica Neue"/>
                <a:sym typeface="Helvetica Neue"/>
              </a:rPr>
              <a:t>en s</a:t>
            </a:r>
            <a:r>
              <a:rPr lang="en-CA" sz="1100" b="1" dirty="0" smtClean="0">
                <a:solidFill>
                  <a:schemeClr val="tx1"/>
                </a:solidFill>
                <a:ea typeface="Helvetica Neue"/>
                <a:sym typeface="Helvetica Neue"/>
              </a:rPr>
              <a:t>’</a:t>
            </a:r>
            <a:r>
              <a:rPr lang="en" sz="1100" b="1" dirty="0" smtClean="0">
                <a:solidFill>
                  <a:schemeClr val="tx1"/>
                </a:solidFill>
                <a:ea typeface="Helvetica Neue"/>
                <a:sym typeface="Helvetica Neue"/>
              </a:rPr>
              <a:t>appuyant </a:t>
            </a:r>
            <a:r>
              <a:rPr lang="en" sz="1100" b="1" dirty="0">
                <a:solidFill>
                  <a:schemeClr val="tx1"/>
                </a:solidFill>
                <a:ea typeface="Helvetica Neue"/>
                <a:sym typeface="Helvetica Neue"/>
              </a:rPr>
              <a:t>sur </a:t>
            </a:r>
            <a:r>
              <a:rPr lang="en" sz="1100" b="1" dirty="0" smtClean="0">
                <a:solidFill>
                  <a:schemeClr val="tx1"/>
                </a:solidFill>
                <a:ea typeface="Helvetica Neue"/>
                <a:sym typeface="Helvetica Neue"/>
              </a:rPr>
              <a:t>l</a:t>
            </a:r>
            <a:r>
              <a:rPr lang="en-CA" sz="1100" b="1" dirty="0" smtClean="0">
                <a:solidFill>
                  <a:schemeClr val="tx1"/>
                </a:solidFill>
                <a:ea typeface="Helvetica Neue"/>
                <a:sym typeface="Helvetica Neue"/>
              </a:rPr>
              <a:t>’</a:t>
            </a:r>
            <a:r>
              <a:rPr lang="en" sz="1100" b="1" dirty="0" smtClean="0">
                <a:solidFill>
                  <a:schemeClr val="tx1"/>
                </a:solidFill>
                <a:ea typeface="Helvetica Neue"/>
                <a:sym typeface="Helvetica Neue"/>
              </a:rPr>
              <a:t>influence </a:t>
            </a:r>
            <a:r>
              <a:rPr lang="en" sz="1100" b="1" dirty="0">
                <a:solidFill>
                  <a:schemeClr val="tx1"/>
                </a:solidFill>
                <a:ea typeface="Helvetica Neue"/>
                <a:sym typeface="Helvetica Neue"/>
              </a:rPr>
              <a:t>des modernistes français tels que les fauves. </a:t>
            </a:r>
            <a:endParaRPr sz="1100" b="1" dirty="0">
              <a:solidFill>
                <a:schemeClr val="tx1"/>
              </a:solidFill>
              <a:ea typeface="Helvetica Neue"/>
              <a:sym typeface="Helvetica Neue"/>
            </a:endParaRPr>
          </a:p>
        </p:txBody>
      </p:sp>
      <p:pic>
        <p:nvPicPr>
          <p:cNvPr id="190" name="Google Shape;1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158" y="546359"/>
            <a:ext cx="5387324" cy="413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/>
        </p:nvSpPr>
        <p:spPr>
          <a:xfrm>
            <a:off x="1591038" y="4549214"/>
            <a:ext cx="5866082" cy="53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smtClean="0">
                <a:ea typeface="Helvetica Neue"/>
                <a:sym typeface="Helvetica Neue"/>
              </a:rPr>
              <a:t>Emily Carr, </a:t>
            </a:r>
            <a:r>
              <a:rPr lang="en-US" sz="1100" b="1" i="1" dirty="0" err="1" smtClean="0">
                <a:ea typeface="Helvetica Neue"/>
                <a:sym typeface="Helvetica Neue"/>
              </a:rPr>
              <a:t>Vaincu</a:t>
            </a:r>
            <a:r>
              <a:rPr lang="en-US" sz="1100" b="1" dirty="0">
                <a:ea typeface="Helvetica Neue"/>
                <a:sym typeface="Helvetica Neue"/>
              </a:rPr>
              <a:t>, 1930. </a:t>
            </a:r>
            <a:r>
              <a:rPr lang="en-US" sz="1100" b="1" dirty="0" err="1">
                <a:ea typeface="Helvetica Neue"/>
                <a:sym typeface="Helvetica Neue"/>
              </a:rPr>
              <a:t>Dans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cette</a:t>
            </a:r>
            <a:r>
              <a:rPr lang="en-US" sz="1100" b="1" dirty="0">
                <a:ea typeface="Helvetica Neue"/>
                <a:sym typeface="Helvetica Neue"/>
              </a:rPr>
              <a:t> oeuvre, Carr commence </a:t>
            </a:r>
            <a:r>
              <a:rPr lang="en-US" sz="1100" b="1" dirty="0" err="1">
                <a:ea typeface="Helvetica Neue"/>
                <a:sym typeface="Helvetica Neue"/>
              </a:rPr>
              <a:t>à</a:t>
            </a:r>
            <a:r>
              <a:rPr lang="en-US" sz="1100" b="1" dirty="0">
                <a:ea typeface="Helvetica Neue"/>
                <a:sym typeface="Helvetica Neue"/>
              </a:rPr>
              <a:t> explorer un style de </a:t>
            </a:r>
            <a:r>
              <a:rPr lang="en-US" sz="1100" b="1" dirty="0" err="1">
                <a:ea typeface="Helvetica Neue"/>
                <a:sym typeface="Helvetica Neue"/>
              </a:rPr>
              <a:t>peinture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hautement</a:t>
            </a:r>
            <a:r>
              <a:rPr lang="en-US" sz="1100" b="1" dirty="0">
                <a:ea typeface="Helvetica Neue"/>
                <a:sym typeface="Helvetica Neue"/>
              </a:rPr>
              <a:t> sculptural. </a:t>
            </a:r>
            <a:endParaRPr sz="1100" b="1" dirty="0">
              <a:ea typeface="Helvetica Neue"/>
              <a:sym typeface="Helvetica Neue"/>
            </a:endParaRPr>
          </a:p>
        </p:txBody>
      </p:sp>
      <p:pic>
        <p:nvPicPr>
          <p:cNvPr id="196" name="Google Shape;19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8836" y="161303"/>
            <a:ext cx="5866083" cy="4351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4789642" y="3754409"/>
            <a:ext cx="2622559" cy="126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smtClean="0">
                <a:ea typeface="Helvetica Neue"/>
                <a:sym typeface="Helvetica Neue"/>
              </a:rPr>
              <a:t>Emily Carr, </a:t>
            </a:r>
            <a:r>
              <a:rPr lang="en-US" sz="1100" b="1" i="1" dirty="0" err="1" smtClean="0">
                <a:ea typeface="Helvetica Neue"/>
                <a:sym typeface="Helvetica Neue"/>
              </a:rPr>
              <a:t>Obscurité</a:t>
            </a:r>
            <a:r>
              <a:rPr lang="en-US" sz="1100" b="1" i="1" dirty="0" smtClean="0">
                <a:ea typeface="Helvetica Neue"/>
                <a:sym typeface="Helvetica Neue"/>
              </a:rPr>
              <a:t> </a:t>
            </a:r>
            <a:r>
              <a:rPr lang="en-US" sz="1100" b="1" i="1" dirty="0" err="1">
                <a:ea typeface="Helvetica Neue"/>
                <a:sym typeface="Helvetica Neue"/>
              </a:rPr>
              <a:t>illuminée</a:t>
            </a:r>
            <a:r>
              <a:rPr lang="en-US" sz="1100" b="1" dirty="0">
                <a:ea typeface="Helvetica Neue"/>
                <a:sym typeface="Helvetica Neue"/>
              </a:rPr>
              <a:t>, </a:t>
            </a:r>
            <a:r>
              <a:rPr lang="en-US" sz="1100" b="1" dirty="0" smtClean="0">
                <a:ea typeface="Helvetica Neue"/>
                <a:sym typeface="Helvetica Neue"/>
              </a:rPr>
              <a:t/>
            </a:r>
            <a:br>
              <a:rPr lang="en-US" sz="1100" b="1" dirty="0" smtClean="0">
                <a:ea typeface="Helvetica Neue"/>
                <a:sym typeface="Helvetica Neue"/>
              </a:rPr>
            </a:br>
            <a:r>
              <a:rPr lang="en-US" sz="1100" b="1" dirty="0" smtClean="0">
                <a:ea typeface="Helvetica Neue"/>
                <a:sym typeface="Helvetica Neue"/>
              </a:rPr>
              <a:t>v.1938-1940</a:t>
            </a:r>
            <a:r>
              <a:rPr lang="en-US" sz="1100" b="1" dirty="0">
                <a:ea typeface="Helvetica Neue"/>
                <a:sym typeface="Helvetica Neue"/>
              </a:rPr>
              <a:t>. </a:t>
            </a:r>
            <a:r>
              <a:rPr lang="en-US" sz="1100" b="1" dirty="0" err="1">
                <a:ea typeface="Helvetica Neue"/>
                <a:sym typeface="Helvetica Neue"/>
              </a:rPr>
              <a:t>Dans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ces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dernières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peintures</a:t>
            </a:r>
            <a:r>
              <a:rPr lang="en-US" sz="1100" b="1" dirty="0">
                <a:ea typeface="Helvetica Neue"/>
                <a:sym typeface="Helvetica Neue"/>
              </a:rPr>
              <a:t>, Carr </a:t>
            </a:r>
            <a:r>
              <a:rPr lang="en-US" sz="1100" b="1" dirty="0" err="1">
                <a:ea typeface="Helvetica Neue"/>
                <a:sym typeface="Helvetica Neue"/>
              </a:rPr>
              <a:t>adopte</a:t>
            </a:r>
            <a:r>
              <a:rPr lang="en-US" sz="1100" b="1" dirty="0">
                <a:ea typeface="Helvetica Neue"/>
                <a:sym typeface="Helvetica Neue"/>
              </a:rPr>
              <a:t> un coup de </a:t>
            </a:r>
            <a:r>
              <a:rPr lang="en-US" sz="1100" b="1" dirty="0" err="1">
                <a:ea typeface="Helvetica Neue"/>
                <a:sym typeface="Helvetica Neue"/>
              </a:rPr>
              <a:t>pinceau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relâché</a:t>
            </a:r>
            <a:r>
              <a:rPr lang="en-US" sz="1100" b="1" dirty="0">
                <a:ea typeface="Helvetica Neue"/>
                <a:sym typeface="Helvetica Neue"/>
              </a:rPr>
              <a:t> pour </a:t>
            </a:r>
            <a:r>
              <a:rPr lang="en-US" sz="1100" b="1" dirty="0" err="1">
                <a:ea typeface="Helvetica Neue"/>
                <a:sym typeface="Helvetica Neue"/>
              </a:rPr>
              <a:t>traduire</a:t>
            </a:r>
            <a:r>
              <a:rPr lang="en-US" sz="1100" b="1" dirty="0">
                <a:ea typeface="Helvetica Neue"/>
                <a:sym typeface="Helvetica Neue"/>
              </a:rPr>
              <a:t> avec </a:t>
            </a:r>
            <a:r>
              <a:rPr lang="en-US" sz="1100" b="1" dirty="0" err="1">
                <a:ea typeface="Helvetica Neue"/>
                <a:sym typeface="Helvetica Neue"/>
              </a:rPr>
              <a:t>émotion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smtClean="0">
                <a:ea typeface="Helvetica Neue"/>
                <a:sym typeface="Helvetica Neue"/>
              </a:rPr>
              <a:t>la </a:t>
            </a:r>
            <a:r>
              <a:rPr lang="en-US" sz="1100" b="1" dirty="0" err="1">
                <a:ea typeface="Helvetica Neue"/>
                <a:sym typeface="Helvetica Neue"/>
              </a:rPr>
              <a:t>beauté</a:t>
            </a:r>
            <a:r>
              <a:rPr lang="en-US" sz="1100" b="1" dirty="0">
                <a:ea typeface="Helvetica Neue"/>
                <a:sym typeface="Helvetica Neue"/>
              </a:rPr>
              <a:t> du </a:t>
            </a:r>
            <a:r>
              <a:rPr lang="en-US" sz="1100" b="1" dirty="0" err="1">
                <a:ea typeface="Helvetica Neue"/>
                <a:sym typeface="Helvetica Neue"/>
              </a:rPr>
              <a:t>territoire</a:t>
            </a:r>
            <a:r>
              <a:rPr lang="en-US" sz="1100" b="1" dirty="0">
                <a:ea typeface="Helvetica Neue"/>
                <a:sym typeface="Helvetica Neue"/>
              </a:rPr>
              <a:t>.</a:t>
            </a:r>
            <a:endParaRPr sz="1100" b="1" dirty="0">
              <a:ea typeface="Helvetica Neue"/>
              <a:sym typeface="Helvetica Neue"/>
            </a:endParaRPr>
          </a:p>
        </p:txBody>
      </p:sp>
      <p:pic>
        <p:nvPicPr>
          <p:cNvPr id="2" name="Picture 1" descr="emily-carr-sombreness-sunlight-1938-40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72" y="144809"/>
            <a:ext cx="2946582" cy="48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15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5109367" y="3797213"/>
            <a:ext cx="2775215" cy="126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endParaRPr lang="en-US" sz="1100" b="1" dirty="0">
              <a:ea typeface="Helvetica Neue"/>
              <a:sym typeface="Helvetica Neue"/>
            </a:endParaRPr>
          </a:p>
          <a:p>
            <a:pPr lvl="0">
              <a:lnSpc>
                <a:spcPct val="115000"/>
              </a:lnSpc>
            </a:pPr>
            <a:r>
              <a:rPr lang="en-US" sz="1100" b="1" dirty="0">
                <a:ea typeface="Helvetica Neue"/>
                <a:sym typeface="Helvetica Neue"/>
              </a:rPr>
              <a:t>Emily </a:t>
            </a:r>
            <a:r>
              <a:rPr lang="en-US" sz="1100" b="1" dirty="0" smtClean="0">
                <a:ea typeface="Helvetica Neue"/>
                <a:sym typeface="Helvetica Neue"/>
              </a:rPr>
              <a:t>Carr,</a:t>
            </a:r>
            <a:r>
              <a:rPr lang="en-US" sz="1100" b="1" i="1" dirty="0">
                <a:ea typeface="Helvetica Neue"/>
                <a:sym typeface="Helvetica Neue"/>
              </a:rPr>
              <a:t> </a:t>
            </a:r>
            <a:r>
              <a:rPr lang="en-US" sz="1100" b="1" i="1" dirty="0" err="1" smtClean="0">
                <a:ea typeface="Helvetica Neue"/>
                <a:sym typeface="Helvetica Neue"/>
              </a:rPr>
              <a:t>Autoportrait</a:t>
            </a:r>
            <a:r>
              <a:rPr lang="en-US" sz="1100" b="1" dirty="0">
                <a:ea typeface="Helvetica Neue"/>
                <a:sym typeface="Helvetica Neue"/>
              </a:rPr>
              <a:t>, 1938-1939. </a:t>
            </a:r>
            <a:r>
              <a:rPr lang="en-US" sz="1100" b="1" dirty="0" err="1">
                <a:ea typeface="Helvetica Neue"/>
                <a:sym typeface="Helvetica Neue"/>
              </a:rPr>
              <a:t>Dans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ce</a:t>
            </a:r>
            <a:r>
              <a:rPr lang="en-US" sz="1100" b="1" dirty="0">
                <a:ea typeface="Helvetica Neue"/>
                <a:sym typeface="Helvetica Neue"/>
              </a:rPr>
              <a:t> rare </a:t>
            </a:r>
            <a:r>
              <a:rPr lang="en-US" sz="1100" b="1" dirty="0" err="1">
                <a:ea typeface="Helvetica Neue"/>
                <a:sym typeface="Helvetica Neue"/>
              </a:rPr>
              <a:t>autoportrait</a:t>
            </a:r>
            <a:r>
              <a:rPr lang="en-US" sz="1100" b="1" dirty="0">
                <a:ea typeface="Helvetica Neue"/>
                <a:sym typeface="Helvetica Neue"/>
              </a:rPr>
              <a:t>, Carr </a:t>
            </a:r>
            <a:r>
              <a:rPr lang="en-US" sz="1100" b="1" dirty="0" err="1">
                <a:ea typeface="Helvetica Neue"/>
                <a:sym typeface="Helvetica Neue"/>
              </a:rPr>
              <a:t>utilise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une</a:t>
            </a:r>
            <a:r>
              <a:rPr lang="en-US" sz="1100" b="1" dirty="0">
                <a:ea typeface="Helvetica Neue"/>
                <a:sym typeface="Helvetica Neue"/>
              </a:rPr>
              <a:t> palette </a:t>
            </a:r>
            <a:r>
              <a:rPr lang="en-US" sz="1100" b="1" dirty="0" err="1">
                <a:ea typeface="Helvetica Neue"/>
                <a:sym typeface="Helvetica Neue"/>
              </a:rPr>
              <a:t>vibrante</a:t>
            </a:r>
            <a:r>
              <a:rPr lang="en-US" sz="1100" b="1" dirty="0">
                <a:ea typeface="Helvetica Neue"/>
                <a:sym typeface="Helvetica Neue"/>
              </a:rPr>
              <a:t> et un coup de </a:t>
            </a:r>
            <a:r>
              <a:rPr lang="en-US" sz="1100" b="1" dirty="0" err="1">
                <a:ea typeface="Helvetica Neue"/>
                <a:sym typeface="Helvetica Neue"/>
              </a:rPr>
              <a:t>pinceau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expressif</a:t>
            </a:r>
            <a:r>
              <a:rPr lang="en-US" sz="1100" b="1" dirty="0">
                <a:ea typeface="Helvetica Neue"/>
                <a:sym typeface="Helvetica Neue"/>
              </a:rPr>
              <a:t>. </a:t>
            </a:r>
            <a:endParaRPr sz="1100" b="1" dirty="0">
              <a:ea typeface="Helvetica Neue"/>
              <a:sym typeface="Helvetica Neue"/>
            </a:endParaRPr>
          </a:p>
        </p:txBody>
      </p:sp>
      <p:pic>
        <p:nvPicPr>
          <p:cNvPr id="2" name="Picture 1" descr="emily-carr-self-portrait-1938-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81" y="222249"/>
            <a:ext cx="3067669" cy="473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5447980" y="3747898"/>
            <a:ext cx="2639380" cy="126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smtClean="0">
                <a:ea typeface="Helvetica Neue"/>
                <a:sym typeface="Helvetica Neue"/>
              </a:rPr>
              <a:t>Emily Carr, </a:t>
            </a:r>
            <a:r>
              <a:rPr lang="en-US" sz="1100" b="1" i="1" dirty="0" smtClean="0">
                <a:ea typeface="Helvetica Neue"/>
                <a:sym typeface="Helvetica Neue"/>
              </a:rPr>
              <a:t>Soleil </a:t>
            </a:r>
            <a:r>
              <a:rPr lang="en-US" sz="1100" b="1" i="1" dirty="0" err="1">
                <a:ea typeface="Helvetica Neue"/>
                <a:sym typeface="Helvetica Neue"/>
              </a:rPr>
              <a:t>dansant</a:t>
            </a:r>
            <a:r>
              <a:rPr lang="en-US" sz="1100" b="1" dirty="0">
                <a:ea typeface="Helvetica Neue"/>
                <a:sym typeface="Helvetica Neue"/>
              </a:rPr>
              <a:t>, v.1937. Carr </a:t>
            </a:r>
            <a:r>
              <a:rPr lang="en-US" sz="1100" b="1" dirty="0" err="1">
                <a:ea typeface="Helvetica Neue"/>
                <a:sym typeface="Helvetica Neue"/>
              </a:rPr>
              <a:t>pousse</a:t>
            </a:r>
            <a:r>
              <a:rPr lang="en-US" sz="1100" b="1" dirty="0">
                <a:ea typeface="Helvetica Neue"/>
                <a:sym typeface="Helvetica Neue"/>
              </a:rPr>
              <a:t> plus loin encore, </a:t>
            </a:r>
            <a:r>
              <a:rPr lang="en-US" sz="1100" b="1" dirty="0" err="1">
                <a:ea typeface="Helvetica Neue"/>
                <a:sym typeface="Helvetica Neue"/>
              </a:rPr>
              <a:t>dans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cette</a:t>
            </a:r>
            <a:r>
              <a:rPr lang="en-US" sz="1100" b="1" dirty="0">
                <a:ea typeface="Helvetica Neue"/>
                <a:sym typeface="Helvetica Neue"/>
              </a:rPr>
              <a:t> oeuvre, son coup de </a:t>
            </a:r>
            <a:r>
              <a:rPr lang="en-US" sz="1100" b="1" dirty="0" err="1">
                <a:ea typeface="Helvetica Neue"/>
                <a:sym typeface="Helvetica Neue"/>
              </a:rPr>
              <a:t>pinceau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expressif</a:t>
            </a:r>
            <a:r>
              <a:rPr lang="en-US" sz="1100" b="1" dirty="0">
                <a:ea typeface="Helvetica Neue"/>
                <a:sym typeface="Helvetica Neue"/>
              </a:rPr>
              <a:t> qui en </a:t>
            </a:r>
            <a:r>
              <a:rPr lang="en-US" sz="1100" b="1" dirty="0" err="1">
                <a:ea typeface="Helvetica Neue"/>
                <a:sym typeface="Helvetica Neue"/>
              </a:rPr>
              <a:t>vient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à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fragmenter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presque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complètement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 smtClean="0">
                <a:ea typeface="Helvetica Neue"/>
                <a:sym typeface="Helvetica Neue"/>
              </a:rPr>
              <a:t>l’image</a:t>
            </a:r>
            <a:r>
              <a:rPr lang="en-US" sz="1100" b="1" dirty="0">
                <a:ea typeface="Helvetica Neue"/>
                <a:sym typeface="Helvetica Neue"/>
              </a:rPr>
              <a:t>. </a:t>
            </a:r>
            <a:endParaRPr sz="1100" b="1" dirty="0">
              <a:ea typeface="Helvetica Neue"/>
              <a:sym typeface="Helvetica Neue"/>
            </a:endParaRPr>
          </a:p>
        </p:txBody>
      </p:sp>
      <p:pic>
        <p:nvPicPr>
          <p:cNvPr id="202" name="Google Shape;202;p37"/>
          <p:cNvPicPr preferRelativeResize="0"/>
          <p:nvPr/>
        </p:nvPicPr>
        <p:blipFill rotWithShape="1">
          <a:blip r:embed="rId3">
            <a:alphaModFix/>
          </a:blip>
          <a:srcRect r="1548"/>
          <a:stretch/>
        </p:blipFill>
        <p:spPr>
          <a:xfrm>
            <a:off x="1579830" y="119963"/>
            <a:ext cx="3490010" cy="490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6311153" y="4070840"/>
            <a:ext cx="2634311" cy="739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</a:t>
            </a:r>
            <a:r>
              <a:rPr lang="en-CA" sz="1100" b="1" dirty="0" err="1"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ea typeface="Helvetica Neue" panose="02000503000000020004" pitchFamily="2" charset="0"/>
              </a:rPr>
              <a:t>Un </a:t>
            </a:r>
            <a:r>
              <a:rPr lang="en-CA" sz="1100" b="1" i="1" dirty="0" err="1">
                <a:ea typeface="Helvetica Neue" panose="02000503000000020004" pitchFamily="2" charset="0"/>
              </a:rPr>
              <a:t>automne</a:t>
            </a:r>
            <a:r>
              <a:rPr lang="en-CA" sz="1100" b="1" i="1" dirty="0">
                <a:ea typeface="Helvetica Neue" panose="02000503000000020004" pitchFamily="2" charset="0"/>
              </a:rPr>
              <a:t> </a:t>
            </a:r>
            <a:r>
              <a:rPr lang="en-CA" sz="1100" b="1" i="1" dirty="0" err="1">
                <a:ea typeface="Helvetica Neue" panose="02000503000000020004" pitchFamily="2" charset="0"/>
              </a:rPr>
              <a:t>en</a:t>
            </a:r>
            <a:r>
              <a:rPr lang="en-CA" sz="1100" b="1" i="1" dirty="0">
                <a:ea typeface="Helvetica Neue" panose="02000503000000020004" pitchFamily="2" charset="0"/>
              </a:rPr>
              <a:t> France</a:t>
            </a:r>
            <a:r>
              <a:rPr lang="en-CA" sz="1100" b="1" dirty="0">
                <a:ea typeface="Helvetica Neue" panose="02000503000000020004" pitchFamily="2" charset="0"/>
              </a:rPr>
              <a:t>, 1911. Pendant </a:t>
            </a:r>
            <a:r>
              <a:rPr lang="en-CA" sz="1100" b="1" dirty="0" err="1">
                <a:ea typeface="Helvetica Neue" panose="02000503000000020004" pitchFamily="2" charset="0"/>
              </a:rPr>
              <a:t>qu’elle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étudie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à</a:t>
            </a:r>
            <a:r>
              <a:rPr lang="en-CA" sz="1100" b="1" dirty="0">
                <a:ea typeface="Helvetica Neue" panose="02000503000000020004" pitchFamily="2" charset="0"/>
              </a:rPr>
              <a:t> Paris, </a:t>
            </a:r>
            <a:r>
              <a:rPr lang="en-CA" sz="1100" b="1" dirty="0" err="1"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ea typeface="Helvetica Neue" panose="02000503000000020004" pitchFamily="2" charset="0"/>
              </a:rPr>
              <a:t> se </a:t>
            </a:r>
            <a:r>
              <a:rPr lang="en-CA" sz="1100" b="1" dirty="0" err="1">
                <a:ea typeface="Helvetica Neue" panose="02000503000000020004" pitchFamily="2" charset="0"/>
              </a:rPr>
              <a:t>lasse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rapidement</a:t>
            </a:r>
            <a:r>
              <a:rPr lang="en-CA" sz="1100" b="1" dirty="0">
                <a:ea typeface="Helvetica Neue" panose="02000503000000020004" pitchFamily="2" charset="0"/>
              </a:rPr>
              <a:t> de la </a:t>
            </a:r>
            <a:r>
              <a:rPr lang="en-CA" sz="1100" b="1" dirty="0" err="1">
                <a:ea typeface="Helvetica Neue" panose="02000503000000020004" pitchFamily="2" charset="0"/>
              </a:rPr>
              <a:t>grande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ville</a:t>
            </a:r>
            <a:r>
              <a:rPr lang="en-CA" sz="1100" b="1" dirty="0">
                <a:ea typeface="Helvetica Neue" panose="02000503000000020004" pitchFamily="2" charset="0"/>
              </a:rPr>
              <a:t>. Elle se </a:t>
            </a:r>
            <a:r>
              <a:rPr lang="en-CA" sz="1100" b="1" dirty="0" err="1">
                <a:ea typeface="Helvetica Neue" panose="02000503000000020004" pitchFamily="2" charset="0"/>
              </a:rPr>
              <a:t>réfugie</a:t>
            </a:r>
            <a:r>
              <a:rPr lang="en-CA" sz="1100" b="1" dirty="0">
                <a:ea typeface="Helvetica Neue" panose="02000503000000020004" pitchFamily="2" charset="0"/>
              </a:rPr>
              <a:t> dans des </a:t>
            </a:r>
            <a:r>
              <a:rPr lang="en-CA" sz="1100" b="1" dirty="0" err="1">
                <a:ea typeface="Helvetica Neue" panose="02000503000000020004" pitchFamily="2" charset="0"/>
              </a:rPr>
              <a:t>localités</a:t>
            </a:r>
            <a:r>
              <a:rPr lang="en-CA" sz="1100" b="1" dirty="0">
                <a:ea typeface="Helvetica Neue" panose="02000503000000020004" pitchFamily="2" charset="0"/>
              </a:rPr>
              <a:t> rurales </a:t>
            </a:r>
            <a:r>
              <a:rPr lang="en-CA" sz="1100" b="1" dirty="0" err="1">
                <a:ea typeface="Helvetica Neue" panose="02000503000000020004" pitchFamily="2" charset="0"/>
              </a:rPr>
              <a:t>où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ses</a:t>
            </a:r>
            <a:r>
              <a:rPr lang="en-CA" sz="1100" b="1" dirty="0">
                <a:ea typeface="Helvetica Neue" panose="02000503000000020004" pitchFamily="2" charset="0"/>
              </a:rPr>
              <a:t> talents </a:t>
            </a:r>
            <a:r>
              <a:rPr lang="en-CA" sz="1100" b="1" dirty="0" err="1">
                <a:ea typeface="Helvetica Neue" panose="02000503000000020004" pitchFamily="2" charset="0"/>
              </a:rPr>
              <a:t>artistiques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prospèrent</a:t>
            </a:r>
            <a:r>
              <a:rPr lang="en-CA" sz="1100" b="1" dirty="0">
                <a:ea typeface="Helvetica Neue" panose="02000503000000020004" pitchFamily="2" charset="0"/>
              </a:rPr>
              <a:t>. Pendant </a:t>
            </a:r>
            <a:r>
              <a:rPr lang="en-CA" sz="1100" b="1" dirty="0" err="1">
                <a:ea typeface="Helvetica Neue" panose="02000503000000020004" pitchFamily="2" charset="0"/>
              </a:rPr>
              <a:t>cette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période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dirty="0" err="1">
                <a:ea typeface="Helvetica Neue" panose="02000503000000020004" pitchFamily="2" charset="0"/>
              </a:rPr>
              <a:t>elle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crée</a:t>
            </a:r>
            <a:r>
              <a:rPr lang="en-CA" sz="1100" b="1" dirty="0">
                <a:ea typeface="Helvetica Neue" panose="02000503000000020004" pitchFamily="2" charset="0"/>
              </a:rPr>
              <a:t> des tableaux </a:t>
            </a:r>
            <a:r>
              <a:rPr lang="en-CA" sz="1100" b="1" dirty="0" err="1">
                <a:ea typeface="Helvetica Neue" panose="02000503000000020004" pitchFamily="2" charset="0"/>
              </a:rPr>
              <a:t>vivants</a:t>
            </a:r>
            <a:r>
              <a:rPr lang="en-CA" sz="1100" b="1" dirty="0">
                <a:ea typeface="Helvetica Neue" panose="02000503000000020004" pitchFamily="2" charset="0"/>
              </a:rPr>
              <a:t> et </a:t>
            </a:r>
            <a:r>
              <a:rPr lang="en-CA" sz="1100" b="1" dirty="0" err="1">
                <a:ea typeface="Helvetica Neue" panose="02000503000000020004" pitchFamily="2" charset="0"/>
              </a:rPr>
              <a:t>colorés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comme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celui</a:t>
            </a:r>
            <a:r>
              <a:rPr lang="en-CA" sz="1100" b="1" dirty="0">
                <a:ea typeface="Helvetica Neue" panose="02000503000000020004" pitchFamily="2" charset="0"/>
              </a:rPr>
              <a:t>-ci. </a:t>
            </a:r>
          </a:p>
        </p:txBody>
      </p:sp>
      <p:pic>
        <p:nvPicPr>
          <p:cNvPr id="2" name="Picture 1" descr="emily-carr-autumn-in-france-1911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4" y="455529"/>
            <a:ext cx="5767385" cy="42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8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/>
        </p:nvSpPr>
        <p:spPr>
          <a:xfrm>
            <a:off x="2508462" y="4721503"/>
            <a:ext cx="3964623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Emily Carr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San Francisco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l’âge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de 22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ans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v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.1893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.</a:t>
            </a:r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1527" y="118175"/>
            <a:ext cx="4100945" cy="45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/>
        </p:nvSpPr>
        <p:spPr>
          <a:xfrm>
            <a:off x="1663598" y="4513659"/>
            <a:ext cx="5708135" cy="53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Emily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ea typeface="Helvetica Neue" panose="02000503000000020004" pitchFamily="2" charset="0"/>
              </a:rPr>
              <a:t>Paysage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1911. Les voyages de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Europe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façonnent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premiers tableaux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très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colorés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paysages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.</a:t>
            </a:r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412" y="256983"/>
            <a:ext cx="5647175" cy="419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1219319" y="4494539"/>
            <a:ext cx="6550784" cy="535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</a:t>
            </a:r>
            <a:r>
              <a:rPr lang="en-CA" sz="1100" b="1" dirty="0" err="1"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ea typeface="Helvetica Neue" panose="02000503000000020004" pitchFamily="2" charset="0"/>
              </a:rPr>
              <a:t>Rivage</a:t>
            </a:r>
            <a:r>
              <a:rPr lang="en-CA" sz="1100" b="1" dirty="0">
                <a:ea typeface="Helvetica Neue" panose="02000503000000020004" pitchFamily="2" charset="0"/>
              </a:rPr>
              <a:t>, 1936. Pendant </a:t>
            </a:r>
            <a:r>
              <a:rPr lang="en-CA" sz="1100" b="1" dirty="0" err="1">
                <a:ea typeface="Helvetica Neue" panose="02000503000000020004" pitchFamily="2" charset="0"/>
              </a:rPr>
              <a:t>sa</a:t>
            </a:r>
            <a:r>
              <a:rPr lang="en-CA" sz="1100" b="1" dirty="0">
                <a:ea typeface="Helvetica Neue" panose="02000503000000020004" pitchFamily="2" charset="0"/>
              </a:rPr>
              <a:t> vie, </a:t>
            </a:r>
            <a:r>
              <a:rPr lang="en-CA" sz="1100" b="1" dirty="0" err="1"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établit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une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importante</a:t>
            </a:r>
            <a:r>
              <a:rPr lang="en-CA" sz="1100" b="1" dirty="0">
                <a:ea typeface="Helvetica Neue" panose="02000503000000020004" pitchFamily="2" charset="0"/>
              </a:rPr>
              <a:t> relation </a:t>
            </a:r>
            <a:r>
              <a:rPr lang="en-CA" sz="1100" b="1" dirty="0" err="1">
                <a:ea typeface="Helvetica Neue" panose="02000503000000020004" pitchFamily="2" charset="0"/>
              </a:rPr>
              <a:t>émotionnelle</a:t>
            </a:r>
            <a:r>
              <a:rPr lang="en-CA" sz="1100" b="1" dirty="0">
                <a:ea typeface="Helvetica Neue" panose="02000503000000020004" pitchFamily="2" charset="0"/>
              </a:rPr>
              <a:t> et </a:t>
            </a:r>
            <a:r>
              <a:rPr lang="en-CA" sz="1100" b="1" dirty="0" err="1">
                <a:ea typeface="Helvetica Neue" panose="02000503000000020004" pitchFamily="2" charset="0"/>
              </a:rPr>
              <a:t>spirituelle</a:t>
            </a:r>
            <a:r>
              <a:rPr lang="en-CA" sz="1100" b="1" dirty="0">
                <a:ea typeface="Helvetica Neue" panose="02000503000000020004" pitchFamily="2" charset="0"/>
              </a:rPr>
              <a:t> avec le </a:t>
            </a:r>
            <a:r>
              <a:rPr lang="en-CA" sz="1100" b="1" dirty="0" err="1">
                <a:ea typeface="Helvetica Neue" panose="02000503000000020004" pitchFamily="2" charset="0"/>
              </a:rPr>
              <a:t>paysage</a:t>
            </a:r>
            <a:r>
              <a:rPr lang="en-CA" sz="1100" b="1" dirty="0">
                <a:ea typeface="Helvetica Neue" panose="02000503000000020004" pitchFamily="2" charset="0"/>
              </a:rPr>
              <a:t>.</a:t>
            </a:r>
          </a:p>
        </p:txBody>
      </p:sp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607" y="292648"/>
            <a:ext cx="6550785" cy="4144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/>
        </p:nvSpPr>
        <p:spPr>
          <a:xfrm>
            <a:off x="1518192" y="4442096"/>
            <a:ext cx="6059910" cy="73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</a:t>
            </a:r>
            <a:r>
              <a:rPr lang="en-CA" sz="1100" b="1" dirty="0" err="1"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ea typeface="Helvetica Neue" panose="02000503000000020004" pitchFamily="2" charset="0"/>
              </a:rPr>
              <a:t>Journal </a:t>
            </a:r>
            <a:r>
              <a:rPr lang="en-CA" sz="1100" b="1" i="1" dirty="0" err="1">
                <a:ea typeface="Helvetica Neue" panose="02000503000000020004" pitchFamily="2" charset="0"/>
              </a:rPr>
              <a:t>d’Alaska</a:t>
            </a:r>
            <a:r>
              <a:rPr lang="en-CA" sz="1100" b="1" dirty="0">
                <a:ea typeface="Helvetica Neue" panose="02000503000000020004" pitchFamily="2" charset="0"/>
              </a:rPr>
              <a:t>, page 35, 1907. Dans </a:t>
            </a:r>
            <a:r>
              <a:rPr lang="en-CA" sz="1100" b="1" dirty="0" err="1">
                <a:ea typeface="Helvetica Neue" panose="02000503000000020004" pitchFamily="2" charset="0"/>
              </a:rPr>
              <a:t>ses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journaux</a:t>
            </a:r>
            <a:r>
              <a:rPr lang="en-CA" sz="1100" b="1" dirty="0">
                <a:ea typeface="Helvetica Neue" panose="02000503000000020004" pitchFamily="2" charset="0"/>
              </a:rPr>
              <a:t>, Carr </a:t>
            </a:r>
            <a:r>
              <a:rPr lang="en-CA" sz="1100" b="1" dirty="0" err="1">
                <a:ea typeface="Helvetica Neue" panose="02000503000000020004" pitchFamily="2" charset="0"/>
              </a:rPr>
              <a:t>commente</a:t>
            </a:r>
            <a:r>
              <a:rPr lang="en-CA" sz="1100" b="1" dirty="0">
                <a:ea typeface="Helvetica Neue" panose="02000503000000020004" pitchFamily="2" charset="0"/>
              </a:rPr>
              <a:t> tout </a:t>
            </a:r>
            <a:r>
              <a:rPr lang="en-CA" sz="1100" b="1" dirty="0" smtClean="0">
                <a:ea typeface="Helvetica Neue" panose="02000503000000020004" pitchFamily="2" charset="0"/>
              </a:rPr>
              <a:t/>
            </a:r>
            <a:br>
              <a:rPr lang="en-CA" sz="1100" b="1" dirty="0" smtClean="0">
                <a:ea typeface="Helvetica Neue" panose="02000503000000020004" pitchFamily="2" charset="0"/>
              </a:rPr>
            </a:br>
            <a:r>
              <a:rPr lang="en-CA" sz="1100" b="1" dirty="0" err="1" smtClean="0">
                <a:ea typeface="Helvetica Neue" panose="02000503000000020004" pitchFamily="2" charset="0"/>
              </a:rPr>
              <a:t>ce</a:t>
            </a:r>
            <a:r>
              <a:rPr lang="en-CA" sz="1100" b="1" dirty="0" smtClean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qu’elle</a:t>
            </a:r>
            <a:r>
              <a:rPr lang="en-CA" sz="1100" b="1" dirty="0">
                <a:ea typeface="Helvetica Neue" panose="02000503000000020004" pitchFamily="2" charset="0"/>
              </a:rPr>
              <a:t> vit, </a:t>
            </a:r>
            <a:r>
              <a:rPr lang="en-CA" sz="1100" b="1" dirty="0" err="1">
                <a:ea typeface="Helvetica Neue" panose="02000503000000020004" pitchFamily="2" charset="0"/>
              </a:rPr>
              <a:t>à</a:t>
            </a:r>
            <a:r>
              <a:rPr lang="en-CA" sz="1100" b="1" dirty="0">
                <a:ea typeface="Helvetica Neue" panose="02000503000000020004" pitchFamily="2" charset="0"/>
              </a:rPr>
              <a:t> la </a:t>
            </a:r>
            <a:r>
              <a:rPr lang="en-CA" sz="1100" b="1" dirty="0" err="1">
                <a:ea typeface="Helvetica Neue" panose="02000503000000020004" pitchFamily="2" charset="0"/>
              </a:rPr>
              <a:t>fois</a:t>
            </a:r>
            <a:r>
              <a:rPr lang="en-CA" sz="1100" b="1" dirty="0">
                <a:ea typeface="Helvetica Neue" panose="02000503000000020004" pitchFamily="2" charset="0"/>
              </a:rPr>
              <a:t> avec des mots et des croquis </a:t>
            </a:r>
            <a:r>
              <a:rPr lang="en-CA" sz="1100" b="1" dirty="0" err="1">
                <a:ea typeface="Helvetica Neue" panose="02000503000000020004" pitchFamily="2" charset="0"/>
              </a:rPr>
              <a:t>détaillés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dirty="0" err="1">
                <a:ea typeface="Helvetica Neue" panose="02000503000000020004" pitchFamily="2" charset="0"/>
              </a:rPr>
              <a:t>souvent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humoristiques</a:t>
            </a:r>
            <a:r>
              <a:rPr lang="en-CA" sz="1100" b="1" dirty="0">
                <a:ea typeface="Helvetica Neue" panose="02000503000000020004" pitchFamily="2" charset="0"/>
              </a:rPr>
              <a:t>.</a:t>
            </a:r>
          </a:p>
        </p:txBody>
      </p:sp>
      <p:pic>
        <p:nvPicPr>
          <p:cNvPr id="154" name="Google Shape;1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045" y="274140"/>
            <a:ext cx="6059910" cy="41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/>
        </p:nvSpPr>
        <p:spPr>
          <a:xfrm>
            <a:off x="1866093" y="4387117"/>
            <a:ext cx="5409000" cy="54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Carr, </a:t>
            </a:r>
            <a:r>
              <a:rPr lang="en-CA" sz="1100" b="1" i="1" dirty="0">
                <a:ea typeface="Helvetica Neue" panose="02000503000000020004" pitchFamily="2" charset="0"/>
              </a:rPr>
              <a:t>War Canoes, Alert Bay </a:t>
            </a:r>
            <a:r>
              <a:rPr lang="en-CA" sz="1100" b="1" dirty="0">
                <a:ea typeface="Helvetica Neue" panose="02000503000000020004" pitchFamily="2" charset="0"/>
              </a:rPr>
              <a:t>(</a:t>
            </a:r>
            <a:r>
              <a:rPr lang="en-CA" sz="1100" b="1" i="1" dirty="0" err="1">
                <a:ea typeface="Helvetica Neue" panose="02000503000000020004" pitchFamily="2" charset="0"/>
              </a:rPr>
              <a:t>Canots</a:t>
            </a:r>
            <a:r>
              <a:rPr lang="en-CA" sz="1100" b="1" i="1" dirty="0">
                <a:ea typeface="Helvetica Neue" panose="02000503000000020004" pitchFamily="2" charset="0"/>
              </a:rPr>
              <a:t> de guerre, Alert Bay</a:t>
            </a:r>
            <a:r>
              <a:rPr lang="en-CA" sz="1100" b="1" dirty="0">
                <a:ea typeface="Helvetica Neue" panose="02000503000000020004" pitchFamily="2" charset="0"/>
              </a:rPr>
              <a:t>), 1912. </a:t>
            </a:r>
            <a:r>
              <a:rPr lang="en-CA" sz="1100" b="1" dirty="0" smtClean="0">
                <a:ea typeface="Helvetica Neue" panose="02000503000000020004" pitchFamily="2" charset="0"/>
              </a:rPr>
              <a:t/>
            </a:r>
            <a:br>
              <a:rPr lang="en-CA" sz="1100" b="1" dirty="0" smtClean="0">
                <a:ea typeface="Helvetica Neue" panose="02000503000000020004" pitchFamily="2" charset="0"/>
              </a:rPr>
            </a:br>
            <a:r>
              <a:rPr lang="en-CA" sz="1100" b="1" dirty="0" smtClean="0">
                <a:ea typeface="Helvetica Neue" panose="02000503000000020004" pitchFamily="2" charset="0"/>
              </a:rPr>
              <a:t>Carr </a:t>
            </a:r>
            <a:r>
              <a:rPr lang="en-CA" sz="1100" b="1" dirty="0" err="1">
                <a:ea typeface="Helvetica Neue" panose="02000503000000020004" pitchFamily="2" charset="0"/>
              </a:rPr>
              <a:t>passe</a:t>
            </a:r>
            <a:r>
              <a:rPr lang="en-CA" sz="1100" b="1" dirty="0">
                <a:ea typeface="Helvetica Neue" panose="02000503000000020004" pitchFamily="2" charset="0"/>
              </a:rPr>
              <a:t> de </a:t>
            </a:r>
            <a:r>
              <a:rPr lang="en-CA" sz="1100" b="1" dirty="0" err="1">
                <a:ea typeface="Helvetica Neue" panose="02000503000000020004" pitchFamily="2" charset="0"/>
              </a:rPr>
              <a:t>nombreuses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années</a:t>
            </a:r>
            <a:r>
              <a:rPr lang="en-CA" sz="1100" b="1" dirty="0">
                <a:ea typeface="Helvetica Neue" panose="02000503000000020004" pitchFamily="2" charset="0"/>
              </a:rPr>
              <a:t> dans des </a:t>
            </a:r>
            <a:r>
              <a:rPr lang="en-CA" sz="1100" b="1" dirty="0" err="1">
                <a:ea typeface="Helvetica Neue" panose="02000503000000020004" pitchFamily="2" charset="0"/>
              </a:rPr>
              <a:t>communautés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autochtones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dirty="0" err="1">
                <a:ea typeface="Helvetica Neue" panose="02000503000000020004" pitchFamily="2" charset="0"/>
              </a:rPr>
              <a:t>découvrant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leur</a:t>
            </a:r>
            <a:r>
              <a:rPr lang="en-CA" sz="1100" b="1" dirty="0">
                <a:ea typeface="Helvetica Neue" panose="02000503000000020004" pitchFamily="2" charset="0"/>
              </a:rPr>
              <a:t> lien avec le </a:t>
            </a:r>
            <a:r>
              <a:rPr lang="en-CA" sz="1100" b="1" dirty="0" err="1">
                <a:ea typeface="Helvetica Neue" panose="02000503000000020004" pitchFamily="2" charset="0"/>
              </a:rPr>
              <a:t>territoire</a:t>
            </a:r>
            <a:r>
              <a:rPr lang="en-CA" sz="1100" b="1" dirty="0">
                <a:ea typeface="Helvetica Neue" panose="02000503000000020004" pitchFamily="2" charset="0"/>
              </a:rPr>
              <a:t>. </a:t>
            </a:r>
          </a:p>
        </p:txBody>
      </p:sp>
      <p:pic>
        <p:nvPicPr>
          <p:cNvPr id="160" name="Google Shape;1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329" y="150287"/>
            <a:ext cx="5359341" cy="4182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/>
          <p:nvPr/>
        </p:nvSpPr>
        <p:spPr>
          <a:xfrm>
            <a:off x="1213826" y="4587227"/>
            <a:ext cx="3859106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La </a:t>
            </a:r>
            <a:r>
              <a:rPr lang="en-CA" sz="1100" b="1" dirty="0" err="1">
                <a:ea typeface="Helvetica Neue" panose="02000503000000020004" pitchFamily="2" charset="0"/>
              </a:rPr>
              <a:t>résidence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familiale</a:t>
            </a:r>
            <a:r>
              <a:rPr lang="en-CA" sz="1100" b="1" dirty="0">
                <a:ea typeface="Helvetica Neue" panose="02000503000000020004" pitchFamily="2" charset="0"/>
              </a:rPr>
              <a:t> des </a:t>
            </a:r>
            <a:r>
              <a:rPr lang="en-CA" sz="1100" b="1" dirty="0" err="1">
                <a:ea typeface="Helvetica Neue" panose="02000503000000020004" pitchFamily="2" charset="0"/>
              </a:rPr>
              <a:t>Carr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à</a:t>
            </a:r>
            <a:r>
              <a:rPr lang="en-CA" sz="1100" b="1" dirty="0">
                <a:ea typeface="Helvetica Neue" panose="02000503000000020004" pitchFamily="2" charset="0"/>
              </a:rPr>
              <a:t> Victoria.</a:t>
            </a:r>
          </a:p>
        </p:txBody>
      </p:sp>
      <p:pic>
        <p:nvPicPr>
          <p:cNvPr id="166" name="Google Shape;1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1486" y="298173"/>
            <a:ext cx="6541027" cy="4214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/>
        </p:nvSpPr>
        <p:spPr>
          <a:xfrm>
            <a:off x="5615881" y="4110584"/>
            <a:ext cx="2130600" cy="99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ea typeface="Helvetica Neue" panose="02000503000000020004" pitchFamily="2" charset="0"/>
              </a:rPr>
              <a:t>Emily Carr, </a:t>
            </a:r>
            <a:r>
              <a:rPr lang="en-CA" sz="1100" b="1" i="1" dirty="0">
                <a:ea typeface="Helvetica Neue" panose="02000503000000020004" pitchFamily="2" charset="0"/>
              </a:rPr>
              <a:t>Journal </a:t>
            </a:r>
            <a:r>
              <a:rPr lang="en-CA" sz="1100" b="1" i="1" dirty="0" err="1">
                <a:ea typeface="Helvetica Neue" panose="02000503000000020004" pitchFamily="2" charset="0"/>
              </a:rPr>
              <a:t>d’Alaska</a:t>
            </a:r>
            <a:r>
              <a:rPr lang="en-CA" sz="1100" b="1" dirty="0">
                <a:ea typeface="Helvetica Neue" panose="02000503000000020004" pitchFamily="2" charset="0"/>
              </a:rPr>
              <a:t>, </a:t>
            </a:r>
            <a:r>
              <a:rPr lang="en-CA" sz="1100" b="1" dirty="0" err="1">
                <a:ea typeface="Helvetica Neue" panose="02000503000000020004" pitchFamily="2" charset="0"/>
              </a:rPr>
              <a:t>détail</a:t>
            </a:r>
            <a:r>
              <a:rPr lang="en-CA" sz="1100" b="1" dirty="0">
                <a:ea typeface="Helvetica Neue" panose="02000503000000020004" pitchFamily="2" charset="0"/>
              </a:rPr>
              <a:t> de la p. </a:t>
            </a:r>
            <a:r>
              <a:rPr lang="en-CA" sz="1100" b="1" dirty="0" smtClean="0">
                <a:ea typeface="Helvetica Neue" panose="02000503000000020004" pitchFamily="2" charset="0"/>
              </a:rPr>
              <a:t>19, </a:t>
            </a:r>
            <a:r>
              <a:rPr lang="en-CA" sz="1100" b="1" dirty="0">
                <a:ea typeface="Helvetica Neue" panose="02000503000000020004" pitchFamily="2" charset="0"/>
              </a:rPr>
              <a:t>1907. </a:t>
            </a:r>
            <a:r>
              <a:rPr lang="en-CA" sz="1100" b="1" dirty="0" err="1">
                <a:ea typeface="Helvetica Neue" panose="02000503000000020004" pitchFamily="2" charset="0"/>
              </a:rPr>
              <a:t>Cette</a:t>
            </a:r>
            <a:r>
              <a:rPr lang="en-CA" sz="1100" b="1" dirty="0">
                <a:ea typeface="Helvetica Neue" panose="02000503000000020004" pitchFamily="2" charset="0"/>
              </a:rPr>
              <a:t> illustration </a:t>
            </a:r>
            <a:r>
              <a:rPr lang="en-CA" sz="1100" b="1" dirty="0" err="1">
                <a:ea typeface="Helvetica Neue" panose="02000503000000020004" pitchFamily="2" charset="0"/>
              </a:rPr>
              <a:t>montre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l’artiste</a:t>
            </a:r>
            <a:r>
              <a:rPr lang="en-CA" sz="1100" b="1" dirty="0">
                <a:ea typeface="Helvetica Neue" panose="02000503000000020004" pitchFamily="2" charset="0"/>
              </a:rPr>
              <a:t> et </a:t>
            </a:r>
            <a:r>
              <a:rPr lang="en-CA" sz="1100" b="1" dirty="0" err="1">
                <a:ea typeface="Helvetica Neue" panose="02000503000000020004" pitchFamily="2" charset="0"/>
              </a:rPr>
              <a:t>sa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soeur</a:t>
            </a:r>
            <a:r>
              <a:rPr lang="en-CA" sz="1100" b="1" dirty="0">
                <a:ea typeface="Helvetica Neue" panose="02000503000000020004" pitchFamily="2" charset="0"/>
              </a:rPr>
              <a:t> Alice qui </a:t>
            </a:r>
            <a:r>
              <a:rPr lang="en-CA" sz="1100" b="1" dirty="0" err="1">
                <a:ea typeface="Helvetica Neue" panose="02000503000000020004" pitchFamily="2" charset="0"/>
              </a:rPr>
              <a:t>regardent</a:t>
            </a:r>
            <a:r>
              <a:rPr lang="en-CA" sz="1100" b="1" dirty="0">
                <a:ea typeface="Helvetica Neue" panose="02000503000000020004" pitchFamily="2" charset="0"/>
              </a:rPr>
              <a:t> un </a:t>
            </a:r>
            <a:r>
              <a:rPr lang="en-CA" sz="1100" b="1" dirty="0" err="1">
                <a:ea typeface="Helvetica Neue" panose="02000503000000020004" pitchFamily="2" charset="0"/>
              </a:rPr>
              <a:t>mât</a:t>
            </a:r>
            <a:r>
              <a:rPr lang="en-CA" sz="1100" b="1" dirty="0"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ea typeface="Helvetica Neue" panose="02000503000000020004" pitchFamily="2" charset="0"/>
              </a:rPr>
              <a:t>totémique</a:t>
            </a:r>
            <a:r>
              <a:rPr lang="en-CA" sz="1100" b="1" dirty="0">
                <a:ea typeface="Helvetica Neue" panose="02000503000000020004" pitchFamily="2" charset="0"/>
              </a:rPr>
              <a:t>.</a:t>
            </a:r>
          </a:p>
        </p:txBody>
      </p:sp>
      <p:pic>
        <p:nvPicPr>
          <p:cNvPr id="172" name="Google Shape;1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524" y="106837"/>
            <a:ext cx="3907049" cy="492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2455</TotalTime>
  <Words>692</Words>
  <Application>Microsoft Macintosh PowerPoint</Application>
  <PresentationFormat>On-screen Show (16:9)</PresentationFormat>
  <Paragraphs>34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31</cp:revision>
  <cp:lastPrinted>2019-10-05T14:10:17Z</cp:lastPrinted>
  <dcterms:modified xsi:type="dcterms:W3CDTF">2020-03-25T15:25:19Z</dcterms:modified>
</cp:coreProperties>
</file>