
<file path=[Content_Types].xml><?xml version="1.0" encoding="utf-8"?>
<Types xmlns="http://schemas.openxmlformats.org/package/2006/content-types">
  <Default Extension="xml" ContentType="application/xml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autoCompressPictures="0">
  <p:sldMasterIdLst>
    <p:sldMasterId id="2147483659" r:id="rId1"/>
  </p:sldMasterIdLst>
  <p:notesMasterIdLst>
    <p:notesMasterId r:id="rId32"/>
  </p:notesMasterIdLst>
  <p:sldIdLst>
    <p:sldId id="256" r:id="rId2"/>
    <p:sldId id="257" r:id="rId3"/>
    <p:sldId id="258" r:id="rId4"/>
    <p:sldId id="277" r:id="rId5"/>
    <p:sldId id="278" r:id="rId6"/>
    <p:sldId id="279" r:id="rId7"/>
    <p:sldId id="280" r:id="rId8"/>
    <p:sldId id="281" r:id="rId9"/>
    <p:sldId id="282" r:id="rId10"/>
    <p:sldId id="283" r:id="rId11"/>
    <p:sldId id="284" r:id="rId12"/>
    <p:sldId id="259" r:id="rId13"/>
    <p:sldId id="296" r:id="rId14"/>
    <p:sldId id="297" r:id="rId15"/>
    <p:sldId id="262" r:id="rId16"/>
    <p:sldId id="263" r:id="rId17"/>
    <p:sldId id="261" r:id="rId18"/>
    <p:sldId id="260" r:id="rId19"/>
    <p:sldId id="266" r:id="rId20"/>
    <p:sldId id="267" r:id="rId21"/>
    <p:sldId id="291" r:id="rId22"/>
    <p:sldId id="292" r:id="rId23"/>
    <p:sldId id="293" r:id="rId24"/>
    <p:sldId id="294" r:id="rId25"/>
    <p:sldId id="295" r:id="rId26"/>
    <p:sldId id="285" r:id="rId27"/>
    <p:sldId id="286" r:id="rId28"/>
    <p:sldId id="287" r:id="rId29"/>
    <p:sldId id="288" r:id="rId30"/>
    <p:sldId id="276" r:id="rId31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1641">
          <p15:clr>
            <a:srgbClr val="A4A3A4"/>
          </p15:clr>
        </p15:guide>
        <p15:guide id="4" pos="2875">
          <p15:clr>
            <a:srgbClr val="A4A3A4"/>
          </p15:clr>
        </p15:guide>
        <p15:guide id="5" orient="horz" pos="3239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473" autoAdjust="0"/>
    <p:restoredTop sz="94674"/>
  </p:normalViewPr>
  <p:slideViewPr>
    <p:cSldViewPr snapToGrid="0">
      <p:cViewPr varScale="1">
        <p:scale>
          <a:sx n="96" d="100"/>
          <a:sy n="96" d="100"/>
        </p:scale>
        <p:origin x="-424" y="-112"/>
      </p:cViewPr>
      <p:guideLst>
        <p:guide orient="horz" pos="3239"/>
        <p:guide orient="horz" pos="1625"/>
        <p:guide orient="horz" pos="3239"/>
        <p:guide pos="2872"/>
        <p:guide pos="2875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notesMaster" Target="notesMasters/notesMaster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printerSettings" Target="printerSettings/printerSettings1.bin"/><Relationship Id="rId34" Type="http://schemas.openxmlformats.org/officeDocument/2006/relationships/presProps" Target="presProps.xml"/><Relationship Id="rId35" Type="http://schemas.openxmlformats.org/officeDocument/2006/relationships/viewProps" Target="viewProps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20822052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g5c1606e0b9_0_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4" name="Google Shape;214;g5c1606e0b9_0_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5c1606e0b9_0_1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0" name="Google Shape;220;g5c1606e0b9_0_1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5ef19fd31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Google Shape;70;g5ef19fd31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CA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5c1606e0b9_0_1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Google Shape;94;g5c1606e0b9_0_1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5c1606e0b9_0_1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Google Shape;94;g5c1606e0b9_0_1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5c1606e0b9_0_1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Google Shape;88;g5c1606e0b9_0_1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5c1606e0b9_0_1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Google Shape;94;g5c1606e0b9_0_1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5c1606e0b9_0_1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5c1606e0b9_0_1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5c1606e0b9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" name="Google Shape;76;g5c1606e0b9_0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5c1606e0b9_0_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Google Shape;112;g5c1606e0b9_0_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5c1606e0b9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5c1606e0b9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5c1606e0b9_0_1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" name="Google Shape;118;g5c1606e0b9_0_1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5ce7db8cd3_0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" name="Google Shape;124;g5ce7db8cd3_0_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5523399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5ce7db8cd3_0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" name="Google Shape;124;g5ce7db8cd3_0_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63500293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5ce7db8cd3_0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" name="Google Shape;124;g5ce7db8cd3_0_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1648549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5ce7db8cd3_0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" name="Google Shape;124;g5ce7db8cd3_0_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5526157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5ce7db8cd3_0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" name="Google Shape;124;g5ce7db8cd3_0_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3631297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g5c1606e0b9_0_1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6" name="Google Shape;226;g5c1606e0b9_0_1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g5e5bc22b1b_0_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2" name="Google Shape;232;g5e5bc22b1b_0_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g5e5bc22b1b_0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8" name="Google Shape;238;g5e5bc22b1b_0_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g5c1606e0b9_0_1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4" name="Google Shape;244;g5c1606e0b9_0_1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5c1606e0b9_0_1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5c1606e0b9_0_1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5c1606e0b9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" name="Google Shape;172;g5c1606e0b9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5c1606e0b9_0_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" name="Google Shape;178;g5c1606e0b9_0_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5c1606e0b9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" name="Google Shape;184;g5c1606e0b9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g5e5bc22b1b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0" name="Google Shape;190;g5e5bc22b1b_0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5e5bc22b1b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" name="Google Shape;196;g5e5bc22b1b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g5c1606e0b9_0_1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2" name="Google Shape;202;g5c1606e0b9_0_1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g5e5bc22b1b_0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" name="Google Shape;208;g5e5bc22b1b_0_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0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1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2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4" Type="http://schemas.openxmlformats.org/officeDocument/2006/relationships/image" Target="../media/image14.jp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5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6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7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8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9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0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1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1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1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1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1.jp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1.jp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2.jp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3.jp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24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4" Type="http://schemas.openxmlformats.org/officeDocument/2006/relationships/image" Target="../media/image26.jpg"/><Relationship Id="rId5" Type="http://schemas.openxmlformats.org/officeDocument/2006/relationships/image" Target="../media/image27.jp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jp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28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5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6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7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8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/>
        </p:nvSpPr>
        <p:spPr>
          <a:xfrm>
            <a:off x="732725" y="675050"/>
            <a:ext cx="4586100" cy="53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" name="Picture 1" descr="Banque d'Images Page Couverture_Greg Curnoe_LIdentit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207944" cy="51840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40"/>
          <p:cNvSpPr txBox="1"/>
          <p:nvPr/>
        </p:nvSpPr>
        <p:spPr>
          <a:xfrm>
            <a:off x="1017170" y="4312874"/>
            <a:ext cx="6978300" cy="556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Greg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Curnoe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</a:t>
            </a:r>
            <a:r>
              <a:rPr lang="en-CA" sz="1100" b="1" i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Vue de </a:t>
            </a:r>
            <a:r>
              <a:rPr lang="en-CA" sz="1100" b="1" i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l’hôpital</a:t>
            </a:r>
            <a:r>
              <a:rPr lang="en-CA" sz="1100" b="1" i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Victoria, </a:t>
            </a:r>
            <a:r>
              <a:rPr lang="en-CA" sz="1100" b="1" i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deuxième</a:t>
            </a:r>
            <a:r>
              <a:rPr lang="en-CA" sz="1100" b="1" i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i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série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10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février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1969 - 10 mars 1971.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L’hôpital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Victoria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compte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beaucoup pour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Curnoe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car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c’est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l’endroit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où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lui-même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et bon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nombre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de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ses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amis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et des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membres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de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sa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famille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ont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vu le jour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ou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sont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morts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.</a:t>
            </a:r>
          </a:p>
        </p:txBody>
      </p:sp>
      <p:pic>
        <p:nvPicPr>
          <p:cNvPr id="217" name="Google Shape;217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01962" y="480350"/>
            <a:ext cx="6940076" cy="37667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41"/>
          <p:cNvSpPr txBox="1"/>
          <p:nvPr/>
        </p:nvSpPr>
        <p:spPr>
          <a:xfrm>
            <a:off x="1421302" y="4425009"/>
            <a:ext cx="6153225" cy="5002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Greg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Curnoe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</a:t>
            </a:r>
            <a:r>
              <a:rPr lang="en-CA" sz="1100" b="1" i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Actes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i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notariés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n</a:t>
            </a:r>
            <a:r>
              <a:rPr lang="en-CA" sz="1100" b="1" i="1" baseline="300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o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5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19-22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août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1991.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Cette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 smtClean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œ</a:t>
            </a:r>
            <a:r>
              <a:rPr lang="en-CA" sz="1100" b="1" dirty="0" err="1" smtClean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uvre</a:t>
            </a:r>
            <a:r>
              <a:rPr lang="en-CA" sz="1100" b="1" dirty="0" smtClean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retrace la recherche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minutieuse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de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Curnoe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sur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l’histoire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du terrain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dont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il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est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propriétaire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.</a:t>
            </a:r>
          </a:p>
        </p:txBody>
      </p:sp>
      <p:pic>
        <p:nvPicPr>
          <p:cNvPr id="223" name="Google Shape;223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7137" y="209813"/>
            <a:ext cx="6089725" cy="41847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6"/>
          <p:cNvSpPr txBox="1"/>
          <p:nvPr/>
        </p:nvSpPr>
        <p:spPr>
          <a:xfrm>
            <a:off x="4329918" y="3571231"/>
            <a:ext cx="3701320" cy="14925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>
              <a:lnSpc>
                <a:spcPct val="115000"/>
              </a:lnSpc>
            </a:pPr>
            <a:r>
              <a:rPr lang="en" sz="1100" b="1" dirty="0">
                <a:highlight>
                  <a:srgbClr val="FFFFFF"/>
                </a:highlight>
                <a:latin typeface="Helvetica Neue"/>
                <a:ea typeface="Helvetica Neue"/>
                <a:cs typeface="Helvetica Neue"/>
                <a:sym typeface="Helvetica Neue"/>
              </a:rPr>
              <a:t>Greg Curnoe, </a:t>
            </a:r>
            <a:r>
              <a:rPr lang="en" sz="1100" b="1" i="1" dirty="0">
                <a:highlight>
                  <a:srgbClr val="FFFFFF"/>
                </a:highlight>
                <a:latin typeface="Helvetica Neue"/>
                <a:ea typeface="Helvetica Neue"/>
                <a:cs typeface="Helvetica Neue"/>
                <a:sym typeface="Helvetica Neue"/>
              </a:rPr>
              <a:t>Sanouillet #2</a:t>
            </a:r>
            <a:r>
              <a:rPr lang="en" sz="1100" b="1" dirty="0">
                <a:highlight>
                  <a:srgbClr val="FFFFFF"/>
                </a:highlight>
                <a:latin typeface="Helvetica Neue"/>
                <a:ea typeface="Helvetica Neue"/>
                <a:cs typeface="Helvetica Neue"/>
                <a:sym typeface="Helvetica Neue"/>
              </a:rPr>
              <a:t>, 1980</a:t>
            </a:r>
            <a:r>
              <a:rPr lang="en-CA" sz="1100" b="1" dirty="0">
                <a:highlight>
                  <a:srgbClr val="FFFFFF"/>
                </a:highlight>
                <a:latin typeface="Helvetica Neue"/>
                <a:ea typeface="Helvetica Neue"/>
                <a:cs typeface="Helvetica Neue"/>
                <a:sym typeface="Helvetica Neue"/>
              </a:rPr>
              <a:t>. </a:t>
            </a:r>
            <a:r>
              <a:rPr lang="en" sz="1100" b="1" dirty="0">
                <a:highlight>
                  <a:srgbClr val="FFFFFF"/>
                </a:highlight>
                <a:latin typeface="Helvetica Neue"/>
                <a:ea typeface="Helvetica Neue"/>
                <a:cs typeface="Helvetica Neue"/>
                <a:sym typeface="Helvetica Neue"/>
              </a:rPr>
              <a:t>Cette </a:t>
            </a:r>
            <a:r>
              <a:rPr lang="en-CA" sz="1100" b="1" dirty="0" err="1" smtClean="0">
                <a:highlight>
                  <a:srgbClr val="FFFFFF"/>
                </a:highlight>
                <a:latin typeface="Helvetica Neue"/>
                <a:ea typeface="Helvetica Neue"/>
                <a:cs typeface="Helvetica Neue"/>
                <a:sym typeface="Helvetica Neue"/>
              </a:rPr>
              <a:t>œ</a:t>
            </a:r>
            <a:r>
              <a:rPr lang="en" sz="1100" b="1" dirty="0" smtClean="0">
                <a:highlight>
                  <a:srgbClr val="FFFFFF"/>
                </a:highlight>
                <a:latin typeface="Helvetica Neue"/>
                <a:ea typeface="Helvetica Neue"/>
                <a:cs typeface="Helvetica Neue"/>
                <a:sym typeface="Helvetica Neue"/>
              </a:rPr>
              <a:t>uvre </a:t>
            </a:r>
            <a:r>
              <a:rPr lang="en" sz="1100" b="1" dirty="0">
                <a:highlight>
                  <a:srgbClr val="FFFFFF"/>
                </a:highlight>
                <a:latin typeface="Helvetica Neue"/>
                <a:ea typeface="Helvetica Neue"/>
                <a:cs typeface="Helvetica Neue"/>
                <a:sym typeface="Helvetica Neue"/>
              </a:rPr>
              <a:t>intègre le disque chromatique au sein d'une roue de bicyclette placée sur un banc. Comme le révèle le chercheur français dada Michel Sanouillet, </a:t>
            </a:r>
            <a:r>
              <a:rPr lang="fr-FR" sz="1100" b="1" dirty="0">
                <a:highlight>
                  <a:srgbClr val="FFFFFF"/>
                </a:highlight>
                <a:latin typeface="Helvetica Neue"/>
                <a:ea typeface="Helvetica Neue"/>
                <a:cs typeface="Helvetica Neue"/>
                <a:sym typeface="Helvetica Neue"/>
              </a:rPr>
              <a:t>« </a:t>
            </a:r>
            <a:r>
              <a:rPr lang="en" sz="1100" b="1" dirty="0">
                <a:highlight>
                  <a:srgbClr val="FFFFFF"/>
                </a:highlight>
                <a:latin typeface="Helvetica Neue"/>
                <a:ea typeface="Helvetica Neue"/>
                <a:cs typeface="Helvetica Neue"/>
                <a:sym typeface="Helvetica Neue"/>
              </a:rPr>
              <a:t>la fascination de Greg pour la roue est récurrente</a:t>
            </a:r>
            <a:r>
              <a:rPr lang="en-CA" sz="1100" b="1" dirty="0">
                <a:highlight>
                  <a:srgbClr val="FFFFFF"/>
                </a:highlight>
                <a:latin typeface="Helvetica Neue"/>
                <a:ea typeface="Helvetica Neue"/>
                <a:cs typeface="Helvetica Neue"/>
                <a:sym typeface="Helvetica Neue"/>
              </a:rPr>
              <a:t> »</a:t>
            </a:r>
            <a:r>
              <a:rPr lang="en" sz="1100" b="1" dirty="0">
                <a:highlight>
                  <a:srgbClr val="FFFFFF"/>
                </a:highlight>
                <a:latin typeface="Helvetica Neue"/>
                <a:ea typeface="Helvetica Neue"/>
                <a:cs typeface="Helvetica Neue"/>
                <a:sym typeface="Helvetica Neue"/>
              </a:rPr>
              <a:t>. </a:t>
            </a:r>
            <a:endParaRPr sz="1100" b="1" dirty="0">
              <a:highlight>
                <a:srgbClr val="FFFFFF"/>
              </a:highlight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73" name="Google Shape;73;p16"/>
          <p:cNvPicPr preferRelativeResize="0">
            <a:picLocks noChangeAspect="1"/>
          </p:cNvPicPr>
          <p:nvPr/>
        </p:nvPicPr>
        <p:blipFill rotWithShape="1">
          <a:blip r:embed="rId3">
            <a:alphaModFix/>
          </a:blip>
          <a:srcRect l="7258" t="2733" r="8246" b="3131"/>
          <a:stretch/>
        </p:blipFill>
        <p:spPr>
          <a:xfrm>
            <a:off x="2007567" y="200901"/>
            <a:ext cx="2119733" cy="47416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90;p19">
            <a:extLst>
              <a:ext uri="{FF2B5EF4-FFF2-40B4-BE49-F238E27FC236}">
                <a16:creationId xmlns:a16="http://schemas.microsoft.com/office/drawing/2014/main" xmlns="" id="{7A892B60-F202-E245-A0AD-15085EACD99B}"/>
              </a:ext>
            </a:extLst>
          </p:cNvPr>
          <p:cNvSpPr txBox="1"/>
          <p:nvPr/>
        </p:nvSpPr>
        <p:spPr>
          <a:xfrm>
            <a:off x="176580" y="98963"/>
            <a:ext cx="3286920" cy="128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lnSpc>
                <a:spcPct val="115000"/>
              </a:lnSpc>
            </a:pPr>
            <a:r>
              <a:rPr lang="en" sz="1100" b="1" dirty="0">
                <a:latin typeface="Helvetica Neue"/>
                <a:ea typeface="Helvetica Neue"/>
                <a:cs typeface="Helvetica Neue"/>
                <a:sym typeface="Helvetica Neue"/>
              </a:rPr>
              <a:t>Activité d’apprentissage n</a:t>
            </a:r>
            <a:r>
              <a:rPr lang="en" sz="1100" b="1" baseline="30000" dirty="0">
                <a:latin typeface="Helvetica Neue"/>
                <a:ea typeface="Helvetica Neue"/>
                <a:cs typeface="Helvetica Neue"/>
                <a:sym typeface="Helvetica Neue"/>
              </a:rPr>
              <a:t>o</a:t>
            </a:r>
            <a:r>
              <a:rPr lang="en" sz="1100" b="1" dirty="0">
                <a:latin typeface="Helvetica Neue"/>
                <a:ea typeface="Helvetica Neue"/>
                <a:cs typeface="Helvetica Neue"/>
                <a:sym typeface="Helvetica Neue"/>
              </a:rPr>
              <a:t> 1</a:t>
            </a:r>
            <a:r>
              <a:rPr lang="en-CA" sz="1100" b="1" dirty="0">
                <a:latin typeface="Helvetica Neue"/>
                <a:ea typeface="Helvetica Neue"/>
                <a:cs typeface="Helvetica Neue"/>
                <a:sym typeface="Helvetica Neue"/>
              </a:rPr>
              <a:t> : Example 1</a:t>
            </a:r>
            <a:endParaRPr sz="1100" b="1" dirty="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2" name="Picture 1" descr="CurnoeCircle-smal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7206" y="690140"/>
            <a:ext cx="4165132" cy="4223747"/>
          </a:xfrm>
          <a:prstGeom prst="rect">
            <a:avLst/>
          </a:prstGeom>
        </p:spPr>
      </p:pic>
      <p:pic>
        <p:nvPicPr>
          <p:cNvPr id="3" name="Picture 2" descr="CurnoeWedge2-small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9926" y="722960"/>
            <a:ext cx="1685932" cy="4197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6517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90;p19">
            <a:extLst>
              <a:ext uri="{FF2B5EF4-FFF2-40B4-BE49-F238E27FC236}">
                <a16:creationId xmlns:a16="http://schemas.microsoft.com/office/drawing/2014/main" xmlns="" id="{7A892B60-F202-E245-A0AD-15085EACD99B}"/>
              </a:ext>
            </a:extLst>
          </p:cNvPr>
          <p:cNvSpPr txBox="1"/>
          <p:nvPr/>
        </p:nvSpPr>
        <p:spPr>
          <a:xfrm>
            <a:off x="176580" y="98963"/>
            <a:ext cx="3676563" cy="128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lnSpc>
                <a:spcPct val="115000"/>
              </a:lnSpc>
            </a:pPr>
            <a:r>
              <a:rPr lang="en" sz="1100" b="1" dirty="0">
                <a:latin typeface="Helvetica Neue"/>
                <a:ea typeface="Helvetica Neue"/>
                <a:cs typeface="Helvetica Neue"/>
                <a:sym typeface="Helvetica Neue"/>
              </a:rPr>
              <a:t>Activité d’apprentissage n</a:t>
            </a:r>
            <a:r>
              <a:rPr lang="en" sz="1100" b="1" baseline="30000" dirty="0">
                <a:latin typeface="Helvetica Neue"/>
                <a:ea typeface="Helvetica Neue"/>
                <a:cs typeface="Helvetica Neue"/>
                <a:sym typeface="Helvetica Neue"/>
              </a:rPr>
              <a:t>o</a:t>
            </a:r>
            <a:r>
              <a:rPr lang="en" sz="1100" b="1" dirty="0">
                <a:latin typeface="Helvetica Neue"/>
                <a:ea typeface="Helvetica Neue"/>
                <a:cs typeface="Helvetica Neue"/>
                <a:sym typeface="Helvetica Neue"/>
              </a:rPr>
              <a:t> 1</a:t>
            </a:r>
            <a:r>
              <a:rPr lang="en-CA" sz="1100" b="1" dirty="0">
                <a:latin typeface="Helvetica Neue"/>
                <a:ea typeface="Helvetica Neue"/>
                <a:cs typeface="Helvetica Neue"/>
                <a:sym typeface="Helvetica Neue"/>
              </a:rPr>
              <a:t> : Example 2</a:t>
            </a:r>
            <a:endParaRPr sz="1100" b="1" dirty="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2" name="Picture 1" descr="CurnoeCircle2-smal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3739" y="601129"/>
            <a:ext cx="4246736" cy="4246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07422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9"/>
          <p:cNvSpPr txBox="1"/>
          <p:nvPr/>
        </p:nvSpPr>
        <p:spPr>
          <a:xfrm>
            <a:off x="5165637" y="3162764"/>
            <a:ext cx="2924478" cy="18817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Greg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Curnoe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Pop Bottle Collection (Collection de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bouteilles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de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boisson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gazeuse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),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années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1900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à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1980, </a:t>
            </a:r>
            <a:r>
              <a:rPr lang="en-CA" sz="1100" b="1" dirty="0" err="1" smtClean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œ</a:t>
            </a:r>
            <a:r>
              <a:rPr lang="en-CA" sz="1100" b="1" dirty="0" err="1" smtClean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uvre</a:t>
            </a:r>
            <a:r>
              <a:rPr lang="en-CA" sz="1100" b="1" dirty="0" smtClean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constituée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de 86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bouteilles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15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boîtes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de carton et un support en fil de fer,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Musée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des beaux-arts de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l’Ontario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Toronto, don de Sheila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Curnoe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2003, LA.GCF. S19. © Succession de Greg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Curnoe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/ SOCAN (2020).</a:t>
            </a:r>
          </a:p>
          <a:p>
            <a:endParaRPr lang="en-CA" sz="1100" b="1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Dans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cette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 smtClean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œ</a:t>
            </a:r>
            <a:r>
              <a:rPr lang="en-CA" sz="1100" b="1" dirty="0" err="1" smtClean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uvre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Curnoe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utilise des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bouteilles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de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boisson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gazeuse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recueillies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pendant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ses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voyages au Canada de 1968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à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1989. Ensemble,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elles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offrent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une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représentation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non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conformiste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et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éclectique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du Canada. </a:t>
            </a:r>
          </a:p>
        </p:txBody>
      </p:sp>
      <p:pic>
        <p:nvPicPr>
          <p:cNvPr id="91" name="Google Shape;91;p19"/>
          <p:cNvPicPr preferRelativeResize="0"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42728" y="468212"/>
            <a:ext cx="3003849" cy="4487424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Google Shape;90;p19">
            <a:extLst>
              <a:ext uri="{FF2B5EF4-FFF2-40B4-BE49-F238E27FC236}">
                <a16:creationId xmlns:a16="http://schemas.microsoft.com/office/drawing/2014/main" xmlns="" id="{7A892B60-F202-E245-A0AD-15085EACD99B}"/>
              </a:ext>
            </a:extLst>
          </p:cNvPr>
          <p:cNvSpPr txBox="1"/>
          <p:nvPr/>
        </p:nvSpPr>
        <p:spPr>
          <a:xfrm>
            <a:off x="176580" y="98963"/>
            <a:ext cx="2810687" cy="128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lnSpc>
                <a:spcPct val="115000"/>
              </a:lnSpc>
            </a:pPr>
            <a:r>
              <a:rPr lang="en" sz="1100" b="1" dirty="0">
                <a:latin typeface="Helvetica Neue"/>
                <a:ea typeface="Helvetica Neue"/>
                <a:cs typeface="Helvetica Neue"/>
                <a:sym typeface="Helvetica Neue"/>
              </a:rPr>
              <a:t>Activité d’apprentissage n</a:t>
            </a:r>
            <a:r>
              <a:rPr lang="en" sz="1100" b="1" baseline="30000" dirty="0">
                <a:latin typeface="Helvetica Neue"/>
                <a:ea typeface="Helvetica Neue"/>
                <a:cs typeface="Helvetica Neue"/>
                <a:sym typeface="Helvetica Neue"/>
              </a:rPr>
              <a:t>o</a:t>
            </a:r>
            <a:r>
              <a:rPr lang="en" sz="1100" b="1" dirty="0"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CA" sz="1100" b="1" dirty="0">
                <a:latin typeface="Helvetica Neue"/>
                <a:ea typeface="Helvetica Neue"/>
                <a:cs typeface="Helvetica Neue"/>
                <a:sym typeface="Helvetica Neue"/>
              </a:rPr>
              <a:t>2 </a:t>
            </a:r>
            <a:endParaRPr sz="1100" b="1" dirty="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0"/>
          <p:cNvSpPr txBox="1"/>
          <p:nvPr/>
        </p:nvSpPr>
        <p:spPr>
          <a:xfrm>
            <a:off x="5918998" y="3570351"/>
            <a:ext cx="2411175" cy="12456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CA" sz="1100" b="1" dirty="0" smtClean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Greg </a:t>
            </a:r>
            <a:r>
              <a:rPr lang="en-CA" sz="1100" b="1" dirty="0" err="1" smtClean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Curnoe</a:t>
            </a:r>
            <a:r>
              <a:rPr lang="en-CA" sz="1100" b="1" dirty="0" smtClean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</a:t>
            </a:r>
            <a:r>
              <a:rPr lang="en-CA" sz="1100" b="1" i="1" dirty="0" err="1" smtClean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Gros</a:t>
            </a:r>
            <a:r>
              <a:rPr lang="en-CA" sz="1100" b="1" i="1" dirty="0" smtClean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i="1" dirty="0" err="1" smtClean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disque</a:t>
            </a:r>
            <a:r>
              <a:rPr lang="en-CA" sz="1100" b="1" i="1" dirty="0" smtClean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i="1" dirty="0" err="1" smtClean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chromatique</a:t>
            </a:r>
            <a:r>
              <a:rPr lang="en-CA" sz="1100" b="1" dirty="0" smtClean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1980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.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Cette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œuvre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est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un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autre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exemple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qui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témoigne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de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l’</a:t>
            </a:r>
            <a:r>
              <a:rPr lang="en-CA" sz="1100" b="1" dirty="0" err="1" smtClean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assemblage</a:t>
            </a:r>
            <a:r>
              <a:rPr lang="en-CA" sz="1100" b="1" dirty="0" smtClean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par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l’</a:t>
            </a:r>
            <a:r>
              <a:rPr lang="en-CA" sz="1100" b="1" dirty="0" err="1" smtClean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artiste</a:t>
            </a:r>
            <a:r>
              <a:rPr lang="en-CA" sz="1100" b="1" dirty="0" smtClean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de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plusieurs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éléments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distincts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pour former un tout. </a:t>
            </a:r>
          </a:p>
        </p:txBody>
      </p:sp>
      <p:pic>
        <p:nvPicPr>
          <p:cNvPr id="97" name="Google Shape;97;p20"/>
          <p:cNvPicPr preferRelativeResize="0"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48462" y="558607"/>
            <a:ext cx="4380728" cy="4257403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Google Shape;90;p19">
            <a:extLst>
              <a:ext uri="{FF2B5EF4-FFF2-40B4-BE49-F238E27FC236}">
                <a16:creationId xmlns:a16="http://schemas.microsoft.com/office/drawing/2014/main" xmlns="" id="{7A892B60-F202-E245-A0AD-15085EACD99B}"/>
              </a:ext>
            </a:extLst>
          </p:cNvPr>
          <p:cNvSpPr txBox="1"/>
          <p:nvPr/>
        </p:nvSpPr>
        <p:spPr>
          <a:xfrm>
            <a:off x="176580" y="98963"/>
            <a:ext cx="2666375" cy="128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lnSpc>
                <a:spcPct val="115000"/>
              </a:lnSpc>
            </a:pPr>
            <a:r>
              <a:rPr lang="en" sz="1100" b="1" dirty="0">
                <a:latin typeface="Helvetica Neue"/>
                <a:ea typeface="Helvetica Neue"/>
                <a:cs typeface="Helvetica Neue"/>
                <a:sym typeface="Helvetica Neue"/>
              </a:rPr>
              <a:t>Activité d’apprentissage n</a:t>
            </a:r>
            <a:r>
              <a:rPr lang="en" sz="1100" b="1" baseline="30000" dirty="0">
                <a:latin typeface="Helvetica Neue"/>
                <a:ea typeface="Helvetica Neue"/>
                <a:cs typeface="Helvetica Neue"/>
                <a:sym typeface="Helvetica Neue"/>
              </a:rPr>
              <a:t>o</a:t>
            </a:r>
            <a:r>
              <a:rPr lang="en" sz="1100" b="1" dirty="0">
                <a:latin typeface="Helvetica Neue"/>
                <a:ea typeface="Helvetica Neue"/>
                <a:cs typeface="Helvetica Neue"/>
                <a:sym typeface="Helvetica Neue"/>
              </a:rPr>
              <a:t> 2 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8"/>
          <p:cNvSpPr txBox="1"/>
          <p:nvPr/>
        </p:nvSpPr>
        <p:spPr>
          <a:xfrm>
            <a:off x="1387796" y="4143700"/>
            <a:ext cx="6072913" cy="8746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Greg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Curnoe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</a:t>
            </a:r>
            <a:r>
              <a:rPr lang="en-CA" sz="1100" b="1" i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Mariposa 10 </a:t>
            </a:r>
            <a:r>
              <a:rPr lang="en-CA" sz="1100" b="1" i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vitesses</a:t>
            </a:r>
            <a:r>
              <a:rPr lang="en-CA" sz="1100" b="1" i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no 2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1973. 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Le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vélo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Mariposa de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Curnoe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est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un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symbole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personnel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récurrent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dans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son art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qu’il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élève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et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transforme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en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symbole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régional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et national. La phrase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sur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le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vélo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« Close the 49th Parallel (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Fermez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le 49</a:t>
            </a:r>
            <a:r>
              <a:rPr lang="en-CA" sz="1100" b="1" baseline="30000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parallèle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) » fait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référence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au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désir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de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l’artiste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de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séparer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le Canada de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l’influence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américaine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.</a:t>
            </a:r>
          </a:p>
          <a:p>
            <a:endParaRPr lang="en-CA" sz="1100" b="1" dirty="0">
              <a:highlight>
                <a:srgbClr val="FFFFFF"/>
              </a:highlight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pic>
        <p:nvPicPr>
          <p:cNvPr id="85" name="Google Shape;85;p18"/>
          <p:cNvPicPr preferRelativeResize="0"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88876" y="519131"/>
            <a:ext cx="5769396" cy="3619263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Google Shape;90;p19">
            <a:extLst>
              <a:ext uri="{FF2B5EF4-FFF2-40B4-BE49-F238E27FC236}">
                <a16:creationId xmlns:a16="http://schemas.microsoft.com/office/drawing/2014/main" xmlns="" id="{7A892B60-F202-E245-A0AD-15085EACD99B}"/>
              </a:ext>
            </a:extLst>
          </p:cNvPr>
          <p:cNvSpPr txBox="1"/>
          <p:nvPr/>
        </p:nvSpPr>
        <p:spPr>
          <a:xfrm>
            <a:off x="176580" y="98963"/>
            <a:ext cx="2853981" cy="128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lnSpc>
                <a:spcPct val="115000"/>
              </a:lnSpc>
            </a:pPr>
            <a:r>
              <a:rPr lang="en" sz="1100" b="1" dirty="0">
                <a:latin typeface="Helvetica Neue"/>
                <a:ea typeface="Helvetica Neue"/>
                <a:cs typeface="Helvetica Neue"/>
                <a:sym typeface="Helvetica Neue"/>
              </a:rPr>
              <a:t>Activité d’apprentissage n</a:t>
            </a:r>
            <a:r>
              <a:rPr lang="en" sz="1100" b="1" baseline="30000" dirty="0">
                <a:latin typeface="Helvetica Neue"/>
                <a:ea typeface="Helvetica Neue"/>
                <a:cs typeface="Helvetica Neue"/>
                <a:sym typeface="Helvetica Neue"/>
              </a:rPr>
              <a:t>o</a:t>
            </a:r>
            <a:r>
              <a:rPr lang="en" sz="1100" b="1" dirty="0">
                <a:latin typeface="Helvetica Neue"/>
                <a:ea typeface="Helvetica Neue"/>
                <a:cs typeface="Helvetica Neue"/>
                <a:sym typeface="Helvetica Neue"/>
              </a:rPr>
              <a:t> 2 </a:t>
            </a: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b="1" dirty="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7"/>
          <p:cNvSpPr txBox="1"/>
          <p:nvPr/>
        </p:nvSpPr>
        <p:spPr>
          <a:xfrm>
            <a:off x="5561033" y="1276254"/>
            <a:ext cx="3482227" cy="12602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Greg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Curnoe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What if Daily Life in Canada Is Boring? 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(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Et </a:t>
            </a:r>
            <a:r>
              <a:rPr lang="en-CA" sz="1100" b="1" i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si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le </a:t>
            </a:r>
            <a:r>
              <a:rPr lang="en-CA" sz="1100" b="1" i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quotidien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i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était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i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ennuyeux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au Canada?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), 23 mars 1987, gouache, aquarelle,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encre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à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tampon et pastel sur papier, dimensions de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l’ensemble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: 145 x 221,1 cm,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Musée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des beaux-arts de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l’Ontario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Toronto, don de Sheila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Curnoe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London, 1997 (97/132).  © Succession Greg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Curnoe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/SODRAC (2020)</a:t>
            </a:r>
            <a:r>
              <a:rPr lang="en-CA" sz="1100" b="1" dirty="0" smtClean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.</a:t>
            </a:r>
          </a:p>
          <a:p>
            <a:endParaRPr lang="en-CA" sz="1100" b="1" dirty="0">
              <a:highlight>
                <a:srgbClr val="FFFFFF"/>
              </a:highlight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Les phrases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dans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cette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œuvre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« Et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si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le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quotidien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était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ennuyeux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au Canada?? Et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si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je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n’avais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pas conscience de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ce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qui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est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intéressant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pour les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autres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dans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ma vie?? »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représentent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les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questionnements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de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Curnoe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quant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à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ce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qui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importe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pour les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Canadiennes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et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Canadiens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en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matière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d’identité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. Il se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demande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quelle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est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l’importance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des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intérêts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régionaux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et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personnels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des gens par rapport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à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l’identité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canadienne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globale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.</a:t>
            </a:r>
            <a:endParaRPr lang="en-CA" sz="1100" b="1" dirty="0">
              <a:highlight>
                <a:srgbClr val="FFFFFF"/>
              </a:highlight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pic>
        <p:nvPicPr>
          <p:cNvPr id="79" name="Google Shape;79;p17"/>
          <p:cNvPicPr preferRelativeResize="0"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3846" y="1082988"/>
            <a:ext cx="5102412" cy="341927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90;p19">
            <a:extLst>
              <a:ext uri="{FF2B5EF4-FFF2-40B4-BE49-F238E27FC236}">
                <a16:creationId xmlns:a16="http://schemas.microsoft.com/office/drawing/2014/main" xmlns="" id="{7A892B60-F202-E245-A0AD-15085EACD99B}"/>
              </a:ext>
            </a:extLst>
          </p:cNvPr>
          <p:cNvSpPr txBox="1"/>
          <p:nvPr/>
        </p:nvSpPr>
        <p:spPr>
          <a:xfrm>
            <a:off x="176580" y="98963"/>
            <a:ext cx="3012725" cy="128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lnSpc>
                <a:spcPct val="115000"/>
              </a:lnSpc>
            </a:pPr>
            <a:r>
              <a:rPr lang="en" sz="1100" b="1" dirty="0">
                <a:latin typeface="Helvetica Neue"/>
                <a:ea typeface="Helvetica Neue"/>
                <a:cs typeface="Helvetica Neue"/>
                <a:sym typeface="Helvetica Neue"/>
              </a:rPr>
              <a:t>Activité d’apprentissage n</a:t>
            </a:r>
            <a:r>
              <a:rPr lang="en" sz="1100" b="1" baseline="30000" dirty="0">
                <a:latin typeface="Helvetica Neue"/>
                <a:ea typeface="Helvetica Neue"/>
                <a:cs typeface="Helvetica Neue"/>
                <a:sym typeface="Helvetica Neue"/>
              </a:rPr>
              <a:t>o</a:t>
            </a:r>
            <a:r>
              <a:rPr lang="en" sz="1100" b="1" dirty="0">
                <a:latin typeface="Helvetica Neue"/>
                <a:ea typeface="Helvetica Neue"/>
                <a:cs typeface="Helvetica Neue"/>
                <a:sym typeface="Helvetica Neue"/>
              </a:rPr>
              <a:t> 2 </a:t>
            </a: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b="1" dirty="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" name="Google Shape;115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45630" y="287749"/>
            <a:ext cx="7321500" cy="39022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1"/>
          <p:cNvSpPr/>
          <p:nvPr/>
        </p:nvSpPr>
        <p:spPr>
          <a:xfrm>
            <a:off x="858270" y="4285191"/>
            <a:ext cx="7408860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Greg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Curnoe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détails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de </a:t>
            </a:r>
            <a:r>
              <a:rPr lang="en-CA" sz="1100" b="1" i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Hommage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au R 34 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[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Peinture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murale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de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l’aéroport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de Dorval],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octobre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1967 - mars 1968.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Commandée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par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l’aéroport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international de Montréal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à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Dorval au Québec,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cette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composition,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destinée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au tunnel des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arrivées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internationales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est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la plus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grande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œuvre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produite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par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Curnoe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. </a:t>
            </a:r>
            <a:endParaRPr lang="en-CA" sz="1100" b="1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4"/>
          <p:cNvSpPr txBox="1"/>
          <p:nvPr/>
        </p:nvSpPr>
        <p:spPr>
          <a:xfrm>
            <a:off x="5308339" y="4123578"/>
            <a:ext cx="3316454" cy="887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Greg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Curnoe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</a:t>
            </a:r>
            <a:r>
              <a:rPr lang="en-CA" sz="1100" b="1" i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Amérique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juillet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1989.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Gommant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complètement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les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États-Unis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Curnoe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exprime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dans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ses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cartes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ce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qui a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été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décrit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comme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un puissant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antiaméricanisme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.</a:t>
            </a:r>
            <a:endParaRPr lang="en-CA" sz="1100" b="1" dirty="0">
              <a:highlight>
                <a:srgbClr val="FFFFFF"/>
              </a:highlight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pic>
        <p:nvPicPr>
          <p:cNvPr id="61" name="Google Shape;61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28786" y="107200"/>
            <a:ext cx="3816701" cy="49290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4"/>
          <p:cNvSpPr txBox="1"/>
          <p:nvPr/>
        </p:nvSpPr>
        <p:spPr>
          <a:xfrm>
            <a:off x="1055665" y="4116330"/>
            <a:ext cx="6936359" cy="73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Greg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Curnoe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</a:t>
            </a:r>
            <a:r>
              <a:rPr lang="en-CA" sz="1100" b="1" i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Le </a:t>
            </a:r>
            <a:r>
              <a:rPr lang="en-CA" sz="1100" b="1" i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vrai</a:t>
            </a:r>
            <a:r>
              <a:rPr lang="en-CA" sz="1100" b="1" i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Nord fort et libre, </a:t>
            </a:r>
            <a:r>
              <a:rPr lang="en-CA" sz="1100" b="1" i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n</a:t>
            </a:r>
            <a:r>
              <a:rPr lang="en-CA" sz="1100" b="1" i="1" baseline="30000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os</a:t>
            </a:r>
            <a:r>
              <a:rPr lang="en-CA" sz="1100" b="1" i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1-5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1968.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Utilisant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des timbres en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caoutchouc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de grand format pour la première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fois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Curnoe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réagit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aux critiques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concernant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ses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sentiments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antiaméricains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et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à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la censure de son </a:t>
            </a:r>
            <a:r>
              <a:rPr lang="en-CA" sz="1100" b="1" dirty="0" err="1" smtClean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œ</a:t>
            </a:r>
            <a:r>
              <a:rPr lang="en-CA" sz="1100" b="1" dirty="0" err="1" smtClean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uvre</a:t>
            </a:r>
            <a:r>
              <a:rPr lang="en-CA" sz="1100" b="1" dirty="0" smtClean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importante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.</a:t>
            </a:r>
          </a:p>
        </p:txBody>
      </p:sp>
      <p:pic>
        <p:nvPicPr>
          <p:cNvPr id="121" name="Google Shape;121;p24"/>
          <p:cNvPicPr preferRelativeResize="0"/>
          <p:nvPr/>
        </p:nvPicPr>
        <p:blipFill rotWithShape="1">
          <a:blip r:embed="rId3">
            <a:alphaModFix/>
          </a:blip>
          <a:srcRect t="5070" b="15268"/>
          <a:stretch/>
        </p:blipFill>
        <p:spPr>
          <a:xfrm>
            <a:off x="1130473" y="908803"/>
            <a:ext cx="6905280" cy="314249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Google Shape;90;p19">
            <a:extLst>
              <a:ext uri="{FF2B5EF4-FFF2-40B4-BE49-F238E27FC236}">
                <a16:creationId xmlns:a16="http://schemas.microsoft.com/office/drawing/2014/main" xmlns="" id="{9EC719A4-7ED1-A94F-A639-05455E51CBB2}"/>
              </a:ext>
            </a:extLst>
          </p:cNvPr>
          <p:cNvSpPr txBox="1"/>
          <p:nvPr/>
        </p:nvSpPr>
        <p:spPr>
          <a:xfrm>
            <a:off x="176581" y="98963"/>
            <a:ext cx="1823400" cy="128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lnSpc>
                <a:spcPct val="115000"/>
              </a:lnSpc>
            </a:pPr>
            <a:r>
              <a:rPr lang="en-US" sz="1100" b="1" dirty="0" err="1">
                <a:latin typeface="Helvetica Neue"/>
                <a:ea typeface="Helvetica Neue"/>
                <a:cs typeface="Helvetica Neue"/>
                <a:sym typeface="Helvetica Neue"/>
              </a:rPr>
              <a:t>Exercice</a:t>
            </a:r>
            <a:r>
              <a:rPr lang="en-US" sz="1100" b="1" dirty="0"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US" sz="1100" b="1" dirty="0" err="1">
                <a:latin typeface="Helvetica Neue"/>
                <a:ea typeface="Helvetica Neue"/>
                <a:cs typeface="Helvetica Neue"/>
                <a:sym typeface="Helvetica Neue"/>
              </a:rPr>
              <a:t>sommatif</a:t>
            </a:r>
            <a:endParaRPr sz="1100" b="1" dirty="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" name="Google Shape;126;p25"/>
          <p:cNvPicPr preferRelativeResize="0"/>
          <p:nvPr/>
        </p:nvPicPr>
        <p:blipFill rotWithShape="1">
          <a:blip r:embed="rId3">
            <a:alphaModFix/>
          </a:blip>
          <a:srcRect l="6173" t="27873" r="77647" b="43684"/>
          <a:stretch/>
        </p:blipFill>
        <p:spPr>
          <a:xfrm>
            <a:off x="860482" y="730886"/>
            <a:ext cx="3928651" cy="3808725"/>
          </a:xfrm>
          <a:prstGeom prst="rect">
            <a:avLst/>
          </a:prstGeom>
          <a:noFill/>
          <a:ln>
            <a:noFill/>
          </a:ln>
        </p:spPr>
      </p:pic>
      <p:sp>
        <p:nvSpPr>
          <p:cNvPr id="127" name="Google Shape;127;p25"/>
          <p:cNvSpPr txBox="1"/>
          <p:nvPr/>
        </p:nvSpPr>
        <p:spPr>
          <a:xfrm>
            <a:off x="5030731" y="1678641"/>
            <a:ext cx="3503669" cy="19132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CANADA FEEDS THE BRAIN! G.C. </a:t>
            </a:r>
          </a:p>
          <a:p>
            <a:pPr algn="ctr"/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(LE CANADA ALIMENTE LE CERVEAU! G.C.)</a:t>
            </a:r>
          </a:p>
          <a:p>
            <a:endParaRPr lang="en-CA" sz="1100" b="1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Curnoe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se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passionne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pour les arts et la culture du Canada. Il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voit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le Canada, et plus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particulièrement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London,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comme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un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moteur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dans son art et son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développement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intellectuel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. Il a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recueilli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des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bouteilles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de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boisson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gazeuse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partout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au Canada pour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une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oeuvre d’art, et de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nombreuses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autres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de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ses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oeuvres font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référence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à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des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personnalités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des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lieux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et des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événements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historiques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du Canada. </a:t>
            </a:r>
          </a:p>
        </p:txBody>
      </p:sp>
      <p:sp>
        <p:nvSpPr>
          <p:cNvPr id="5" name="Google Shape;90;p19">
            <a:extLst>
              <a:ext uri="{FF2B5EF4-FFF2-40B4-BE49-F238E27FC236}">
                <a16:creationId xmlns:a16="http://schemas.microsoft.com/office/drawing/2014/main" xmlns="" id="{78C64E3B-8BC7-C544-A9D4-55FCCF3FAB9F}"/>
              </a:ext>
            </a:extLst>
          </p:cNvPr>
          <p:cNvSpPr txBox="1"/>
          <p:nvPr/>
        </p:nvSpPr>
        <p:spPr>
          <a:xfrm>
            <a:off x="176581" y="98963"/>
            <a:ext cx="1823400" cy="128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lnSpc>
                <a:spcPct val="115000"/>
              </a:lnSpc>
            </a:pPr>
            <a:r>
              <a:rPr lang="en-US" sz="1100" b="1" dirty="0" err="1">
                <a:latin typeface="Helvetica Neue"/>
                <a:ea typeface="Helvetica Neue"/>
                <a:cs typeface="Helvetica Neue"/>
                <a:sym typeface="Helvetica Neue"/>
              </a:rPr>
              <a:t>Exercice</a:t>
            </a:r>
            <a:r>
              <a:rPr lang="en-US" sz="1100" b="1" dirty="0"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US" sz="1100" b="1" dirty="0" err="1">
                <a:latin typeface="Helvetica Neue"/>
                <a:ea typeface="Helvetica Neue"/>
                <a:cs typeface="Helvetica Neue"/>
                <a:sym typeface="Helvetica Neue"/>
              </a:rPr>
              <a:t>sommatif</a:t>
            </a:r>
            <a:endParaRPr sz="1100" b="1" dirty="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254233166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25"/>
          <p:cNvSpPr txBox="1"/>
          <p:nvPr/>
        </p:nvSpPr>
        <p:spPr>
          <a:xfrm>
            <a:off x="5081533" y="1665941"/>
            <a:ext cx="3503669" cy="19132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CLOSE THE 49th PARALLEL ETC. </a:t>
            </a:r>
          </a:p>
          <a:p>
            <a:pPr algn="ctr"/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(FERMEZ LE 49e PARALLÈLE ETC.)</a:t>
            </a:r>
          </a:p>
          <a:p>
            <a:endParaRPr lang="en-CA" sz="1100" b="1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Le 49</a:t>
            </a:r>
            <a:r>
              <a:rPr lang="en-CA" sz="1100" b="1" baseline="300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parallèle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est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la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ligne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de latitude qui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sépare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le Canada et les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États-Unis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de la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Colombie-Britannique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au Manitoba. Avec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cette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phrase,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Curnoe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fait allusion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à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toute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la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frontière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entre les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États-Unis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et le Canada.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L’idée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de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fermer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la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frontière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vise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à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limiter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l’influence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américaine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surtout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quand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il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est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question des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Américains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qui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occupent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des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postes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de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pouvoir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au sein des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universités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des institutions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culturelles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et des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entreprises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canadiennes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. </a:t>
            </a:r>
          </a:p>
        </p:txBody>
      </p:sp>
      <p:pic>
        <p:nvPicPr>
          <p:cNvPr id="4" name="Google Shape;132;p26">
            <a:extLst>
              <a:ext uri="{FF2B5EF4-FFF2-40B4-BE49-F238E27FC236}">
                <a16:creationId xmlns:a16="http://schemas.microsoft.com/office/drawing/2014/main" xmlns="" id="{A56601F0-16FF-3A4F-B0C1-CE313B160380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24177" t="28542" r="59646" b="43720"/>
          <a:stretch/>
        </p:blipFill>
        <p:spPr>
          <a:xfrm>
            <a:off x="791458" y="718186"/>
            <a:ext cx="4052214" cy="3832001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90;p19">
            <a:extLst>
              <a:ext uri="{FF2B5EF4-FFF2-40B4-BE49-F238E27FC236}">
                <a16:creationId xmlns:a16="http://schemas.microsoft.com/office/drawing/2014/main" xmlns="" id="{5F41E46B-0BBB-3349-9C81-553C9AA81A3C}"/>
              </a:ext>
            </a:extLst>
          </p:cNvPr>
          <p:cNvSpPr txBox="1"/>
          <p:nvPr/>
        </p:nvSpPr>
        <p:spPr>
          <a:xfrm>
            <a:off x="176581" y="98963"/>
            <a:ext cx="1823400" cy="128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lnSpc>
                <a:spcPct val="115000"/>
              </a:lnSpc>
            </a:pPr>
            <a:r>
              <a:rPr lang="en-US" sz="1100" b="1" dirty="0" err="1">
                <a:latin typeface="Helvetica Neue"/>
                <a:ea typeface="Helvetica Neue"/>
                <a:cs typeface="Helvetica Neue"/>
                <a:sym typeface="Helvetica Neue"/>
              </a:rPr>
              <a:t>Exercice</a:t>
            </a:r>
            <a:r>
              <a:rPr lang="en-US" sz="1100" b="1" dirty="0"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US" sz="1100" b="1" dirty="0" err="1">
                <a:latin typeface="Helvetica Neue"/>
                <a:ea typeface="Helvetica Neue"/>
                <a:cs typeface="Helvetica Neue"/>
                <a:sym typeface="Helvetica Neue"/>
              </a:rPr>
              <a:t>sommatif</a:t>
            </a:r>
            <a:endParaRPr sz="1100" b="1" dirty="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139348978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25"/>
          <p:cNvSpPr txBox="1"/>
          <p:nvPr/>
        </p:nvSpPr>
        <p:spPr>
          <a:xfrm>
            <a:off x="5043983" y="1688579"/>
            <a:ext cx="3503669" cy="19132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CAN. COSTS LESS THAN DRUG </a:t>
            </a:r>
          </a:p>
          <a:p>
            <a:pPr algn="ctr"/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(CAN. COÛTENT MOINS CHER QUE LA DROGUE)</a:t>
            </a:r>
          </a:p>
          <a:p>
            <a:endParaRPr lang="en-CA" sz="1100" b="1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Curnoe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est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l’un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des premiers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membres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du Front des artistes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canadiens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(CARFAC),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une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organisation mise sur pied par un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groupe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d’artistes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de London pour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s’assurer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que les 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artistes au pays </a:t>
            </a:r>
            <a:r>
              <a:rPr lang="en-CA" sz="1100" b="1" dirty="0" err="1" smtClean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sont</a:t>
            </a:r>
            <a:r>
              <a:rPr lang="en-CA" sz="1100" b="1" dirty="0" smtClean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 smtClean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payés</a:t>
            </a:r>
            <a:r>
              <a:rPr lang="en-CA" sz="1100" b="1" dirty="0" smtClean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quand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leurs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oeuvres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sont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exposées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dans des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galeries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et des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musées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.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L’organisation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est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fondée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en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1968,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l’année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de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création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de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cette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oeuvre, et les mots sur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panneau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peuvent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être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une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référence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au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soutien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de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Curnoe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envers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ses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pairs.</a:t>
            </a:r>
          </a:p>
        </p:txBody>
      </p:sp>
      <p:pic>
        <p:nvPicPr>
          <p:cNvPr id="5" name="Google Shape;138;p27">
            <a:extLst>
              <a:ext uri="{FF2B5EF4-FFF2-40B4-BE49-F238E27FC236}">
                <a16:creationId xmlns:a16="http://schemas.microsoft.com/office/drawing/2014/main" xmlns="" id="{CCB6196D-7195-5B4A-BD7E-5BBBB0908E09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42099" t="28339" r="42067" b="43822"/>
          <a:stretch/>
        </p:blipFill>
        <p:spPr>
          <a:xfrm>
            <a:off x="817962" y="740186"/>
            <a:ext cx="3929523" cy="3810001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90;p19">
            <a:extLst>
              <a:ext uri="{FF2B5EF4-FFF2-40B4-BE49-F238E27FC236}">
                <a16:creationId xmlns:a16="http://schemas.microsoft.com/office/drawing/2014/main" xmlns="" id="{EDAF381D-10C0-B840-B315-8D85CAE63A34}"/>
              </a:ext>
            </a:extLst>
          </p:cNvPr>
          <p:cNvSpPr txBox="1"/>
          <p:nvPr/>
        </p:nvSpPr>
        <p:spPr>
          <a:xfrm>
            <a:off x="176581" y="98963"/>
            <a:ext cx="1823400" cy="128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lnSpc>
                <a:spcPct val="115000"/>
              </a:lnSpc>
            </a:pPr>
            <a:r>
              <a:rPr lang="en-US" sz="1100" b="1" dirty="0" err="1">
                <a:latin typeface="Helvetica Neue"/>
                <a:ea typeface="Helvetica Neue"/>
                <a:cs typeface="Helvetica Neue"/>
                <a:sym typeface="Helvetica Neue"/>
              </a:rPr>
              <a:t>Exercice</a:t>
            </a:r>
            <a:r>
              <a:rPr lang="en-US" sz="1100" b="1" dirty="0"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US" sz="1100" b="1" dirty="0" err="1">
                <a:latin typeface="Helvetica Neue"/>
                <a:ea typeface="Helvetica Neue"/>
                <a:cs typeface="Helvetica Neue"/>
                <a:sym typeface="Helvetica Neue"/>
              </a:rPr>
              <a:t>sommatif</a:t>
            </a:r>
            <a:endParaRPr sz="1100" b="1" dirty="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339479483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25"/>
          <p:cNvSpPr txBox="1"/>
          <p:nvPr/>
        </p:nvSpPr>
        <p:spPr>
          <a:xfrm>
            <a:off x="5030755" y="1623081"/>
            <a:ext cx="3752776" cy="19132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CANADA ALWAYS LOSES! </a:t>
            </a:r>
          </a:p>
          <a:p>
            <a:pPr algn="ctr"/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(LE CANADA PERD TOUJOURS!)</a:t>
            </a:r>
          </a:p>
          <a:p>
            <a:endParaRPr lang="en-CA" sz="1100" b="1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Greg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Curnoe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peint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Le </a:t>
            </a:r>
            <a:r>
              <a:rPr lang="en-CA" sz="1100" b="1" i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vrai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Nord fort et libre, </a:t>
            </a:r>
            <a:r>
              <a:rPr lang="en-CA" sz="1100" b="1" i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n</a:t>
            </a:r>
            <a:r>
              <a:rPr lang="en-CA" sz="1100" b="1" i="1" baseline="30000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os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1-5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immédiatement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après le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démantèlement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de son </a:t>
            </a:r>
            <a:r>
              <a:rPr lang="en-CA" sz="1100" b="1" i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Hommage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au R 34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octobre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1967-mars 1968, de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l’aéroport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international de Montréal au Québec, </a:t>
            </a:r>
            <a:r>
              <a:rPr lang="en-CA" sz="1100" b="1" dirty="0" smtClean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/>
            </a:r>
            <a:br>
              <a:rPr lang="en-CA" sz="1100" b="1" dirty="0" smtClean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</a:br>
            <a:r>
              <a:rPr lang="en-CA" sz="1100" b="1" dirty="0" smtClean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pour 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cause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d’antiaméricanisme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. Avec la phrase </a:t>
            </a:r>
            <a:r>
              <a:rPr lang="en-CA" sz="1100" b="1" dirty="0" smtClean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/>
            </a:r>
            <a:br>
              <a:rPr lang="en-CA" sz="1100" b="1" dirty="0" smtClean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</a:br>
            <a:r>
              <a:rPr lang="en-CA" sz="1100" b="1" dirty="0" smtClean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« 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Canada always loses! (Le Canada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perd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toujours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!) »</a:t>
            </a:r>
            <a:r>
              <a:rPr lang="en-CA" sz="1100" b="1" dirty="0" smtClean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Curnoe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exprime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sa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frustration et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sa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déception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smtClean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/>
            </a:r>
            <a:br>
              <a:rPr lang="en-CA" sz="1100" b="1" dirty="0" smtClean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</a:br>
            <a:r>
              <a:rPr lang="en-CA" sz="1100" b="1" dirty="0" err="1" smtClean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d’avoir</a:t>
            </a:r>
            <a:r>
              <a:rPr lang="en-CA" sz="1100" b="1" dirty="0" smtClean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 smtClean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été</a:t>
            </a:r>
            <a:r>
              <a:rPr lang="en-CA" sz="1100" b="1" dirty="0" smtClean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censuré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. </a:t>
            </a:r>
          </a:p>
        </p:txBody>
      </p:sp>
      <p:pic>
        <p:nvPicPr>
          <p:cNvPr id="4" name="Google Shape;144;p28">
            <a:extLst>
              <a:ext uri="{FF2B5EF4-FFF2-40B4-BE49-F238E27FC236}">
                <a16:creationId xmlns:a16="http://schemas.microsoft.com/office/drawing/2014/main" xmlns="" id="{AAD09357-B2E5-D34E-86AC-D40D2C1E61FB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59714" t="28416" r="24195" b="43848"/>
          <a:stretch/>
        </p:blipFill>
        <p:spPr>
          <a:xfrm>
            <a:off x="817962" y="704100"/>
            <a:ext cx="3929523" cy="37353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90;p19">
            <a:extLst>
              <a:ext uri="{FF2B5EF4-FFF2-40B4-BE49-F238E27FC236}">
                <a16:creationId xmlns:a16="http://schemas.microsoft.com/office/drawing/2014/main" xmlns="" id="{D579DB4E-60EE-B54B-A61A-C8EB6CCBBB75}"/>
              </a:ext>
            </a:extLst>
          </p:cNvPr>
          <p:cNvSpPr txBox="1"/>
          <p:nvPr/>
        </p:nvSpPr>
        <p:spPr>
          <a:xfrm>
            <a:off x="176581" y="98963"/>
            <a:ext cx="1823400" cy="128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lnSpc>
                <a:spcPct val="115000"/>
              </a:lnSpc>
            </a:pPr>
            <a:r>
              <a:rPr lang="en-US" sz="1100" b="1" dirty="0" err="1">
                <a:latin typeface="Helvetica Neue"/>
                <a:ea typeface="Helvetica Neue"/>
                <a:cs typeface="Helvetica Neue"/>
                <a:sym typeface="Helvetica Neue"/>
              </a:rPr>
              <a:t>Exercice</a:t>
            </a:r>
            <a:r>
              <a:rPr lang="en-US" sz="1100" b="1" dirty="0"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US" sz="1100" b="1" dirty="0" err="1">
                <a:latin typeface="Helvetica Neue"/>
                <a:ea typeface="Helvetica Neue"/>
                <a:cs typeface="Helvetica Neue"/>
                <a:sym typeface="Helvetica Neue"/>
              </a:rPr>
              <a:t>sommatif</a:t>
            </a:r>
            <a:endParaRPr sz="1100" b="1" dirty="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94756476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25"/>
          <p:cNvSpPr txBox="1"/>
          <p:nvPr/>
        </p:nvSpPr>
        <p:spPr>
          <a:xfrm>
            <a:off x="4902364" y="1197896"/>
            <a:ext cx="3727483" cy="19132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DID CHARTIER DIE IN VAIN? </a:t>
            </a:r>
          </a:p>
          <a:p>
            <a:pPr algn="ctr"/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(CHARTIER EST-IL MORT POUR RIEN?)</a:t>
            </a:r>
          </a:p>
          <a:p>
            <a:endParaRPr lang="en-CA" sz="1100" b="1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Le 18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mai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1966, Paul Joseph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Chartier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tente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de placer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une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bombe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à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la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Chambre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des communes du Canada,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mais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l’engin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explose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plus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tôt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causant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seulement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sa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mort.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Chartier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a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l’impression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que le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gouvernement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est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avide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et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corrompu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et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qu’il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ne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souhaite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pas aider les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citoyens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démunis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de la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classe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ouvrière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comme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lui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.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Curnoe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fait allusion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à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l’acte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de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terrorisme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raté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avec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une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question sombre. En demandant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si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Chartier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«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est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mort pour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rien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»,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il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laisse entendre que la cause de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Chartier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comporte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une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part de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vérité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(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quoiqu’il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ne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condamne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pas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sa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méthode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) et que le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gouvernement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canadien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ne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réussit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pas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à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soutenir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les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besoins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smtClean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de </a:t>
            </a:r>
            <a:r>
              <a:rPr lang="en-CA" sz="1100" b="1" dirty="0" err="1" smtClean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plusieurs</a:t>
            </a:r>
            <a:r>
              <a:rPr lang="en-CA" sz="1100" b="1" dirty="0" smtClean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Canadiennes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et </a:t>
            </a:r>
            <a:r>
              <a:rPr lang="en-CA" sz="1100" b="1" dirty="0" err="1" smtClean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Canadiens</a:t>
            </a:r>
            <a:r>
              <a:rPr lang="en-CA" sz="1100" b="1" dirty="0" smtClean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.</a:t>
            </a:r>
            <a:endParaRPr lang="en-CA" sz="1100" b="1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pic>
        <p:nvPicPr>
          <p:cNvPr id="5" name="Google Shape;150;p29">
            <a:extLst>
              <a:ext uri="{FF2B5EF4-FFF2-40B4-BE49-F238E27FC236}">
                <a16:creationId xmlns:a16="http://schemas.microsoft.com/office/drawing/2014/main" xmlns="" id="{842866B9-73AA-F44A-BB78-6029137005A1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77660" t="28262" r="5742" b="44197"/>
          <a:stretch/>
        </p:blipFill>
        <p:spPr>
          <a:xfrm>
            <a:off x="702224" y="944426"/>
            <a:ext cx="3869776" cy="3541074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90;p19">
            <a:extLst>
              <a:ext uri="{FF2B5EF4-FFF2-40B4-BE49-F238E27FC236}">
                <a16:creationId xmlns:a16="http://schemas.microsoft.com/office/drawing/2014/main" xmlns="" id="{8E5D905A-33BC-EF49-9AB7-8D60E99F9C3E}"/>
              </a:ext>
            </a:extLst>
          </p:cNvPr>
          <p:cNvSpPr txBox="1"/>
          <p:nvPr/>
        </p:nvSpPr>
        <p:spPr>
          <a:xfrm>
            <a:off x="176581" y="98963"/>
            <a:ext cx="1823400" cy="128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lnSpc>
                <a:spcPct val="115000"/>
              </a:lnSpc>
            </a:pPr>
            <a:r>
              <a:rPr lang="en-US" sz="1100" b="1" dirty="0" err="1">
                <a:latin typeface="Helvetica Neue"/>
                <a:ea typeface="Helvetica Neue"/>
                <a:cs typeface="Helvetica Neue"/>
                <a:sym typeface="Helvetica Neue"/>
              </a:rPr>
              <a:t>Exercice</a:t>
            </a:r>
            <a:r>
              <a:rPr lang="en-US" sz="1100" b="1" dirty="0"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US" sz="1100" b="1" dirty="0" err="1">
                <a:latin typeface="Helvetica Neue"/>
                <a:ea typeface="Helvetica Neue"/>
                <a:cs typeface="Helvetica Neue"/>
                <a:sym typeface="Helvetica Neue"/>
              </a:rPr>
              <a:t>sommatif</a:t>
            </a:r>
            <a:endParaRPr sz="1100" b="1" dirty="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67730110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42"/>
          <p:cNvSpPr txBox="1"/>
          <p:nvPr/>
        </p:nvSpPr>
        <p:spPr>
          <a:xfrm>
            <a:off x="6197339" y="3721556"/>
            <a:ext cx="2314353" cy="136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Greg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Curnoe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</a:t>
            </a:r>
            <a:r>
              <a:rPr lang="en-CA" sz="1100" b="1" i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Cherry Pop #7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18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novembre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1964.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Curnoe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est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attiré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par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l’utilisation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des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objets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trouvés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l’assemblage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le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texte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et le collage des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dadaïstes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.</a:t>
            </a:r>
          </a:p>
        </p:txBody>
      </p:sp>
      <p:pic>
        <p:nvPicPr>
          <p:cNvPr id="229" name="Google Shape;229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57900" y="152400"/>
            <a:ext cx="4805155" cy="4838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43"/>
          <p:cNvSpPr txBox="1"/>
          <p:nvPr/>
        </p:nvSpPr>
        <p:spPr>
          <a:xfrm>
            <a:off x="6323306" y="2239265"/>
            <a:ext cx="2393934" cy="23169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Greg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Curnoe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For Selwyn #2 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(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Pour Selwyn n</a:t>
            </a:r>
            <a:r>
              <a:rPr lang="en-CA" sz="1100" b="1" i="1" baseline="300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o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2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), 20-26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novembre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1979, aquarelle et mine de plomb, 84,5 x 114 cm,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Musée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des beaux-arts</a:t>
            </a:r>
          </a:p>
          <a:p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de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l’Ontario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Toronto, don de Sheila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Curnoe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London, 1997 (97/120). © Succession Greg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Curnoe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/SODRAC (2020).</a:t>
            </a:r>
          </a:p>
          <a:p>
            <a:endParaRPr lang="en-CA" sz="1100" b="1" dirty="0">
              <a:highlight>
                <a:srgbClr val="FFFFFF"/>
              </a:highlight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Curnoe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a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peint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des </a:t>
            </a:r>
            <a:r>
              <a:rPr lang="en-CA" sz="1100" b="1" dirty="0" err="1" smtClean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œ</a:t>
            </a:r>
            <a:r>
              <a:rPr lang="en-CA" sz="1100" b="1" dirty="0" err="1" smtClean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uvres</a:t>
            </a:r>
            <a:r>
              <a:rPr lang="en-CA" sz="1100" b="1" dirty="0" smtClean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textuelles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«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nécrologiques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» pour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plusieurs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artistes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proches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de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lui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.</a:t>
            </a:r>
          </a:p>
        </p:txBody>
      </p:sp>
      <p:pic>
        <p:nvPicPr>
          <p:cNvPr id="235" name="Google Shape;235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4764" y="587239"/>
            <a:ext cx="5819060" cy="396902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44"/>
          <p:cNvSpPr txBox="1"/>
          <p:nvPr/>
        </p:nvSpPr>
        <p:spPr>
          <a:xfrm>
            <a:off x="1429769" y="4487657"/>
            <a:ext cx="6165926" cy="4994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Greg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Curnoe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</a:t>
            </a:r>
            <a:r>
              <a:rPr lang="en-CA" sz="1100" b="1" i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Le </a:t>
            </a:r>
            <a:r>
              <a:rPr lang="en-CA" sz="1100" b="1" i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meilleur</a:t>
            </a:r>
            <a:r>
              <a:rPr lang="en-CA" sz="1100" b="1" i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i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profil</a:t>
            </a:r>
            <a:r>
              <a:rPr lang="en-CA" sz="1100" b="1" i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au monde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1963.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Curnoe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devient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un maître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dans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l’application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de pigments,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habituellement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très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vifs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. </a:t>
            </a:r>
          </a:p>
        </p:txBody>
      </p:sp>
      <p:pic>
        <p:nvPicPr>
          <p:cNvPr id="241" name="Google Shape;241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7137" y="247913"/>
            <a:ext cx="6089725" cy="41847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45"/>
          <p:cNvSpPr txBox="1"/>
          <p:nvPr/>
        </p:nvSpPr>
        <p:spPr>
          <a:xfrm>
            <a:off x="742157" y="4584700"/>
            <a:ext cx="7584350" cy="34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Au fil des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années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Curnoe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a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peint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plusieurs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portraits de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sa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femme et de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ses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enfants,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comme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on le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voit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ici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. De gauche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à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droite : Owen, Zoë et Galen.</a:t>
            </a:r>
          </a:p>
        </p:txBody>
      </p:sp>
      <p:pic>
        <p:nvPicPr>
          <p:cNvPr id="247" name="Google Shape;247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2854" y="177800"/>
            <a:ext cx="2542450" cy="4417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FC6C7D4-BCAC-1444-BC85-B682A56FB4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78004" y="190500"/>
            <a:ext cx="2489591" cy="4417701"/>
          </a:xfrm>
          <a:prstGeom prst="rect">
            <a:avLst/>
          </a:prstGeom>
        </p:spPr>
      </p:pic>
      <p:pic>
        <p:nvPicPr>
          <p:cNvPr id="6" name="Google Shape;259;p47">
            <a:extLst>
              <a:ext uri="{FF2B5EF4-FFF2-40B4-BE49-F238E27FC236}">
                <a16:creationId xmlns:a16="http://schemas.microsoft.com/office/drawing/2014/main" xmlns="" id="{9AE2444D-5AEE-004E-B6F6-8002CD77BD8F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892604" y="203200"/>
            <a:ext cx="2489591" cy="4417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5"/>
          <p:cNvSpPr txBox="1"/>
          <p:nvPr/>
        </p:nvSpPr>
        <p:spPr>
          <a:xfrm>
            <a:off x="5436881" y="4277928"/>
            <a:ext cx="3211214" cy="8439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Greg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Curnoe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</a:t>
            </a:r>
            <a:r>
              <a:rPr lang="en-CA" sz="1100" b="1" i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Carte de </a:t>
            </a:r>
            <a:r>
              <a:rPr lang="en-CA" sz="1100" b="1" i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l’Amérique</a:t>
            </a:r>
            <a:r>
              <a:rPr lang="en-CA" sz="1100" b="1" i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du Nord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1972.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Ce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dessin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à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l’encre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est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la première de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plusieurs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 smtClean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cartes</a:t>
            </a:r>
            <a:r>
              <a:rPr lang="en-CA" sz="1100" b="1" dirty="0" smtClean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de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l’Amérique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du Nord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réinventées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par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Curnoe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. </a:t>
            </a:r>
          </a:p>
        </p:txBody>
      </p:sp>
      <p:pic>
        <p:nvPicPr>
          <p:cNvPr id="67" name="Google Shape;67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86352" y="104874"/>
            <a:ext cx="3884174" cy="49337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33"/>
          <p:cNvSpPr txBox="1"/>
          <p:nvPr/>
        </p:nvSpPr>
        <p:spPr>
          <a:xfrm>
            <a:off x="2043775" y="4390462"/>
            <a:ext cx="4966625" cy="571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Greg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Curnoe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 Wai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11-13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novembre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1992.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Cette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estampe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a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été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b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</a:b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créée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par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Curnoe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la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veille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de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sa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mort;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jusqu’à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la fin,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il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a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été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en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quête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b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</a:b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de son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identité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.</a:t>
            </a:r>
          </a:p>
        </p:txBody>
      </p:sp>
      <p:pic>
        <p:nvPicPr>
          <p:cNvPr id="175" name="Google Shape;175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33600" y="130413"/>
            <a:ext cx="4876800" cy="42092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34"/>
          <p:cNvSpPr txBox="1"/>
          <p:nvPr/>
        </p:nvSpPr>
        <p:spPr>
          <a:xfrm>
            <a:off x="5072735" y="4693779"/>
            <a:ext cx="2970598" cy="2930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Photographie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de Greg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Curnoe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en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1969.</a:t>
            </a:r>
          </a:p>
        </p:txBody>
      </p:sp>
      <p:pic>
        <p:nvPicPr>
          <p:cNvPr id="3" name="Picture 2" descr="A person standing in front of a curtain&#10;&#10;Description automatically generated">
            <a:extLst>
              <a:ext uri="{FF2B5EF4-FFF2-40B4-BE49-F238E27FC236}">
                <a16:creationId xmlns:a16="http://schemas.microsoft.com/office/drawing/2014/main" xmlns="" id="{2D19685D-8835-7E47-8CF6-D2C5CD3D78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9290" y="198287"/>
            <a:ext cx="3207938" cy="4791375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35"/>
          <p:cNvSpPr txBox="1"/>
          <p:nvPr/>
        </p:nvSpPr>
        <p:spPr>
          <a:xfrm>
            <a:off x="1192609" y="4549005"/>
            <a:ext cx="6623310" cy="495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L’atelier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de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Curnoe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en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1988. On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peut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y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voir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des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essais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et des études pour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plusieurs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oeuvres et,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évidemment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un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vélo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appuyé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dans un coin.</a:t>
            </a:r>
          </a:p>
        </p:txBody>
      </p:sp>
      <p:pic>
        <p:nvPicPr>
          <p:cNvPr id="187" name="Google Shape;187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70118" y="208000"/>
            <a:ext cx="6603756" cy="4350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36"/>
          <p:cNvSpPr txBox="1"/>
          <p:nvPr/>
        </p:nvSpPr>
        <p:spPr>
          <a:xfrm>
            <a:off x="6882367" y="4064785"/>
            <a:ext cx="2130400" cy="9762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Greg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Curnoe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</a:t>
            </a:r>
            <a:r>
              <a:rPr lang="en-CA" sz="1100" b="1" i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Autoportrait</a:t>
            </a:r>
            <a:r>
              <a:rPr lang="en-CA" sz="1100" b="1" i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avec Galen sur un CCM 1951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1971.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Cette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 smtClean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œ</a:t>
            </a:r>
            <a:r>
              <a:rPr lang="en-CA" sz="1100" b="1" dirty="0" err="1" smtClean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uvre</a:t>
            </a:r>
            <a:r>
              <a:rPr lang="en-CA" sz="1100" b="1" dirty="0" smtClean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montre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le lien entre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l’art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de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Curnoe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et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sa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vie </a:t>
            </a:r>
            <a:r>
              <a:rPr lang="en-CA" sz="1100" b="1" dirty="0" err="1" smtClean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quotidienne</a:t>
            </a:r>
            <a:r>
              <a:rPr lang="en-CA" sz="1100" b="1" dirty="0" smtClean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.</a:t>
            </a:r>
            <a:endParaRPr lang="en-CA" sz="1100" b="1" dirty="0">
              <a:highlight>
                <a:srgbClr val="FFFFFF"/>
              </a:highlight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pic>
        <p:nvPicPr>
          <p:cNvPr id="193" name="Google Shape;193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8875" y="161750"/>
            <a:ext cx="6269826" cy="4819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37"/>
          <p:cNvSpPr txBox="1"/>
          <p:nvPr/>
        </p:nvSpPr>
        <p:spPr>
          <a:xfrm>
            <a:off x="5404057" y="3844323"/>
            <a:ext cx="2270976" cy="113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Greg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Curnoe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</a:t>
            </a:r>
            <a:r>
              <a:rPr lang="en-CA" sz="1100" b="1" i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Moi-</a:t>
            </a:r>
            <a:r>
              <a:rPr lang="en-CA" sz="1100" b="1" i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même</a:t>
            </a:r>
            <a:r>
              <a:rPr lang="en-CA" sz="1100" b="1" i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i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marchant</a:t>
            </a:r>
            <a:r>
              <a:rPr lang="en-CA" sz="1100" b="1" i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i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vers</a:t>
            </a:r>
            <a:r>
              <a:rPr lang="en-CA" sz="1100" b="1" i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le </a:t>
            </a:r>
            <a:r>
              <a:rPr lang="en-CA" sz="1100" b="1" i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nord</a:t>
            </a:r>
            <a:r>
              <a:rPr lang="en-CA" sz="1100" b="1" i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dans le </a:t>
            </a:r>
            <a:r>
              <a:rPr lang="en-CA" sz="1100" b="1" i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manteau</a:t>
            </a:r>
            <a:r>
              <a:rPr lang="en-CA" sz="1100" b="1" i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de tweed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1963.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Cet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autoportrait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en pied, grandeur nature,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est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un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exemple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du style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caractéristique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de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l’artiste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.</a:t>
            </a:r>
          </a:p>
        </p:txBody>
      </p:sp>
      <p:pic>
        <p:nvPicPr>
          <p:cNvPr id="199" name="Google Shape;199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81513" y="152400"/>
            <a:ext cx="3170469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38"/>
          <p:cNvSpPr txBox="1"/>
          <p:nvPr/>
        </p:nvSpPr>
        <p:spPr>
          <a:xfrm>
            <a:off x="5353249" y="4210635"/>
            <a:ext cx="2847322" cy="830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Greg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Curnoe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</a:t>
            </a:r>
            <a:r>
              <a:rPr lang="en-CA" sz="1100" b="1" i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Autoportrait</a:t>
            </a:r>
            <a:r>
              <a:rPr lang="en-CA" sz="1100" b="1" i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no 14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1992.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Curnoe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peint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son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autoportrait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en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regardant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son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reflet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dans un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miroir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. </a:t>
            </a:r>
          </a:p>
        </p:txBody>
      </p:sp>
      <p:pic>
        <p:nvPicPr>
          <p:cNvPr id="205" name="Google Shape;205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09383" y="110075"/>
            <a:ext cx="3692501" cy="4923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39"/>
          <p:cNvSpPr txBox="1"/>
          <p:nvPr/>
        </p:nvSpPr>
        <p:spPr>
          <a:xfrm>
            <a:off x="2926951" y="4454869"/>
            <a:ext cx="3247338" cy="5042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Greg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Curnoe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v.1938. Enfant,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Curnoe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adore les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cartes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la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rédaction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d’un journal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intime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et les collections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d’objets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.</a:t>
            </a:r>
          </a:p>
        </p:txBody>
      </p:sp>
      <p:pic>
        <p:nvPicPr>
          <p:cNvPr id="211" name="Google Shape;211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21611" y="148700"/>
            <a:ext cx="3100777" cy="42967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1319</TotalTime>
  <Words>1403</Words>
  <Application>Microsoft Macintosh PowerPoint</Application>
  <PresentationFormat>On-screen Show (16:9)</PresentationFormat>
  <Paragraphs>61</Paragraphs>
  <Slides>30</Slides>
  <Notes>30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1" baseType="lpstr">
      <vt:lpstr>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Simone Wharton</cp:lastModifiedBy>
  <cp:revision>36</cp:revision>
  <cp:lastPrinted>2019-10-05T13:51:18Z</cp:lastPrinted>
  <dcterms:modified xsi:type="dcterms:W3CDTF">2021-06-12T18:32:36Z</dcterms:modified>
</cp:coreProperties>
</file>