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89" r:id="rId9"/>
    <p:sldId id="290" r:id="rId10"/>
    <p:sldId id="291" r:id="rId11"/>
    <p:sldId id="288" r:id="rId12"/>
    <p:sldId id="267" r:id="rId13"/>
    <p:sldId id="268" r:id="rId14"/>
    <p:sldId id="270" r:id="rId15"/>
    <p:sldId id="285" r:id="rId16"/>
    <p:sldId id="269" r:id="rId17"/>
    <p:sldId id="271" r:id="rId18"/>
    <p:sldId id="286" r:id="rId19"/>
    <p:sldId id="272" r:id="rId20"/>
    <p:sldId id="273" r:id="rId21"/>
    <p:sldId id="287" r:id="rId22"/>
    <p:sldId id="274" r:id="rId23"/>
    <p:sldId id="275" r:id="rId24"/>
    <p:sldId id="276" r:id="rId25"/>
    <p:sldId id="277" r:id="rId26"/>
    <p:sldId id="278" r:id="rId27"/>
    <p:sldId id="279" r:id="rId28"/>
    <p:sldId id="280" r:id="rId29"/>
    <p:sldId id="281" r:id="rId30"/>
    <p:sldId id="282" r:id="rId31"/>
    <p:sldId id="283" r:id="rId32"/>
    <p:sldId id="284" r:id="rId33"/>
  </p:sldIdLst>
  <p:sldSz cx="9144000" cy="5143500" type="screen16x9"/>
  <p:notesSz cx="6858000" cy="9144000"/>
  <p:defaultText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7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42"/>
    <p:restoredTop sz="94712"/>
  </p:normalViewPr>
  <p:slideViewPr>
    <p:cSldViewPr snapToGrid="0" snapToObjects="1">
      <p:cViewPr varScale="1">
        <p:scale>
          <a:sx n="125" d="100"/>
          <a:sy n="125" d="100"/>
        </p:scale>
        <p:origin x="-312" y="-112"/>
      </p:cViewPr>
      <p:guideLst>
        <p:guide orient="horz" pos="163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087EE-816D-6846-B0DB-B6D7245E61D3}" type="datetimeFigureOut">
              <a:rPr lang="en-US" smtClean="0"/>
              <a:t>20-02-27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201DF-6E07-AF48-B3B5-B13E52D1A11C}" type="slidenum">
              <a:rPr lang="en-US" smtClean="0"/>
              <a:t>‹#›</a:t>
            </a:fld>
            <a:endParaRPr lang="en-US" dirty="0"/>
          </a:p>
        </p:txBody>
      </p:sp>
    </p:spTree>
    <p:extLst>
      <p:ext uri="{BB962C8B-B14F-4D97-AF65-F5344CB8AC3E}">
        <p14:creationId xmlns:p14="http://schemas.microsoft.com/office/powerpoint/2010/main" val="4104310907"/>
      </p:ext>
    </p:extLst>
  </p:cSld>
  <p:clrMap bg1="lt1" tx1="dk1" bg2="lt2" tx2="dk2" accent1="accent1" accent2="accent2" accent3="accent3" accent4="accent4" accent5="accent5" accent6="accent6" hlink="hlink" folHlink="folHlink"/>
  <p:notesStyle>
    <a:lvl1pPr marL="0" algn="l" defTabSz="685766" rtl="0" eaLnBrk="1" latinLnBrk="0" hangingPunct="1">
      <a:defRPr sz="900" kern="1200">
        <a:solidFill>
          <a:schemeClr val="tx1"/>
        </a:solidFill>
        <a:latin typeface="+mn-lt"/>
        <a:ea typeface="+mn-ea"/>
        <a:cs typeface="+mn-cs"/>
      </a:defRPr>
    </a:lvl1pPr>
    <a:lvl2pPr marL="342884" algn="l" defTabSz="685766" rtl="0" eaLnBrk="1" latinLnBrk="0" hangingPunct="1">
      <a:defRPr sz="900" kern="1200">
        <a:solidFill>
          <a:schemeClr val="tx1"/>
        </a:solidFill>
        <a:latin typeface="+mn-lt"/>
        <a:ea typeface="+mn-ea"/>
        <a:cs typeface="+mn-cs"/>
      </a:defRPr>
    </a:lvl2pPr>
    <a:lvl3pPr marL="685766" algn="l" defTabSz="685766" rtl="0" eaLnBrk="1" latinLnBrk="0" hangingPunct="1">
      <a:defRPr sz="900" kern="1200">
        <a:solidFill>
          <a:schemeClr val="tx1"/>
        </a:solidFill>
        <a:latin typeface="+mn-lt"/>
        <a:ea typeface="+mn-ea"/>
        <a:cs typeface="+mn-cs"/>
      </a:defRPr>
    </a:lvl3pPr>
    <a:lvl4pPr marL="1028649" algn="l" defTabSz="685766" rtl="0" eaLnBrk="1" latinLnBrk="0" hangingPunct="1">
      <a:defRPr sz="900" kern="1200">
        <a:solidFill>
          <a:schemeClr val="tx1"/>
        </a:solidFill>
        <a:latin typeface="+mn-lt"/>
        <a:ea typeface="+mn-ea"/>
        <a:cs typeface="+mn-cs"/>
      </a:defRPr>
    </a:lvl4pPr>
    <a:lvl5pPr marL="1371532" algn="l" defTabSz="685766" rtl="0" eaLnBrk="1" latinLnBrk="0" hangingPunct="1">
      <a:defRPr sz="900" kern="1200">
        <a:solidFill>
          <a:schemeClr val="tx1"/>
        </a:solidFill>
        <a:latin typeface="+mn-lt"/>
        <a:ea typeface="+mn-ea"/>
        <a:cs typeface="+mn-cs"/>
      </a:defRPr>
    </a:lvl5pPr>
    <a:lvl6pPr marL="1714415" algn="l" defTabSz="685766" rtl="0" eaLnBrk="1" latinLnBrk="0" hangingPunct="1">
      <a:defRPr sz="900" kern="1200">
        <a:solidFill>
          <a:schemeClr val="tx1"/>
        </a:solidFill>
        <a:latin typeface="+mn-lt"/>
        <a:ea typeface="+mn-ea"/>
        <a:cs typeface="+mn-cs"/>
      </a:defRPr>
    </a:lvl6pPr>
    <a:lvl7pPr marL="2057297" algn="l" defTabSz="685766" rtl="0" eaLnBrk="1" latinLnBrk="0" hangingPunct="1">
      <a:defRPr sz="900" kern="1200">
        <a:solidFill>
          <a:schemeClr val="tx1"/>
        </a:solidFill>
        <a:latin typeface="+mn-lt"/>
        <a:ea typeface="+mn-ea"/>
        <a:cs typeface="+mn-cs"/>
      </a:defRPr>
    </a:lvl7pPr>
    <a:lvl8pPr marL="2400180" algn="l" defTabSz="685766" rtl="0" eaLnBrk="1" latinLnBrk="0" hangingPunct="1">
      <a:defRPr sz="900" kern="1200">
        <a:solidFill>
          <a:schemeClr val="tx1"/>
        </a:solidFill>
        <a:latin typeface="+mn-lt"/>
        <a:ea typeface="+mn-ea"/>
        <a:cs typeface="+mn-cs"/>
      </a:defRPr>
    </a:lvl8pPr>
    <a:lvl9pPr marL="2743064" algn="l" defTabSz="68576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201DF-6E07-AF48-B3B5-B13E52D1A11C}" type="slidenum">
              <a:rPr lang="en-US" smtClean="0"/>
              <a:t>4</a:t>
            </a:fld>
            <a:endParaRPr lang="en-US" dirty="0"/>
          </a:p>
        </p:txBody>
      </p:sp>
    </p:spTree>
    <p:extLst>
      <p:ext uri="{BB962C8B-B14F-4D97-AF65-F5344CB8AC3E}">
        <p14:creationId xmlns:p14="http://schemas.microsoft.com/office/powerpoint/2010/main" val="82376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28D73E-77A3-7C47-87D4-25827012B75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5E334E7A-3481-5746-B27B-22CD837E0F54}"/>
              </a:ext>
            </a:extLst>
          </p:cNvPr>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A8A4705C-E694-944C-B20A-FEC7D71799CB}"/>
              </a:ext>
            </a:extLst>
          </p:cNvPr>
          <p:cNvSpPr>
            <a:spLocks noGrp="1"/>
          </p:cNvSpPr>
          <p:nvPr>
            <p:ph type="dt" sz="half" idx="10"/>
          </p:nvPr>
        </p:nvSpPr>
        <p:spPr/>
        <p:txBody>
          <a:bodyPr/>
          <a:lstStyle/>
          <a:p>
            <a:fld id="{116EC9CA-2A2E-5647-AA33-1384181EE66A}" type="datetimeFigureOut">
              <a:rPr lang="en-US" smtClean="0"/>
              <a:t>20-02-27</a:t>
            </a:fld>
            <a:endParaRPr lang="en-US" dirty="0"/>
          </a:p>
        </p:txBody>
      </p:sp>
      <p:sp>
        <p:nvSpPr>
          <p:cNvPr id="5" name="Footer Placeholder 4">
            <a:extLst>
              <a:ext uri="{FF2B5EF4-FFF2-40B4-BE49-F238E27FC236}">
                <a16:creationId xmlns:a16="http://schemas.microsoft.com/office/drawing/2014/main" xmlns="" id="{905AC3E4-1F39-6E4A-9ADA-74DF772D6E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9C34A90-B30B-9940-AFCD-72696275C95E}"/>
              </a:ext>
            </a:extLst>
          </p:cNvPr>
          <p:cNvSpPr>
            <a:spLocks noGrp="1"/>
          </p:cNvSpPr>
          <p:nvPr>
            <p:ph type="sldNum" sz="quarter" idx="12"/>
          </p:nvPr>
        </p:nvSpPr>
        <p:spPr/>
        <p:txBody>
          <a:bodyPr/>
          <a:lstStyle/>
          <a:p>
            <a:fld id="{D8414443-565D-6449-923E-5B5A1C8A1782}" type="slidenum">
              <a:rPr lang="en-US" smtClean="0"/>
              <a:t>‹#›</a:t>
            </a:fld>
            <a:endParaRPr lang="en-US" dirty="0"/>
          </a:p>
        </p:txBody>
      </p:sp>
    </p:spTree>
    <p:extLst>
      <p:ext uri="{BB962C8B-B14F-4D97-AF65-F5344CB8AC3E}">
        <p14:creationId xmlns:p14="http://schemas.microsoft.com/office/powerpoint/2010/main" val="3884870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6342DC-BE18-854E-8D74-CF929BA897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04A00DC-8CDE-5548-99D4-55C07DFC32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0051B-6B48-DE43-B41C-8D06B7CA702C}"/>
              </a:ext>
            </a:extLst>
          </p:cNvPr>
          <p:cNvSpPr>
            <a:spLocks noGrp="1"/>
          </p:cNvSpPr>
          <p:nvPr>
            <p:ph type="dt" sz="half" idx="10"/>
          </p:nvPr>
        </p:nvSpPr>
        <p:spPr/>
        <p:txBody>
          <a:bodyPr/>
          <a:lstStyle/>
          <a:p>
            <a:fld id="{116EC9CA-2A2E-5647-AA33-1384181EE66A}" type="datetimeFigureOut">
              <a:rPr lang="en-US" smtClean="0"/>
              <a:t>20-02-27</a:t>
            </a:fld>
            <a:endParaRPr lang="en-US" dirty="0"/>
          </a:p>
        </p:txBody>
      </p:sp>
      <p:sp>
        <p:nvSpPr>
          <p:cNvPr id="5" name="Footer Placeholder 4">
            <a:extLst>
              <a:ext uri="{FF2B5EF4-FFF2-40B4-BE49-F238E27FC236}">
                <a16:creationId xmlns:a16="http://schemas.microsoft.com/office/drawing/2014/main" xmlns="" id="{BD5F8F1B-C62A-CB42-80C1-F2291DED39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72B89C2-2A82-E248-8E77-16B9ADBA0910}"/>
              </a:ext>
            </a:extLst>
          </p:cNvPr>
          <p:cNvSpPr>
            <a:spLocks noGrp="1"/>
          </p:cNvSpPr>
          <p:nvPr>
            <p:ph type="sldNum" sz="quarter" idx="12"/>
          </p:nvPr>
        </p:nvSpPr>
        <p:spPr/>
        <p:txBody>
          <a:bodyPr/>
          <a:lstStyle/>
          <a:p>
            <a:fld id="{D8414443-565D-6449-923E-5B5A1C8A1782}" type="slidenum">
              <a:rPr lang="en-US" smtClean="0"/>
              <a:t>‹#›</a:t>
            </a:fld>
            <a:endParaRPr lang="en-US" dirty="0"/>
          </a:p>
        </p:txBody>
      </p:sp>
    </p:spTree>
    <p:extLst>
      <p:ext uri="{BB962C8B-B14F-4D97-AF65-F5344CB8AC3E}">
        <p14:creationId xmlns:p14="http://schemas.microsoft.com/office/powerpoint/2010/main" val="192550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FECFA25-F419-6E4F-8EF3-C36B3A186ABC}"/>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B019C4C-0228-934C-84CE-D82580BC1359}"/>
              </a:ext>
            </a:extLst>
          </p:cNvPr>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A2740D-B1EE-2F46-BDD9-CEF6AF29DCAB}"/>
              </a:ext>
            </a:extLst>
          </p:cNvPr>
          <p:cNvSpPr>
            <a:spLocks noGrp="1"/>
          </p:cNvSpPr>
          <p:nvPr>
            <p:ph type="dt" sz="half" idx="10"/>
          </p:nvPr>
        </p:nvSpPr>
        <p:spPr/>
        <p:txBody>
          <a:bodyPr/>
          <a:lstStyle/>
          <a:p>
            <a:fld id="{116EC9CA-2A2E-5647-AA33-1384181EE66A}" type="datetimeFigureOut">
              <a:rPr lang="en-US" smtClean="0"/>
              <a:t>20-02-27</a:t>
            </a:fld>
            <a:endParaRPr lang="en-US" dirty="0"/>
          </a:p>
        </p:txBody>
      </p:sp>
      <p:sp>
        <p:nvSpPr>
          <p:cNvPr id="5" name="Footer Placeholder 4">
            <a:extLst>
              <a:ext uri="{FF2B5EF4-FFF2-40B4-BE49-F238E27FC236}">
                <a16:creationId xmlns:a16="http://schemas.microsoft.com/office/drawing/2014/main" xmlns="" id="{1CA26DE6-A73B-8841-B507-EA35D26ADC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A3486370-EE10-AA46-9256-A9AB3EA87096}"/>
              </a:ext>
            </a:extLst>
          </p:cNvPr>
          <p:cNvSpPr>
            <a:spLocks noGrp="1"/>
          </p:cNvSpPr>
          <p:nvPr>
            <p:ph type="sldNum" sz="quarter" idx="12"/>
          </p:nvPr>
        </p:nvSpPr>
        <p:spPr/>
        <p:txBody>
          <a:bodyPr/>
          <a:lstStyle/>
          <a:p>
            <a:fld id="{D8414443-565D-6449-923E-5B5A1C8A1782}" type="slidenum">
              <a:rPr lang="en-US" smtClean="0"/>
              <a:t>‹#›</a:t>
            </a:fld>
            <a:endParaRPr lang="en-US" dirty="0"/>
          </a:p>
        </p:txBody>
      </p:sp>
    </p:spTree>
    <p:extLst>
      <p:ext uri="{BB962C8B-B14F-4D97-AF65-F5344CB8AC3E}">
        <p14:creationId xmlns:p14="http://schemas.microsoft.com/office/powerpoint/2010/main" val="1706820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8EF78E-A0BE-BA42-AAF2-F780C01551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213A07-1900-DF41-89C0-C7EFCD7282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3AF34F-A6DD-6348-B158-50972BF271CA}"/>
              </a:ext>
            </a:extLst>
          </p:cNvPr>
          <p:cNvSpPr>
            <a:spLocks noGrp="1"/>
          </p:cNvSpPr>
          <p:nvPr>
            <p:ph type="dt" sz="half" idx="10"/>
          </p:nvPr>
        </p:nvSpPr>
        <p:spPr/>
        <p:txBody>
          <a:bodyPr/>
          <a:lstStyle/>
          <a:p>
            <a:fld id="{116EC9CA-2A2E-5647-AA33-1384181EE66A}" type="datetimeFigureOut">
              <a:rPr lang="en-US" smtClean="0"/>
              <a:t>20-02-27</a:t>
            </a:fld>
            <a:endParaRPr lang="en-US" dirty="0"/>
          </a:p>
        </p:txBody>
      </p:sp>
      <p:sp>
        <p:nvSpPr>
          <p:cNvPr id="5" name="Footer Placeholder 4">
            <a:extLst>
              <a:ext uri="{FF2B5EF4-FFF2-40B4-BE49-F238E27FC236}">
                <a16:creationId xmlns:a16="http://schemas.microsoft.com/office/drawing/2014/main" xmlns="" id="{ADB4A9CA-B8E7-794D-9C05-9D3A4B3C0A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646D2FE-04BD-354F-8D8F-9B947CD3A8B5}"/>
              </a:ext>
            </a:extLst>
          </p:cNvPr>
          <p:cNvSpPr>
            <a:spLocks noGrp="1"/>
          </p:cNvSpPr>
          <p:nvPr>
            <p:ph type="sldNum" sz="quarter" idx="12"/>
          </p:nvPr>
        </p:nvSpPr>
        <p:spPr/>
        <p:txBody>
          <a:bodyPr/>
          <a:lstStyle/>
          <a:p>
            <a:fld id="{D8414443-565D-6449-923E-5B5A1C8A1782}" type="slidenum">
              <a:rPr lang="en-US" smtClean="0"/>
              <a:t>‹#›</a:t>
            </a:fld>
            <a:endParaRPr lang="en-US" dirty="0"/>
          </a:p>
        </p:txBody>
      </p:sp>
    </p:spTree>
    <p:extLst>
      <p:ext uri="{BB962C8B-B14F-4D97-AF65-F5344CB8AC3E}">
        <p14:creationId xmlns:p14="http://schemas.microsoft.com/office/powerpoint/2010/main" val="309494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1305AD-1699-7340-B503-75744550E4FF}"/>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1347EC18-C682-F44B-A087-A87E10711A86}"/>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089B5AE-C9B8-8B4E-A46A-97EA00B13A4E}"/>
              </a:ext>
            </a:extLst>
          </p:cNvPr>
          <p:cNvSpPr>
            <a:spLocks noGrp="1"/>
          </p:cNvSpPr>
          <p:nvPr>
            <p:ph type="dt" sz="half" idx="10"/>
          </p:nvPr>
        </p:nvSpPr>
        <p:spPr/>
        <p:txBody>
          <a:bodyPr/>
          <a:lstStyle/>
          <a:p>
            <a:fld id="{116EC9CA-2A2E-5647-AA33-1384181EE66A}" type="datetimeFigureOut">
              <a:rPr lang="en-US" smtClean="0"/>
              <a:t>20-02-27</a:t>
            </a:fld>
            <a:endParaRPr lang="en-US" dirty="0"/>
          </a:p>
        </p:txBody>
      </p:sp>
      <p:sp>
        <p:nvSpPr>
          <p:cNvPr id="5" name="Footer Placeholder 4">
            <a:extLst>
              <a:ext uri="{FF2B5EF4-FFF2-40B4-BE49-F238E27FC236}">
                <a16:creationId xmlns:a16="http://schemas.microsoft.com/office/drawing/2014/main" xmlns="" id="{37AD4854-6DF3-5D4E-8A45-F326A1FB81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2EC7821-18FF-6043-8FF8-63E26F96309E}"/>
              </a:ext>
            </a:extLst>
          </p:cNvPr>
          <p:cNvSpPr>
            <a:spLocks noGrp="1"/>
          </p:cNvSpPr>
          <p:nvPr>
            <p:ph type="sldNum" sz="quarter" idx="12"/>
          </p:nvPr>
        </p:nvSpPr>
        <p:spPr/>
        <p:txBody>
          <a:bodyPr/>
          <a:lstStyle/>
          <a:p>
            <a:fld id="{D8414443-565D-6449-923E-5B5A1C8A1782}" type="slidenum">
              <a:rPr lang="en-US" smtClean="0"/>
              <a:t>‹#›</a:t>
            </a:fld>
            <a:endParaRPr lang="en-US" dirty="0"/>
          </a:p>
        </p:txBody>
      </p:sp>
    </p:spTree>
    <p:extLst>
      <p:ext uri="{BB962C8B-B14F-4D97-AF65-F5344CB8AC3E}">
        <p14:creationId xmlns:p14="http://schemas.microsoft.com/office/powerpoint/2010/main" val="1190558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DA7935-2F13-5A4C-A300-06064EFA4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BD6BF2F-3006-C34D-8F2E-12720F469D5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9DCA4D2-5B43-4F45-8925-9DCAE8C868D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21EC742-EC9F-7D43-A605-4BFC9310A5B1}"/>
              </a:ext>
            </a:extLst>
          </p:cNvPr>
          <p:cNvSpPr>
            <a:spLocks noGrp="1"/>
          </p:cNvSpPr>
          <p:nvPr>
            <p:ph type="dt" sz="half" idx="10"/>
          </p:nvPr>
        </p:nvSpPr>
        <p:spPr/>
        <p:txBody>
          <a:bodyPr/>
          <a:lstStyle/>
          <a:p>
            <a:fld id="{116EC9CA-2A2E-5647-AA33-1384181EE66A}" type="datetimeFigureOut">
              <a:rPr lang="en-US" smtClean="0"/>
              <a:t>20-02-27</a:t>
            </a:fld>
            <a:endParaRPr lang="en-US" dirty="0"/>
          </a:p>
        </p:txBody>
      </p:sp>
      <p:sp>
        <p:nvSpPr>
          <p:cNvPr id="6" name="Footer Placeholder 5">
            <a:extLst>
              <a:ext uri="{FF2B5EF4-FFF2-40B4-BE49-F238E27FC236}">
                <a16:creationId xmlns:a16="http://schemas.microsoft.com/office/drawing/2014/main" xmlns="" id="{E5E6B528-1EA2-1D4A-9AD5-02B2F64F3C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803073D-7CF8-C44E-AD0E-6506ACA181B4}"/>
              </a:ext>
            </a:extLst>
          </p:cNvPr>
          <p:cNvSpPr>
            <a:spLocks noGrp="1"/>
          </p:cNvSpPr>
          <p:nvPr>
            <p:ph type="sldNum" sz="quarter" idx="12"/>
          </p:nvPr>
        </p:nvSpPr>
        <p:spPr/>
        <p:txBody>
          <a:bodyPr/>
          <a:lstStyle/>
          <a:p>
            <a:fld id="{D8414443-565D-6449-923E-5B5A1C8A1782}" type="slidenum">
              <a:rPr lang="en-US" smtClean="0"/>
              <a:t>‹#›</a:t>
            </a:fld>
            <a:endParaRPr lang="en-US" dirty="0"/>
          </a:p>
        </p:txBody>
      </p:sp>
    </p:spTree>
    <p:extLst>
      <p:ext uri="{BB962C8B-B14F-4D97-AF65-F5344CB8AC3E}">
        <p14:creationId xmlns:p14="http://schemas.microsoft.com/office/powerpoint/2010/main" val="171138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4404E8-247A-E44D-B974-E85C444CF29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E648E84-0376-DE44-81F0-9533EB2BE3D8}"/>
              </a:ext>
            </a:extLst>
          </p:cNvPr>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F0584ED-1F38-C842-A300-AB6B8B6C0C5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39A73EB-54E3-C942-B6EA-09007DFC90BD}"/>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7D4A428-052D-164F-8E96-688FA5E998C3}"/>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1F744ED-90E3-6B47-94D1-3FA85D8522A8}"/>
              </a:ext>
            </a:extLst>
          </p:cNvPr>
          <p:cNvSpPr>
            <a:spLocks noGrp="1"/>
          </p:cNvSpPr>
          <p:nvPr>
            <p:ph type="dt" sz="half" idx="10"/>
          </p:nvPr>
        </p:nvSpPr>
        <p:spPr/>
        <p:txBody>
          <a:bodyPr/>
          <a:lstStyle/>
          <a:p>
            <a:fld id="{116EC9CA-2A2E-5647-AA33-1384181EE66A}" type="datetimeFigureOut">
              <a:rPr lang="en-US" smtClean="0"/>
              <a:t>20-02-27</a:t>
            </a:fld>
            <a:endParaRPr lang="en-US" dirty="0"/>
          </a:p>
        </p:txBody>
      </p:sp>
      <p:sp>
        <p:nvSpPr>
          <p:cNvPr id="8" name="Footer Placeholder 7">
            <a:extLst>
              <a:ext uri="{FF2B5EF4-FFF2-40B4-BE49-F238E27FC236}">
                <a16:creationId xmlns:a16="http://schemas.microsoft.com/office/drawing/2014/main" xmlns="" id="{362423FF-43F4-9144-ABB9-4C4D3297B7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971A55BA-4917-6F41-AED1-D62EE98C3F23}"/>
              </a:ext>
            </a:extLst>
          </p:cNvPr>
          <p:cNvSpPr>
            <a:spLocks noGrp="1"/>
          </p:cNvSpPr>
          <p:nvPr>
            <p:ph type="sldNum" sz="quarter" idx="12"/>
          </p:nvPr>
        </p:nvSpPr>
        <p:spPr/>
        <p:txBody>
          <a:bodyPr/>
          <a:lstStyle/>
          <a:p>
            <a:fld id="{D8414443-565D-6449-923E-5B5A1C8A1782}" type="slidenum">
              <a:rPr lang="en-US" smtClean="0"/>
              <a:t>‹#›</a:t>
            </a:fld>
            <a:endParaRPr lang="en-US" dirty="0"/>
          </a:p>
        </p:txBody>
      </p:sp>
    </p:spTree>
    <p:extLst>
      <p:ext uri="{BB962C8B-B14F-4D97-AF65-F5344CB8AC3E}">
        <p14:creationId xmlns:p14="http://schemas.microsoft.com/office/powerpoint/2010/main" val="3350131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63DAF0-CA73-CD41-8559-B5D2E00617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6DB7258-1FDE-794A-B27F-79A55865109B}"/>
              </a:ext>
            </a:extLst>
          </p:cNvPr>
          <p:cNvSpPr>
            <a:spLocks noGrp="1"/>
          </p:cNvSpPr>
          <p:nvPr>
            <p:ph type="dt" sz="half" idx="10"/>
          </p:nvPr>
        </p:nvSpPr>
        <p:spPr/>
        <p:txBody>
          <a:bodyPr/>
          <a:lstStyle/>
          <a:p>
            <a:fld id="{116EC9CA-2A2E-5647-AA33-1384181EE66A}" type="datetimeFigureOut">
              <a:rPr lang="en-US" smtClean="0"/>
              <a:t>20-02-27</a:t>
            </a:fld>
            <a:endParaRPr lang="en-US" dirty="0"/>
          </a:p>
        </p:txBody>
      </p:sp>
      <p:sp>
        <p:nvSpPr>
          <p:cNvPr id="4" name="Footer Placeholder 3">
            <a:extLst>
              <a:ext uri="{FF2B5EF4-FFF2-40B4-BE49-F238E27FC236}">
                <a16:creationId xmlns:a16="http://schemas.microsoft.com/office/drawing/2014/main" xmlns="" id="{79D7E2CD-A9FA-8F49-BA7F-B29FD78467B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417915AB-5811-B642-83A7-F95526F04DE5}"/>
              </a:ext>
            </a:extLst>
          </p:cNvPr>
          <p:cNvSpPr>
            <a:spLocks noGrp="1"/>
          </p:cNvSpPr>
          <p:nvPr>
            <p:ph type="sldNum" sz="quarter" idx="12"/>
          </p:nvPr>
        </p:nvSpPr>
        <p:spPr/>
        <p:txBody>
          <a:bodyPr/>
          <a:lstStyle/>
          <a:p>
            <a:fld id="{D8414443-565D-6449-923E-5B5A1C8A1782}" type="slidenum">
              <a:rPr lang="en-US" smtClean="0"/>
              <a:t>‹#›</a:t>
            </a:fld>
            <a:endParaRPr lang="en-US" dirty="0"/>
          </a:p>
        </p:txBody>
      </p:sp>
    </p:spTree>
    <p:extLst>
      <p:ext uri="{BB962C8B-B14F-4D97-AF65-F5344CB8AC3E}">
        <p14:creationId xmlns:p14="http://schemas.microsoft.com/office/powerpoint/2010/main" val="1213118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320A3FA-263F-FC46-9FD7-8103B0A44944}"/>
              </a:ext>
            </a:extLst>
          </p:cNvPr>
          <p:cNvSpPr>
            <a:spLocks noGrp="1"/>
          </p:cNvSpPr>
          <p:nvPr>
            <p:ph type="dt" sz="half" idx="10"/>
          </p:nvPr>
        </p:nvSpPr>
        <p:spPr/>
        <p:txBody>
          <a:bodyPr/>
          <a:lstStyle/>
          <a:p>
            <a:fld id="{116EC9CA-2A2E-5647-AA33-1384181EE66A}" type="datetimeFigureOut">
              <a:rPr lang="en-US" smtClean="0"/>
              <a:t>20-02-27</a:t>
            </a:fld>
            <a:endParaRPr lang="en-US" dirty="0"/>
          </a:p>
        </p:txBody>
      </p:sp>
      <p:sp>
        <p:nvSpPr>
          <p:cNvPr id="3" name="Footer Placeholder 2">
            <a:extLst>
              <a:ext uri="{FF2B5EF4-FFF2-40B4-BE49-F238E27FC236}">
                <a16:creationId xmlns:a16="http://schemas.microsoft.com/office/drawing/2014/main" xmlns="" id="{F198E4BE-D6F7-2444-9F0F-C1E18C86685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84F193D6-DFD0-6241-B5FF-2DF04A433361}"/>
              </a:ext>
            </a:extLst>
          </p:cNvPr>
          <p:cNvSpPr>
            <a:spLocks noGrp="1"/>
          </p:cNvSpPr>
          <p:nvPr>
            <p:ph type="sldNum" sz="quarter" idx="12"/>
          </p:nvPr>
        </p:nvSpPr>
        <p:spPr/>
        <p:txBody>
          <a:bodyPr/>
          <a:lstStyle/>
          <a:p>
            <a:fld id="{D8414443-565D-6449-923E-5B5A1C8A1782}" type="slidenum">
              <a:rPr lang="en-US" smtClean="0"/>
              <a:t>‹#›</a:t>
            </a:fld>
            <a:endParaRPr lang="en-US" dirty="0"/>
          </a:p>
        </p:txBody>
      </p:sp>
    </p:spTree>
    <p:extLst>
      <p:ext uri="{BB962C8B-B14F-4D97-AF65-F5344CB8AC3E}">
        <p14:creationId xmlns:p14="http://schemas.microsoft.com/office/powerpoint/2010/main" val="889061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E4A37-E617-8547-9DB6-DD9994A24B0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5A66757E-5C3F-BA42-BC37-D874C9BA054D}"/>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77D46F-9C01-E74B-A5AF-7F4A79437D4A}"/>
              </a:ext>
            </a:extLst>
          </p:cNvPr>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9108FE4D-085C-5842-9582-183769B3C639}"/>
              </a:ext>
            </a:extLst>
          </p:cNvPr>
          <p:cNvSpPr>
            <a:spLocks noGrp="1"/>
          </p:cNvSpPr>
          <p:nvPr>
            <p:ph type="dt" sz="half" idx="10"/>
          </p:nvPr>
        </p:nvSpPr>
        <p:spPr/>
        <p:txBody>
          <a:bodyPr/>
          <a:lstStyle/>
          <a:p>
            <a:fld id="{116EC9CA-2A2E-5647-AA33-1384181EE66A}" type="datetimeFigureOut">
              <a:rPr lang="en-US" smtClean="0"/>
              <a:t>20-02-27</a:t>
            </a:fld>
            <a:endParaRPr lang="en-US" dirty="0"/>
          </a:p>
        </p:txBody>
      </p:sp>
      <p:sp>
        <p:nvSpPr>
          <p:cNvPr id="6" name="Footer Placeholder 5">
            <a:extLst>
              <a:ext uri="{FF2B5EF4-FFF2-40B4-BE49-F238E27FC236}">
                <a16:creationId xmlns:a16="http://schemas.microsoft.com/office/drawing/2014/main" xmlns="" id="{E2627875-EC63-F642-9629-A00CD9A939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DF391192-C094-5049-B14B-D1B2235F69FE}"/>
              </a:ext>
            </a:extLst>
          </p:cNvPr>
          <p:cNvSpPr>
            <a:spLocks noGrp="1"/>
          </p:cNvSpPr>
          <p:nvPr>
            <p:ph type="sldNum" sz="quarter" idx="12"/>
          </p:nvPr>
        </p:nvSpPr>
        <p:spPr/>
        <p:txBody>
          <a:bodyPr/>
          <a:lstStyle/>
          <a:p>
            <a:fld id="{D8414443-565D-6449-923E-5B5A1C8A1782}" type="slidenum">
              <a:rPr lang="en-US" smtClean="0"/>
              <a:t>‹#›</a:t>
            </a:fld>
            <a:endParaRPr lang="en-US" dirty="0"/>
          </a:p>
        </p:txBody>
      </p:sp>
    </p:spTree>
    <p:extLst>
      <p:ext uri="{BB962C8B-B14F-4D97-AF65-F5344CB8AC3E}">
        <p14:creationId xmlns:p14="http://schemas.microsoft.com/office/powerpoint/2010/main" val="3541240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25E45C-838A-4E4D-A8AA-A844B7EE4A1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51B092D-704F-1F4B-8C03-1C5A891DD598}"/>
              </a:ext>
            </a:extLst>
          </p:cNvPr>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dirty="0"/>
          </a:p>
        </p:txBody>
      </p:sp>
      <p:sp>
        <p:nvSpPr>
          <p:cNvPr id="4" name="Text Placeholder 3">
            <a:extLst>
              <a:ext uri="{FF2B5EF4-FFF2-40B4-BE49-F238E27FC236}">
                <a16:creationId xmlns:a16="http://schemas.microsoft.com/office/drawing/2014/main" xmlns="" id="{61C5C7FE-34D2-6348-BB17-207616E4126C}"/>
              </a:ext>
            </a:extLst>
          </p:cNvPr>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E4E2D217-F2F4-8544-96D7-0F717C5E5934}"/>
              </a:ext>
            </a:extLst>
          </p:cNvPr>
          <p:cNvSpPr>
            <a:spLocks noGrp="1"/>
          </p:cNvSpPr>
          <p:nvPr>
            <p:ph type="dt" sz="half" idx="10"/>
          </p:nvPr>
        </p:nvSpPr>
        <p:spPr/>
        <p:txBody>
          <a:bodyPr/>
          <a:lstStyle/>
          <a:p>
            <a:fld id="{116EC9CA-2A2E-5647-AA33-1384181EE66A}" type="datetimeFigureOut">
              <a:rPr lang="en-US" smtClean="0"/>
              <a:t>20-02-27</a:t>
            </a:fld>
            <a:endParaRPr lang="en-US" dirty="0"/>
          </a:p>
        </p:txBody>
      </p:sp>
      <p:sp>
        <p:nvSpPr>
          <p:cNvPr id="6" name="Footer Placeholder 5">
            <a:extLst>
              <a:ext uri="{FF2B5EF4-FFF2-40B4-BE49-F238E27FC236}">
                <a16:creationId xmlns:a16="http://schemas.microsoft.com/office/drawing/2014/main" xmlns="" id="{76E3BCB1-4A3B-8446-BCC1-504C26E2FF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70F9B31E-DB70-7140-B188-F8570AD07054}"/>
              </a:ext>
            </a:extLst>
          </p:cNvPr>
          <p:cNvSpPr>
            <a:spLocks noGrp="1"/>
          </p:cNvSpPr>
          <p:nvPr>
            <p:ph type="sldNum" sz="quarter" idx="12"/>
          </p:nvPr>
        </p:nvSpPr>
        <p:spPr/>
        <p:txBody>
          <a:bodyPr/>
          <a:lstStyle/>
          <a:p>
            <a:fld id="{D8414443-565D-6449-923E-5B5A1C8A1782}" type="slidenum">
              <a:rPr lang="en-US" smtClean="0"/>
              <a:t>‹#›</a:t>
            </a:fld>
            <a:endParaRPr lang="en-US" dirty="0"/>
          </a:p>
        </p:txBody>
      </p:sp>
    </p:spTree>
    <p:extLst>
      <p:ext uri="{BB962C8B-B14F-4D97-AF65-F5344CB8AC3E}">
        <p14:creationId xmlns:p14="http://schemas.microsoft.com/office/powerpoint/2010/main" val="6710324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96B5237-89EC-6A41-90D3-5AD21D137E16}"/>
              </a:ext>
            </a:extLst>
          </p:cNvPr>
          <p:cNvSpPr>
            <a:spLocks noGrp="1"/>
          </p:cNvSpPr>
          <p:nvPr>
            <p:ph type="title"/>
          </p:nvPr>
        </p:nvSpPr>
        <p:spPr>
          <a:xfrm>
            <a:off x="628650" y="273844"/>
            <a:ext cx="7886700" cy="994172"/>
          </a:xfrm>
          <a:prstGeom prst="rect">
            <a:avLst/>
          </a:prstGeom>
        </p:spPr>
        <p:txBody>
          <a:bodyPr vert="horz" lIns="68577" tIns="34289" rIns="68577"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52A8A11-7E3C-8644-BA56-D8318B1FE7ED}"/>
              </a:ext>
            </a:extLst>
          </p:cNvPr>
          <p:cNvSpPr>
            <a:spLocks noGrp="1"/>
          </p:cNvSpPr>
          <p:nvPr>
            <p:ph type="body" idx="1"/>
          </p:nvPr>
        </p:nvSpPr>
        <p:spPr>
          <a:xfrm>
            <a:off x="628650" y="1369219"/>
            <a:ext cx="7886700" cy="3263504"/>
          </a:xfrm>
          <a:prstGeom prst="rect">
            <a:avLst/>
          </a:prstGeom>
        </p:spPr>
        <p:txBody>
          <a:bodyPr vert="horz" lIns="68577" tIns="34289" rIns="68577"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2887F9-066E-8143-99F3-5D3B63356B25}"/>
              </a:ext>
            </a:extLst>
          </p:cNvPr>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a:defRPr sz="900">
                <a:solidFill>
                  <a:schemeClr val="tx1">
                    <a:tint val="75000"/>
                  </a:schemeClr>
                </a:solidFill>
              </a:defRPr>
            </a:lvl1pPr>
          </a:lstStyle>
          <a:p>
            <a:fld id="{116EC9CA-2A2E-5647-AA33-1384181EE66A}" type="datetimeFigureOut">
              <a:rPr lang="en-US" smtClean="0"/>
              <a:t>20-02-27</a:t>
            </a:fld>
            <a:endParaRPr lang="en-US" dirty="0"/>
          </a:p>
        </p:txBody>
      </p:sp>
      <p:sp>
        <p:nvSpPr>
          <p:cNvPr id="5" name="Footer Placeholder 4">
            <a:extLst>
              <a:ext uri="{FF2B5EF4-FFF2-40B4-BE49-F238E27FC236}">
                <a16:creationId xmlns:a16="http://schemas.microsoft.com/office/drawing/2014/main" xmlns="" id="{BF87E859-57AA-674A-8251-80E4A7CC023D}"/>
              </a:ext>
            </a:extLst>
          </p:cNvPr>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E719AB1D-3748-A946-A8EA-1E34B1F0CA75}"/>
              </a:ext>
            </a:extLst>
          </p:cNvPr>
          <p:cNvSpPr>
            <a:spLocks noGrp="1"/>
          </p:cNvSpPr>
          <p:nvPr>
            <p:ph type="sldNum" sz="quarter" idx="4"/>
          </p:nvPr>
        </p:nvSpPr>
        <p:spPr>
          <a:xfrm>
            <a:off x="6457950" y="4767264"/>
            <a:ext cx="2057400" cy="273844"/>
          </a:xfrm>
          <a:prstGeom prst="rect">
            <a:avLst/>
          </a:prstGeom>
        </p:spPr>
        <p:txBody>
          <a:bodyPr vert="horz" lIns="68577" tIns="34289" rIns="68577" bIns="34289" rtlCol="0" anchor="ctr"/>
          <a:lstStyle>
            <a:lvl1pPr algn="r">
              <a:defRPr sz="900">
                <a:solidFill>
                  <a:schemeClr val="tx1">
                    <a:tint val="75000"/>
                  </a:schemeClr>
                </a:solidFill>
              </a:defRPr>
            </a:lvl1pPr>
          </a:lstStyle>
          <a:p>
            <a:fld id="{D8414443-565D-6449-923E-5B5A1C8A1782}" type="slidenum">
              <a:rPr lang="en-US" smtClean="0"/>
              <a:t>‹#›</a:t>
            </a:fld>
            <a:endParaRPr lang="en-US" dirty="0"/>
          </a:p>
        </p:txBody>
      </p:sp>
    </p:spTree>
    <p:extLst>
      <p:ext uri="{BB962C8B-B14F-4D97-AF65-F5344CB8AC3E}">
        <p14:creationId xmlns:p14="http://schemas.microsoft.com/office/powerpoint/2010/main" val="487942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File Cover_Jean Paul Lemieu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07944" cy="5184000"/>
          </a:xfrm>
          <a:prstGeom prst="rect">
            <a:avLst/>
          </a:prstGeom>
        </p:spPr>
      </p:pic>
    </p:spTree>
    <p:extLst>
      <p:ext uri="{BB962C8B-B14F-4D97-AF65-F5344CB8AC3E}">
        <p14:creationId xmlns:p14="http://schemas.microsoft.com/office/powerpoint/2010/main" val="1981461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an-paul-lemieux-winter-1955-contextu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12" y="343718"/>
            <a:ext cx="4529969" cy="4573342"/>
          </a:xfrm>
          <a:prstGeom prst="rect">
            <a:avLst/>
          </a:prstGeom>
        </p:spPr>
      </p:pic>
      <p:sp>
        <p:nvSpPr>
          <p:cNvPr id="3" name="TextBox 2">
            <a:extLst>
              <a:ext uri="{FF2B5EF4-FFF2-40B4-BE49-F238E27FC236}">
                <a16:creationId xmlns:a16="http://schemas.microsoft.com/office/drawing/2014/main" xmlns="" id="{2159C317-A225-394B-9C20-5B9283995B0D}"/>
              </a:ext>
            </a:extLst>
          </p:cNvPr>
          <p:cNvSpPr txBox="1"/>
          <p:nvPr/>
        </p:nvSpPr>
        <p:spPr>
          <a:xfrm>
            <a:off x="5718517" y="4534585"/>
            <a:ext cx="2673643" cy="407804"/>
          </a:xfrm>
          <a:prstGeom prst="rect">
            <a:avLst/>
          </a:prstGeom>
          <a:noFill/>
        </p:spPr>
        <p:txBody>
          <a:bodyPr wrap="square" lIns="68580" tIns="34290" rIns="68580" bIns="34290" rtlCol="0">
            <a:spAutoFit/>
          </a:bodyPr>
          <a:lstStyle/>
          <a:p>
            <a:r>
              <a:rPr lang="en-CA" sz="1100" b="1" dirty="0">
                <a:latin typeface="Helvetica Neue"/>
                <a:cs typeface="Helvetica Neue"/>
              </a:rPr>
              <a:t>Jean Paul Lemieux en hiver, Québec, </a:t>
            </a:r>
            <a:r>
              <a:rPr lang="en-CA" sz="1100" b="1" dirty="0" smtClean="0">
                <a:latin typeface="Helvetica Neue"/>
                <a:cs typeface="Helvetica Neue"/>
              </a:rPr>
              <a:t/>
            </a:r>
            <a:br>
              <a:rPr lang="en-CA" sz="1100" b="1" dirty="0" smtClean="0">
                <a:latin typeface="Helvetica Neue"/>
                <a:cs typeface="Helvetica Neue"/>
              </a:rPr>
            </a:br>
            <a:r>
              <a:rPr lang="en-CA" sz="1100" b="1" dirty="0" smtClean="0">
                <a:latin typeface="Helvetica Neue"/>
                <a:cs typeface="Helvetica Neue"/>
              </a:rPr>
              <a:t>v</a:t>
            </a:r>
            <a:r>
              <a:rPr lang="en-CA" sz="1100" b="1" dirty="0">
                <a:latin typeface="Helvetica Neue"/>
                <a:cs typeface="Helvetica Neue"/>
              </a:rPr>
              <a:t>.1955-1963.</a:t>
            </a:r>
          </a:p>
        </p:txBody>
      </p:sp>
    </p:spTree>
    <p:extLst>
      <p:ext uri="{BB962C8B-B14F-4D97-AF65-F5344CB8AC3E}">
        <p14:creationId xmlns:p14="http://schemas.microsoft.com/office/powerpoint/2010/main" val="38850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an-paul-lemieux-summer-of-1914-lt-de-1914-contextu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624" y="452592"/>
            <a:ext cx="8424755" cy="3785994"/>
          </a:xfrm>
          <a:prstGeom prst="rect">
            <a:avLst/>
          </a:prstGeom>
        </p:spPr>
      </p:pic>
      <p:sp>
        <p:nvSpPr>
          <p:cNvPr id="3" name="TextBox 2">
            <a:extLst>
              <a:ext uri="{FF2B5EF4-FFF2-40B4-BE49-F238E27FC236}">
                <a16:creationId xmlns:a16="http://schemas.microsoft.com/office/drawing/2014/main" xmlns="" id="{FF753DFF-A683-7046-918C-F6A102D0296D}"/>
              </a:ext>
            </a:extLst>
          </p:cNvPr>
          <p:cNvSpPr txBox="1"/>
          <p:nvPr/>
        </p:nvSpPr>
        <p:spPr>
          <a:xfrm>
            <a:off x="359623" y="4393051"/>
            <a:ext cx="7351574" cy="238525"/>
          </a:xfrm>
          <a:prstGeom prst="rect">
            <a:avLst/>
          </a:prstGeom>
          <a:noFill/>
        </p:spPr>
        <p:txBody>
          <a:bodyPr wrap="square" lIns="68579" tIns="34289" rIns="68579" bIns="34289" rtlCol="0">
            <a:spAutoFit/>
          </a:bodyPr>
          <a:lstStyle/>
          <a:p>
            <a:r>
              <a:rPr lang="en-CA" sz="1100" b="1" dirty="0">
                <a:latin typeface="Helvetica Neue"/>
                <a:cs typeface="Helvetica Neue"/>
              </a:rPr>
              <a:t>Jean Paul Lemieux, </a:t>
            </a:r>
            <a:r>
              <a:rPr lang="en-CA" sz="1100" b="1" i="1" dirty="0" err="1">
                <a:latin typeface="Helvetica Neue"/>
                <a:cs typeface="Helvetica Neue"/>
              </a:rPr>
              <a:t>L’été</a:t>
            </a:r>
            <a:r>
              <a:rPr lang="en-CA" sz="1100" b="1" i="1" dirty="0">
                <a:latin typeface="Helvetica Neue"/>
                <a:cs typeface="Helvetica Neue"/>
              </a:rPr>
              <a:t> de </a:t>
            </a:r>
            <a:r>
              <a:rPr lang="en-CA" sz="1100" b="1" i="1" dirty="0" smtClean="0">
                <a:latin typeface="Helvetica Neue"/>
                <a:cs typeface="Helvetica Neue"/>
              </a:rPr>
              <a:t>1914</a:t>
            </a:r>
            <a:r>
              <a:rPr lang="en-CA" sz="1100" b="1" dirty="0" smtClean="0">
                <a:latin typeface="Helvetica Neue"/>
                <a:cs typeface="Helvetica Neue"/>
              </a:rPr>
              <a:t>, </a:t>
            </a:r>
            <a:r>
              <a:rPr lang="en-CA" sz="1100" b="1" dirty="0">
                <a:latin typeface="Helvetica Neue"/>
                <a:cs typeface="Helvetica Neue"/>
              </a:rPr>
              <a:t>1965. </a:t>
            </a:r>
            <a:r>
              <a:rPr lang="en-CA" sz="1100" b="1" dirty="0" err="1">
                <a:latin typeface="Helvetica Neue"/>
                <a:cs typeface="Helvetica Neue"/>
              </a:rPr>
              <a:t>Ce</a:t>
            </a:r>
            <a:r>
              <a:rPr lang="en-CA" sz="1100" b="1" dirty="0">
                <a:latin typeface="Helvetica Neue"/>
                <a:cs typeface="Helvetica Neue"/>
              </a:rPr>
              <a:t> tableau </a:t>
            </a:r>
            <a:r>
              <a:rPr lang="en-CA" sz="1100" b="1" dirty="0" err="1">
                <a:latin typeface="Helvetica Neue"/>
                <a:cs typeface="Helvetica Neue"/>
              </a:rPr>
              <a:t>illustre</a:t>
            </a:r>
            <a:r>
              <a:rPr lang="en-CA" sz="1100" b="1" dirty="0">
                <a:latin typeface="Helvetica Neue"/>
                <a:cs typeface="Helvetica Neue"/>
              </a:rPr>
              <a:t> la </a:t>
            </a:r>
            <a:r>
              <a:rPr lang="en-CA" sz="1100" b="1" dirty="0" err="1">
                <a:latin typeface="Helvetica Neue"/>
                <a:cs typeface="Helvetica Neue"/>
              </a:rPr>
              <a:t>nostalgie</a:t>
            </a:r>
            <a:r>
              <a:rPr lang="en-CA" sz="1100" b="1" dirty="0">
                <a:latin typeface="Helvetica Neue"/>
                <a:cs typeface="Helvetica Neue"/>
              </a:rPr>
              <a:t> de </a:t>
            </a:r>
            <a:r>
              <a:rPr lang="en-CA" sz="1100" b="1" dirty="0" err="1">
                <a:latin typeface="Helvetica Neue"/>
                <a:cs typeface="Helvetica Neue"/>
              </a:rPr>
              <a:t>l’enfance</a:t>
            </a:r>
            <a:r>
              <a:rPr lang="en-CA" sz="1100" b="1" dirty="0">
                <a:latin typeface="Helvetica Neue"/>
                <a:cs typeface="Helvetica Neue"/>
              </a:rPr>
              <a:t> chez Lemieux.</a:t>
            </a:r>
          </a:p>
        </p:txBody>
      </p:sp>
    </p:spTree>
    <p:extLst>
      <p:ext uri="{BB962C8B-B14F-4D97-AF65-F5344CB8AC3E}">
        <p14:creationId xmlns:p14="http://schemas.microsoft.com/office/powerpoint/2010/main" val="1673463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757B84F-1CB1-3243-B924-DFC8F76AC535}"/>
              </a:ext>
            </a:extLst>
          </p:cNvPr>
          <p:cNvPicPr>
            <a:picLocks noChangeAspect="1"/>
          </p:cNvPicPr>
          <p:nvPr/>
        </p:nvPicPr>
        <p:blipFill>
          <a:blip r:embed="rId2"/>
          <a:stretch>
            <a:fillRect/>
          </a:stretch>
        </p:blipFill>
        <p:spPr>
          <a:xfrm>
            <a:off x="896215" y="180626"/>
            <a:ext cx="7351574" cy="4169741"/>
          </a:xfrm>
          <a:prstGeom prst="rect">
            <a:avLst/>
          </a:prstGeom>
        </p:spPr>
      </p:pic>
      <p:sp>
        <p:nvSpPr>
          <p:cNvPr id="2" name="TextBox 1">
            <a:extLst>
              <a:ext uri="{FF2B5EF4-FFF2-40B4-BE49-F238E27FC236}">
                <a16:creationId xmlns:a16="http://schemas.microsoft.com/office/drawing/2014/main" xmlns="" id="{FF753DFF-A683-7046-918C-F6A102D0296D}"/>
              </a:ext>
            </a:extLst>
          </p:cNvPr>
          <p:cNvSpPr txBox="1"/>
          <p:nvPr/>
        </p:nvSpPr>
        <p:spPr>
          <a:xfrm>
            <a:off x="818686" y="4534193"/>
            <a:ext cx="7351574" cy="415497"/>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Le train de midi</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1956. La représentation de l’espace dans cette œuvre est liée à l’expérience de Lemieux au cours d’un voyage en train de Québec à Montréal.</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8239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EA5B640-886A-3445-B945-5E9939FA2719}"/>
              </a:ext>
            </a:extLst>
          </p:cNvPr>
          <p:cNvSpPr txBox="1"/>
          <p:nvPr/>
        </p:nvSpPr>
        <p:spPr>
          <a:xfrm>
            <a:off x="82793" y="73833"/>
            <a:ext cx="210477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a:extLst>
              <a:ext uri="{FF2B5EF4-FFF2-40B4-BE49-F238E27FC236}">
                <a16:creationId xmlns:a16="http://schemas.microsoft.com/office/drawing/2014/main" xmlns="" id="{365E8C98-2C0F-7046-91B6-21DEC38B9D5F}"/>
              </a:ext>
            </a:extLst>
          </p:cNvPr>
          <p:cNvPicPr>
            <a:picLocks noChangeAspect="1"/>
          </p:cNvPicPr>
          <p:nvPr/>
        </p:nvPicPr>
        <p:blipFill>
          <a:blip r:embed="rId2"/>
          <a:stretch>
            <a:fillRect/>
          </a:stretch>
        </p:blipFill>
        <p:spPr>
          <a:xfrm>
            <a:off x="817108" y="466727"/>
            <a:ext cx="4962638" cy="4391025"/>
          </a:xfrm>
          <a:prstGeom prst="rect">
            <a:avLst/>
          </a:prstGeom>
        </p:spPr>
      </p:pic>
      <p:sp>
        <p:nvSpPr>
          <p:cNvPr id="3" name="TextBox 2">
            <a:extLst>
              <a:ext uri="{FF2B5EF4-FFF2-40B4-BE49-F238E27FC236}">
                <a16:creationId xmlns:a16="http://schemas.microsoft.com/office/drawing/2014/main" xmlns="" id="{2159C317-A225-394B-9C20-5B9283995B0D}"/>
              </a:ext>
            </a:extLst>
          </p:cNvPr>
          <p:cNvSpPr txBox="1"/>
          <p:nvPr/>
        </p:nvSpPr>
        <p:spPr>
          <a:xfrm>
            <a:off x="5976811" y="4309517"/>
            <a:ext cx="2601098" cy="588621"/>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Soleil d’après-midi</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1933. Ce tableau dénote l’influence du Groupe des Sept.</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64720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427548-9249-6A41-A1E4-DFE6B1D227C7}"/>
              </a:ext>
            </a:extLst>
          </p:cNvPr>
          <p:cNvPicPr>
            <a:picLocks noChangeAspect="1"/>
          </p:cNvPicPr>
          <p:nvPr/>
        </p:nvPicPr>
        <p:blipFill>
          <a:blip r:embed="rId2"/>
          <a:stretch>
            <a:fillRect/>
          </a:stretch>
        </p:blipFill>
        <p:spPr>
          <a:xfrm>
            <a:off x="298440" y="937766"/>
            <a:ext cx="8555863" cy="3001271"/>
          </a:xfrm>
          <a:prstGeom prst="rect">
            <a:avLst/>
          </a:prstGeom>
        </p:spPr>
      </p:pic>
      <p:sp>
        <p:nvSpPr>
          <p:cNvPr id="5" name="TextBox 4">
            <a:extLst>
              <a:ext uri="{FF2B5EF4-FFF2-40B4-BE49-F238E27FC236}">
                <a16:creationId xmlns:a16="http://schemas.microsoft.com/office/drawing/2014/main" xmlns="" id="{0A92E2C7-6EEB-1147-832C-15002B44AFF9}"/>
              </a:ext>
            </a:extLst>
          </p:cNvPr>
          <p:cNvSpPr txBox="1"/>
          <p:nvPr/>
        </p:nvSpPr>
        <p:spPr>
          <a:xfrm>
            <a:off x="82793" y="73833"/>
            <a:ext cx="210477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xmlns="" id="{B641962D-F8F6-0640-B3C6-56471216D1B6}"/>
              </a:ext>
            </a:extLst>
          </p:cNvPr>
          <p:cNvSpPr txBox="1"/>
          <p:nvPr/>
        </p:nvSpPr>
        <p:spPr>
          <a:xfrm>
            <a:off x="265214" y="4031637"/>
            <a:ext cx="7707089"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The </a:t>
            </a:r>
            <a:r>
              <a:rPr lang="fr-CA" sz="1100" b="1" i="1" dirty="0" err="1">
                <a:latin typeface="Helvetica Neue" panose="02000503000000020004" pitchFamily="2" charset="0"/>
                <a:ea typeface="Helvetica Neue" panose="02000503000000020004" pitchFamily="2" charset="0"/>
                <a:cs typeface="Helvetica Neue" panose="02000503000000020004" pitchFamily="2" charset="0"/>
              </a:rPr>
              <a:t>Aftermath</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 / La ville détruite</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1968. Ce tableau présente une ville en ruines et désertée.</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59874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EA5B640-886A-3445-B945-5E9939FA2719}"/>
              </a:ext>
            </a:extLst>
          </p:cNvPr>
          <p:cNvSpPr txBox="1"/>
          <p:nvPr/>
        </p:nvSpPr>
        <p:spPr>
          <a:xfrm>
            <a:off x="82790" y="73833"/>
            <a:ext cx="210477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a:extLst>
              <a:ext uri="{FF2B5EF4-FFF2-40B4-BE49-F238E27FC236}">
                <a16:creationId xmlns="" xmlns:a16="http://schemas.microsoft.com/office/drawing/2014/main" id="{365E8C98-2C0F-7046-91B6-21DEC38B9D5F}"/>
              </a:ext>
            </a:extLst>
          </p:cNvPr>
          <p:cNvPicPr>
            <a:picLocks noChangeAspect="1"/>
          </p:cNvPicPr>
          <p:nvPr/>
        </p:nvPicPr>
        <p:blipFill>
          <a:blip r:embed="rId2"/>
          <a:stretch>
            <a:fillRect/>
          </a:stretch>
        </p:blipFill>
        <p:spPr>
          <a:xfrm>
            <a:off x="147077" y="1057937"/>
            <a:ext cx="3274695" cy="2897505"/>
          </a:xfrm>
          <a:prstGeom prst="rect">
            <a:avLst/>
          </a:prstGeom>
        </p:spPr>
      </p:pic>
      <p:sp>
        <p:nvSpPr>
          <p:cNvPr id="3" name="TextBox 2">
            <a:extLst>
              <a:ext uri="{FF2B5EF4-FFF2-40B4-BE49-F238E27FC236}">
                <a16:creationId xmlns="" xmlns:a16="http://schemas.microsoft.com/office/drawing/2014/main" id="{2159C317-A225-394B-9C20-5B9283995B0D}"/>
              </a:ext>
            </a:extLst>
          </p:cNvPr>
          <p:cNvSpPr txBox="1"/>
          <p:nvPr/>
        </p:nvSpPr>
        <p:spPr>
          <a:xfrm>
            <a:off x="121559" y="4060236"/>
            <a:ext cx="2186115" cy="761746"/>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Soleil d’après-midi</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1933. Ce tableau dénote l’influence du Groupe des Sept.</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Picture 4">
            <a:extLst>
              <a:ext uri="{FF2B5EF4-FFF2-40B4-BE49-F238E27FC236}">
                <a16:creationId xmlns="" xmlns:a16="http://schemas.microsoft.com/office/drawing/2014/main" id="{52F7C02B-69EF-4486-93A4-2F7E8D6F763C}"/>
              </a:ext>
            </a:extLst>
          </p:cNvPr>
          <p:cNvPicPr>
            <a:picLocks noChangeAspect="1"/>
          </p:cNvPicPr>
          <p:nvPr/>
        </p:nvPicPr>
        <p:blipFill>
          <a:blip r:embed="rId3"/>
          <a:stretch>
            <a:fillRect/>
          </a:stretch>
        </p:blipFill>
        <p:spPr>
          <a:xfrm>
            <a:off x="3492148" y="2002627"/>
            <a:ext cx="5566982" cy="1952816"/>
          </a:xfrm>
          <a:prstGeom prst="rect">
            <a:avLst/>
          </a:prstGeom>
        </p:spPr>
      </p:pic>
      <p:sp>
        <p:nvSpPr>
          <p:cNvPr id="7" name="TextBox 6">
            <a:extLst>
              <a:ext uri="{FF2B5EF4-FFF2-40B4-BE49-F238E27FC236}">
                <a16:creationId xmlns="" xmlns:a16="http://schemas.microsoft.com/office/drawing/2014/main" id="{630C3703-4029-4703-8A58-567B70BC3B7D}"/>
              </a:ext>
            </a:extLst>
          </p:cNvPr>
          <p:cNvSpPr txBox="1"/>
          <p:nvPr/>
        </p:nvSpPr>
        <p:spPr>
          <a:xfrm>
            <a:off x="3492151" y="4044368"/>
            <a:ext cx="5566981" cy="588621"/>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The </a:t>
            </a:r>
            <a:r>
              <a:rPr lang="fr-CA" sz="1100" b="1" i="1" dirty="0" err="1">
                <a:latin typeface="Helvetica Neue" panose="02000503000000020004" pitchFamily="2" charset="0"/>
                <a:ea typeface="Helvetica Neue" panose="02000503000000020004" pitchFamily="2" charset="0"/>
                <a:cs typeface="Helvetica Neue" panose="02000503000000020004" pitchFamily="2" charset="0"/>
              </a:rPr>
              <a:t>Aftermath</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 / La ville détruite</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1968. Ce tableau présente une ville en ruines et désertée.</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a:p>
            <a:endParaRPr lang="en-CA" sz="1100" b="1" dirty="0">
              <a:latin typeface="Helvetica Neue"/>
              <a:cs typeface="Helvetica Neue"/>
            </a:endParaRPr>
          </a:p>
        </p:txBody>
      </p:sp>
    </p:spTree>
    <p:extLst>
      <p:ext uri="{BB962C8B-B14F-4D97-AF65-F5344CB8AC3E}">
        <p14:creationId xmlns:p14="http://schemas.microsoft.com/office/powerpoint/2010/main" val="1203058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3216C9C-12F6-A446-9C37-0898BC94C307}"/>
              </a:ext>
            </a:extLst>
          </p:cNvPr>
          <p:cNvPicPr>
            <a:picLocks noChangeAspect="1"/>
          </p:cNvPicPr>
          <p:nvPr/>
        </p:nvPicPr>
        <p:blipFill>
          <a:blip r:embed="rId2"/>
          <a:stretch>
            <a:fillRect/>
          </a:stretch>
        </p:blipFill>
        <p:spPr>
          <a:xfrm>
            <a:off x="447676" y="641866"/>
            <a:ext cx="5457825" cy="4276724"/>
          </a:xfrm>
          <a:prstGeom prst="rect">
            <a:avLst/>
          </a:prstGeom>
        </p:spPr>
      </p:pic>
      <p:sp>
        <p:nvSpPr>
          <p:cNvPr id="5" name="TextBox 4">
            <a:extLst>
              <a:ext uri="{FF2B5EF4-FFF2-40B4-BE49-F238E27FC236}">
                <a16:creationId xmlns:a16="http://schemas.microsoft.com/office/drawing/2014/main" xmlns="" id="{287B6DBB-4F46-6A4B-A6BC-4A5345378318}"/>
              </a:ext>
            </a:extLst>
          </p:cNvPr>
          <p:cNvSpPr txBox="1"/>
          <p:nvPr/>
        </p:nvSpPr>
        <p:spPr>
          <a:xfrm>
            <a:off x="82793" y="73833"/>
            <a:ext cx="210477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xmlns="" id="{243C0AB4-2239-5C49-81A4-797355F3B88E}"/>
              </a:ext>
            </a:extLst>
          </p:cNvPr>
          <p:cNvSpPr txBox="1"/>
          <p:nvPr/>
        </p:nvSpPr>
        <p:spPr>
          <a:xfrm>
            <a:off x="6028655" y="4190175"/>
            <a:ext cx="2585652" cy="761746"/>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Marine, Baie-Saint-Paul</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1935. Dans cette œuvre, Lemieux utilise une touche fluide et des couleurs vives.</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63677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4007CE6-78F8-C24A-BBD7-6E82EE53AF10}"/>
              </a:ext>
            </a:extLst>
          </p:cNvPr>
          <p:cNvPicPr>
            <a:picLocks noChangeAspect="1"/>
          </p:cNvPicPr>
          <p:nvPr/>
        </p:nvPicPr>
        <p:blipFill>
          <a:blip r:embed="rId2"/>
          <a:stretch>
            <a:fillRect/>
          </a:stretch>
        </p:blipFill>
        <p:spPr>
          <a:xfrm>
            <a:off x="262521" y="977873"/>
            <a:ext cx="8618962" cy="2572151"/>
          </a:xfrm>
          <a:prstGeom prst="rect">
            <a:avLst/>
          </a:prstGeom>
        </p:spPr>
      </p:pic>
      <p:sp>
        <p:nvSpPr>
          <p:cNvPr id="4" name="TextBox 3">
            <a:extLst>
              <a:ext uri="{FF2B5EF4-FFF2-40B4-BE49-F238E27FC236}">
                <a16:creationId xmlns:a16="http://schemas.microsoft.com/office/drawing/2014/main" xmlns="" id="{CB3CFA41-7946-414B-B3A8-19A54DD29285}"/>
              </a:ext>
            </a:extLst>
          </p:cNvPr>
          <p:cNvSpPr txBox="1"/>
          <p:nvPr/>
        </p:nvSpPr>
        <p:spPr>
          <a:xfrm>
            <a:off x="82793" y="73833"/>
            <a:ext cx="210477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xmlns="" id="{66ABA5A1-90F2-F049-9118-02C5A9D86C2C}"/>
              </a:ext>
            </a:extLst>
          </p:cNvPr>
          <p:cNvSpPr txBox="1"/>
          <p:nvPr/>
        </p:nvSpPr>
        <p:spPr>
          <a:xfrm>
            <a:off x="240369" y="3716836"/>
            <a:ext cx="8618962" cy="415497"/>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Québec brûle</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1967. Le choix de dépeindre sa ville en feu exprime l’angoisse de Lemieux à l’égard des villes modernes et de l’âge de la machine.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121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3216C9C-12F6-A446-9C37-0898BC94C307}"/>
              </a:ext>
            </a:extLst>
          </p:cNvPr>
          <p:cNvPicPr>
            <a:picLocks noChangeAspect="1"/>
          </p:cNvPicPr>
          <p:nvPr/>
        </p:nvPicPr>
        <p:blipFill>
          <a:blip r:embed="rId2"/>
          <a:stretch>
            <a:fillRect/>
          </a:stretch>
        </p:blipFill>
        <p:spPr>
          <a:xfrm>
            <a:off x="211199" y="1001201"/>
            <a:ext cx="3274695" cy="2566035"/>
          </a:xfrm>
          <a:prstGeom prst="rect">
            <a:avLst/>
          </a:prstGeom>
        </p:spPr>
      </p:pic>
      <p:sp>
        <p:nvSpPr>
          <p:cNvPr id="5" name="TextBox 4">
            <a:extLst>
              <a:ext uri="{FF2B5EF4-FFF2-40B4-BE49-F238E27FC236}">
                <a16:creationId xmlns="" xmlns:a16="http://schemas.microsoft.com/office/drawing/2014/main" id="{287B6DBB-4F46-6A4B-A6BC-4A5345378318}"/>
              </a:ext>
            </a:extLst>
          </p:cNvPr>
          <p:cNvSpPr txBox="1"/>
          <p:nvPr/>
        </p:nvSpPr>
        <p:spPr>
          <a:xfrm>
            <a:off x="82790" y="73833"/>
            <a:ext cx="210477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 xmlns:a16="http://schemas.microsoft.com/office/drawing/2014/main" id="{243C0AB4-2239-5C49-81A4-797355F3B88E}"/>
              </a:ext>
            </a:extLst>
          </p:cNvPr>
          <p:cNvSpPr txBox="1"/>
          <p:nvPr/>
        </p:nvSpPr>
        <p:spPr>
          <a:xfrm>
            <a:off x="148119" y="3692178"/>
            <a:ext cx="2777963" cy="934870"/>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Marine, Baie-Saint-Paul</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1935. Dans cette œuvre, Lemieux utilise une touche fluide et des couleurs vives.</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a:p>
            <a:endParaRPr lang="en-CA" sz="1100" b="1" dirty="0">
              <a:latin typeface="Helvetica Neue"/>
              <a:cs typeface="Helvetica Neue"/>
            </a:endParaRPr>
          </a:p>
        </p:txBody>
      </p:sp>
      <p:pic>
        <p:nvPicPr>
          <p:cNvPr id="6" name="Picture 5">
            <a:extLst>
              <a:ext uri="{FF2B5EF4-FFF2-40B4-BE49-F238E27FC236}">
                <a16:creationId xmlns="" xmlns:a16="http://schemas.microsoft.com/office/drawing/2014/main" id="{83E8E0DA-3775-4778-B230-4BC971F93985}"/>
              </a:ext>
            </a:extLst>
          </p:cNvPr>
          <p:cNvPicPr>
            <a:picLocks noChangeAspect="1"/>
          </p:cNvPicPr>
          <p:nvPr/>
        </p:nvPicPr>
        <p:blipFill>
          <a:blip r:embed="rId3"/>
          <a:stretch>
            <a:fillRect/>
          </a:stretch>
        </p:blipFill>
        <p:spPr>
          <a:xfrm>
            <a:off x="3565404" y="1930319"/>
            <a:ext cx="5485115" cy="1636919"/>
          </a:xfrm>
          <a:prstGeom prst="rect">
            <a:avLst/>
          </a:prstGeom>
        </p:spPr>
      </p:pic>
      <p:sp>
        <p:nvSpPr>
          <p:cNvPr id="7" name="TextBox 6">
            <a:extLst>
              <a:ext uri="{FF2B5EF4-FFF2-40B4-BE49-F238E27FC236}">
                <a16:creationId xmlns="" xmlns:a16="http://schemas.microsoft.com/office/drawing/2014/main" id="{DA371AEF-3840-4B8F-9CBC-4DFF799D2702}"/>
              </a:ext>
            </a:extLst>
          </p:cNvPr>
          <p:cNvSpPr txBox="1"/>
          <p:nvPr/>
        </p:nvSpPr>
        <p:spPr>
          <a:xfrm>
            <a:off x="3510770" y="3684855"/>
            <a:ext cx="5485115" cy="761746"/>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Québec brûle</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1967. Le choix de dépeindre sa ville en feu exprime l’angoisse de Lemieux à l’égard des villes modernes et de l’âge de la machine.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a:p>
            <a:endParaRPr lang="en-CA" sz="1100" b="1" dirty="0">
              <a:latin typeface="Helvetica Neue"/>
              <a:cs typeface="Helvetica Neue"/>
            </a:endParaRPr>
          </a:p>
        </p:txBody>
      </p:sp>
    </p:spTree>
    <p:extLst>
      <p:ext uri="{BB962C8B-B14F-4D97-AF65-F5344CB8AC3E}">
        <p14:creationId xmlns:p14="http://schemas.microsoft.com/office/powerpoint/2010/main" val="346557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141CD7C-15EE-4C49-886C-7489B2528A1D}"/>
              </a:ext>
            </a:extLst>
          </p:cNvPr>
          <p:cNvPicPr>
            <a:picLocks noChangeAspect="1"/>
          </p:cNvPicPr>
          <p:nvPr/>
        </p:nvPicPr>
        <p:blipFill>
          <a:blip r:embed="rId2"/>
          <a:stretch>
            <a:fillRect/>
          </a:stretch>
        </p:blipFill>
        <p:spPr>
          <a:xfrm>
            <a:off x="1193914" y="481110"/>
            <a:ext cx="3700610" cy="4443316"/>
          </a:xfrm>
          <a:prstGeom prst="rect">
            <a:avLst/>
          </a:prstGeom>
        </p:spPr>
      </p:pic>
      <p:sp>
        <p:nvSpPr>
          <p:cNvPr id="5" name="TextBox 4">
            <a:extLst>
              <a:ext uri="{FF2B5EF4-FFF2-40B4-BE49-F238E27FC236}">
                <a16:creationId xmlns:a16="http://schemas.microsoft.com/office/drawing/2014/main" xmlns="" id="{32487A91-9BA9-CA49-A501-A7F9E1F6F26E}"/>
              </a:ext>
            </a:extLst>
          </p:cNvPr>
          <p:cNvSpPr txBox="1"/>
          <p:nvPr/>
        </p:nvSpPr>
        <p:spPr>
          <a:xfrm>
            <a:off x="82793" y="73833"/>
            <a:ext cx="210477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xmlns="" id="{BD7694B3-84AD-F749-A914-EE3FD36CDFC9}"/>
              </a:ext>
            </a:extLst>
          </p:cNvPr>
          <p:cNvSpPr txBox="1"/>
          <p:nvPr/>
        </p:nvSpPr>
        <p:spPr>
          <a:xfrm>
            <a:off x="5160491" y="4163249"/>
            <a:ext cx="2967511" cy="746356"/>
          </a:xfrm>
          <a:prstGeom prst="rect">
            <a:avLst/>
          </a:prstGeom>
          <a:noFill/>
        </p:spPr>
        <p:txBody>
          <a:bodyPr wrap="square" lIns="68577" tIns="34289" rIns="68577" bIns="34289" rtlCol="0">
            <a:spAutoFit/>
          </a:bodyPr>
          <a:lstStyle/>
          <a:p>
            <a:r>
              <a:rPr lang="fr-CA" sz="1100" b="1" dirty="0">
                <a:latin typeface="Helvetica Neue"/>
                <a:ea typeface="Helvetica Neue" panose="02000503000000020004" pitchFamily="2" charset="0"/>
                <a:cs typeface="Helvetica Neue"/>
              </a:rPr>
              <a:t>Jean Paul Lemieux, </a:t>
            </a:r>
            <a:r>
              <a:rPr lang="fr-CA" sz="1100" b="1" i="1" dirty="0">
                <a:latin typeface="Helvetica Neue"/>
                <a:ea typeface="Helvetica Neue" panose="02000503000000020004" pitchFamily="2" charset="0"/>
                <a:cs typeface="Helvetica Neue"/>
              </a:rPr>
              <a:t>Les beaux jours</a:t>
            </a:r>
            <a:r>
              <a:rPr lang="fr-CA" sz="1100" b="1" dirty="0">
                <a:latin typeface="Helvetica Neue"/>
                <a:ea typeface="Helvetica Neue" panose="02000503000000020004" pitchFamily="2" charset="0"/>
                <a:cs typeface="Helvetica Neue"/>
              </a:rPr>
              <a:t>, 1937. Cette composition juxtapose un paysage et un portrait de la femme de Lemieux, Madeleine, qu’il a épousée cet </a:t>
            </a:r>
            <a:r>
              <a:rPr lang="fr-CA" sz="1100" b="1" dirty="0" err="1">
                <a:latin typeface="Helvetica Neue"/>
                <a:ea typeface="Helvetica Neue" panose="02000503000000020004" pitchFamily="2" charset="0"/>
                <a:cs typeface="Helvetica Neue"/>
              </a:rPr>
              <a:t>été-là</a:t>
            </a:r>
            <a:r>
              <a:rPr lang="fr-CA" sz="1100" b="1" dirty="0">
                <a:latin typeface="Helvetica Neue"/>
                <a:ea typeface="Helvetica Neue" panose="02000503000000020004" pitchFamily="2" charset="0"/>
                <a:cs typeface="Helvetica Neue"/>
              </a:rPr>
              <a:t>.</a:t>
            </a:r>
            <a:endParaRPr lang="en-US" sz="1100" b="1" dirty="0">
              <a:latin typeface="Helvetica Neue"/>
              <a:ea typeface="Helvetica Neue" panose="02000503000000020004" pitchFamily="2" charset="0"/>
              <a:cs typeface="Helvetica Neue"/>
            </a:endParaRPr>
          </a:p>
        </p:txBody>
      </p:sp>
    </p:spTree>
    <p:extLst>
      <p:ext uri="{BB962C8B-B14F-4D97-AF65-F5344CB8AC3E}">
        <p14:creationId xmlns:p14="http://schemas.microsoft.com/office/powerpoint/2010/main" val="809785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677737-860C-EA48-94E0-B2BABFB6C4B9}"/>
              </a:ext>
            </a:extLst>
          </p:cNvPr>
          <p:cNvPicPr>
            <a:picLocks noChangeAspect="1"/>
          </p:cNvPicPr>
          <p:nvPr/>
        </p:nvPicPr>
        <p:blipFill>
          <a:blip r:embed="rId2"/>
          <a:stretch>
            <a:fillRect/>
          </a:stretch>
        </p:blipFill>
        <p:spPr>
          <a:xfrm>
            <a:off x="1481319" y="165729"/>
            <a:ext cx="3898487" cy="4700303"/>
          </a:xfrm>
          <a:prstGeom prst="rect">
            <a:avLst/>
          </a:prstGeom>
        </p:spPr>
      </p:pic>
      <p:sp>
        <p:nvSpPr>
          <p:cNvPr id="4" name="Rectangle 3"/>
          <p:cNvSpPr/>
          <p:nvPr/>
        </p:nvSpPr>
        <p:spPr>
          <a:xfrm>
            <a:off x="5703750" y="3927312"/>
            <a:ext cx="2286000" cy="957952"/>
          </a:xfrm>
          <a:prstGeom prst="rect">
            <a:avLst/>
          </a:prstGeom>
        </p:spPr>
        <p:txBody>
          <a:bodyPr lIns="91436" tIns="45718" rIns="91436" bIns="45718">
            <a:spAutoFit/>
          </a:bodyPr>
          <a:lstStyle/>
          <a:p>
            <a:pPr lvl="0"/>
            <a:r>
              <a:rPr lang="fr-CA" sz="11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Lazare</a:t>
            </a:r>
            <a:r>
              <a:rPr lang="fr-CA" sz="11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1941. La vue d’une église domine le tableau; Lazare est représenté dans le coin supérieur droit.</a:t>
            </a:r>
            <a:r>
              <a:rPr lang="en-CA" sz="11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a:t>
            </a:r>
            <a:endParaRPr lang="en-US" sz="11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481546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F8E45FB-901D-9745-80AC-2D85751E1B69}"/>
              </a:ext>
            </a:extLst>
          </p:cNvPr>
          <p:cNvPicPr>
            <a:picLocks noChangeAspect="1"/>
          </p:cNvPicPr>
          <p:nvPr/>
        </p:nvPicPr>
        <p:blipFill>
          <a:blip r:embed="rId2"/>
          <a:stretch>
            <a:fillRect/>
          </a:stretch>
        </p:blipFill>
        <p:spPr>
          <a:xfrm>
            <a:off x="790792" y="564830"/>
            <a:ext cx="7562419" cy="3682225"/>
          </a:xfrm>
          <a:prstGeom prst="rect">
            <a:avLst/>
          </a:prstGeom>
        </p:spPr>
      </p:pic>
      <p:sp>
        <p:nvSpPr>
          <p:cNvPr id="4" name="TextBox 3">
            <a:extLst>
              <a:ext uri="{FF2B5EF4-FFF2-40B4-BE49-F238E27FC236}">
                <a16:creationId xmlns:a16="http://schemas.microsoft.com/office/drawing/2014/main" xmlns="" id="{9F163FA8-7452-2C41-8915-10A02E493832}"/>
              </a:ext>
            </a:extLst>
          </p:cNvPr>
          <p:cNvSpPr txBox="1"/>
          <p:nvPr/>
        </p:nvSpPr>
        <p:spPr>
          <a:xfrm>
            <a:off x="82793" y="73831"/>
            <a:ext cx="2061075" cy="238525"/>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xmlns="" id="{FAB3DBF4-A327-8747-B359-52449019A8A6}"/>
              </a:ext>
            </a:extLst>
          </p:cNvPr>
          <p:cNvSpPr txBox="1"/>
          <p:nvPr/>
        </p:nvSpPr>
        <p:spPr>
          <a:xfrm>
            <a:off x="768642" y="4382465"/>
            <a:ext cx="7584569" cy="415497"/>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Le rapide</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1968. Malgré ses inquiétudes face à la transformation urbaine, Lemieux aimait voyager en train.</a:t>
            </a:r>
            <a:r>
              <a:rPr lang="en-CA" sz="1100" b="1" dirty="0">
                <a:latin typeface="Helvetica Neue" panose="02000503000000020004" pitchFamily="2" charset="0"/>
                <a:ea typeface="Helvetica Neue" panose="02000503000000020004" pitchFamily="2" charset="0"/>
                <a:cs typeface="Helvetica Neue" panose="02000503000000020004" pitchFamily="2" charset="0"/>
              </a:rPr>
              <a:t> </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52380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141CD7C-15EE-4C49-886C-7489B2528A1D}"/>
              </a:ext>
            </a:extLst>
          </p:cNvPr>
          <p:cNvPicPr>
            <a:picLocks noChangeAspect="1"/>
          </p:cNvPicPr>
          <p:nvPr/>
        </p:nvPicPr>
        <p:blipFill>
          <a:blip r:embed="rId2"/>
          <a:stretch>
            <a:fillRect/>
          </a:stretch>
        </p:blipFill>
        <p:spPr>
          <a:xfrm>
            <a:off x="282906" y="1045013"/>
            <a:ext cx="2338787" cy="2808177"/>
          </a:xfrm>
          <a:prstGeom prst="rect">
            <a:avLst/>
          </a:prstGeom>
        </p:spPr>
      </p:pic>
      <p:sp>
        <p:nvSpPr>
          <p:cNvPr id="5" name="TextBox 4">
            <a:extLst>
              <a:ext uri="{FF2B5EF4-FFF2-40B4-BE49-F238E27FC236}">
                <a16:creationId xmlns="" xmlns:a16="http://schemas.microsoft.com/office/drawing/2014/main" id="{32487A91-9BA9-CA49-A501-A7F9E1F6F26E}"/>
              </a:ext>
            </a:extLst>
          </p:cNvPr>
          <p:cNvSpPr txBox="1"/>
          <p:nvPr/>
        </p:nvSpPr>
        <p:spPr>
          <a:xfrm>
            <a:off x="82790" y="73833"/>
            <a:ext cx="210477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 xmlns:a16="http://schemas.microsoft.com/office/drawing/2014/main" id="{BD7694B3-84AD-F749-A914-EE3FD36CDFC9}"/>
              </a:ext>
            </a:extLst>
          </p:cNvPr>
          <p:cNvSpPr txBox="1"/>
          <p:nvPr/>
        </p:nvSpPr>
        <p:spPr>
          <a:xfrm>
            <a:off x="238246" y="3963204"/>
            <a:ext cx="2752073" cy="1107994"/>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Les beaux jours</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1937. Cette composition juxtapose un paysage et un portrait de la femme de Lemieux, Madeleine, qu’il a épousée cet </a:t>
            </a:r>
            <a:r>
              <a:rPr lang="fr-CA" sz="1100" b="1" dirty="0" err="1">
                <a:latin typeface="Helvetica Neue" panose="02000503000000020004" pitchFamily="2" charset="0"/>
                <a:ea typeface="Helvetica Neue" panose="02000503000000020004" pitchFamily="2" charset="0"/>
                <a:cs typeface="Helvetica Neue" panose="02000503000000020004" pitchFamily="2" charset="0"/>
              </a:rPr>
              <a:t>été-là</a:t>
            </a:r>
            <a:r>
              <a:rPr lang="fr-CA" sz="1100" b="1" dirty="0">
                <a:latin typeface="Helvetica Neue" panose="02000503000000020004" pitchFamily="2" charset="0"/>
                <a:ea typeface="Helvetica Neue" panose="02000503000000020004" pitchFamily="2" charset="0"/>
                <a:cs typeface="Helvetica Neue" panose="02000503000000020004" pitchFamily="2" charset="0"/>
              </a:rPr>
              <a:t>.</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a:p>
            <a:endParaRPr lang="en-CA" sz="1100" b="1" dirty="0">
              <a:latin typeface="Helvetica Neue"/>
              <a:cs typeface="Helvetica Neue"/>
            </a:endParaRPr>
          </a:p>
        </p:txBody>
      </p:sp>
      <p:pic>
        <p:nvPicPr>
          <p:cNvPr id="6" name="Picture 5">
            <a:extLst>
              <a:ext uri="{FF2B5EF4-FFF2-40B4-BE49-F238E27FC236}">
                <a16:creationId xmlns="" xmlns:a16="http://schemas.microsoft.com/office/drawing/2014/main" id="{AEFEEC65-97A6-4913-BE14-6C9C5AC553E9}"/>
              </a:ext>
            </a:extLst>
          </p:cNvPr>
          <p:cNvPicPr>
            <a:picLocks noChangeAspect="1"/>
          </p:cNvPicPr>
          <p:nvPr/>
        </p:nvPicPr>
        <p:blipFill>
          <a:blip r:embed="rId3"/>
          <a:stretch>
            <a:fillRect/>
          </a:stretch>
        </p:blipFill>
        <p:spPr>
          <a:xfrm>
            <a:off x="3268393" y="1062843"/>
            <a:ext cx="5730716" cy="2790349"/>
          </a:xfrm>
          <a:prstGeom prst="rect">
            <a:avLst/>
          </a:prstGeom>
        </p:spPr>
      </p:pic>
      <p:sp>
        <p:nvSpPr>
          <p:cNvPr id="7" name="TextBox 6">
            <a:extLst>
              <a:ext uri="{FF2B5EF4-FFF2-40B4-BE49-F238E27FC236}">
                <a16:creationId xmlns="" xmlns:a16="http://schemas.microsoft.com/office/drawing/2014/main" id="{78E5CB3C-78D3-4F0C-96D0-9606313B9DBF}"/>
              </a:ext>
            </a:extLst>
          </p:cNvPr>
          <p:cNvSpPr txBox="1"/>
          <p:nvPr/>
        </p:nvSpPr>
        <p:spPr>
          <a:xfrm>
            <a:off x="3271896" y="3963203"/>
            <a:ext cx="5727214" cy="415497"/>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Le rapide</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1968. Malgré ses inquiétudes face à la transformation urbaine, Lemieux aimait voyager en train.</a:t>
            </a:r>
            <a:r>
              <a:rPr lang="en-CA" sz="1100" b="1" dirty="0">
                <a:latin typeface="Helvetica Neue" panose="02000503000000020004" pitchFamily="2" charset="0"/>
                <a:ea typeface="Helvetica Neue" panose="02000503000000020004" pitchFamily="2" charset="0"/>
                <a:cs typeface="Helvetica Neue" panose="02000503000000020004" pitchFamily="2" charset="0"/>
              </a:rPr>
              <a:t> </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52332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D09EA17-4286-854E-A2AF-6549152B8999}"/>
              </a:ext>
            </a:extLst>
          </p:cNvPr>
          <p:cNvPicPr>
            <a:picLocks noChangeAspect="1"/>
          </p:cNvPicPr>
          <p:nvPr/>
        </p:nvPicPr>
        <p:blipFill rotWithShape="1">
          <a:blip r:embed="rId2"/>
          <a:srcRect l="2423" t="15271" r="1774" b="18471"/>
          <a:stretch/>
        </p:blipFill>
        <p:spPr>
          <a:xfrm>
            <a:off x="354571" y="1521708"/>
            <a:ext cx="8434862" cy="2100084"/>
          </a:xfrm>
          <a:prstGeom prst="rect">
            <a:avLst/>
          </a:prstGeom>
        </p:spPr>
      </p:pic>
      <p:sp>
        <p:nvSpPr>
          <p:cNvPr id="2" name="TextBox 1">
            <a:extLst>
              <a:ext uri="{FF2B5EF4-FFF2-40B4-BE49-F238E27FC236}">
                <a16:creationId xmlns:a16="http://schemas.microsoft.com/office/drawing/2014/main" xmlns="" id="{B750E899-EEE2-B246-833B-D56B4D0F91A9}"/>
              </a:ext>
            </a:extLst>
          </p:cNvPr>
          <p:cNvSpPr txBox="1"/>
          <p:nvPr/>
        </p:nvSpPr>
        <p:spPr>
          <a:xfrm>
            <a:off x="83411" y="74143"/>
            <a:ext cx="210477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2</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xmlns="" id="{41205D5A-D61F-B945-9FB6-FBC5A29DD92D}"/>
              </a:ext>
            </a:extLst>
          </p:cNvPr>
          <p:cNvSpPr txBox="1"/>
          <p:nvPr/>
        </p:nvSpPr>
        <p:spPr>
          <a:xfrm>
            <a:off x="354571" y="3804061"/>
            <a:ext cx="8434862" cy="415497"/>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croquis préparatoire pour « Québec (projet de peinture murale) ». Cette murale n’a jamais vu le jour, mais le croquis révèle le niveau de détail exceptionnel que Lemieux prévoyait rendre dans sa représentation de la ville.</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60821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DB0196B-0F9B-9946-A416-6F20C3D7012A}"/>
              </a:ext>
            </a:extLst>
          </p:cNvPr>
          <p:cNvPicPr>
            <a:picLocks noChangeAspect="1"/>
          </p:cNvPicPr>
          <p:nvPr/>
        </p:nvPicPr>
        <p:blipFill>
          <a:blip r:embed="rId2"/>
          <a:stretch>
            <a:fillRect/>
          </a:stretch>
        </p:blipFill>
        <p:spPr>
          <a:xfrm>
            <a:off x="174500" y="640216"/>
            <a:ext cx="6775787" cy="3990974"/>
          </a:xfrm>
          <a:prstGeom prst="rect">
            <a:avLst/>
          </a:prstGeom>
        </p:spPr>
      </p:pic>
      <p:sp>
        <p:nvSpPr>
          <p:cNvPr id="5" name="TextBox 4">
            <a:extLst>
              <a:ext uri="{FF2B5EF4-FFF2-40B4-BE49-F238E27FC236}">
                <a16:creationId xmlns:a16="http://schemas.microsoft.com/office/drawing/2014/main" xmlns="" id="{4A1CAC8D-9610-B843-B2FE-B5EE51D0EA02}"/>
              </a:ext>
            </a:extLst>
          </p:cNvPr>
          <p:cNvSpPr txBox="1"/>
          <p:nvPr/>
        </p:nvSpPr>
        <p:spPr>
          <a:xfrm>
            <a:off x="83411" y="74143"/>
            <a:ext cx="210477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2</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xmlns="" id="{555C1B82-DCC2-0C41-A7F8-E9F4C43A04C2}"/>
              </a:ext>
            </a:extLst>
          </p:cNvPr>
          <p:cNvSpPr txBox="1"/>
          <p:nvPr/>
        </p:nvSpPr>
        <p:spPr>
          <a:xfrm>
            <a:off x="7134226" y="3806997"/>
            <a:ext cx="1908174" cy="915633"/>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Portrait de l’artiste à Beauport-Est</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1943. Cette toile montre la maison et le quartier de Lemieux.</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65810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686188C-C9FB-5A46-A5CC-0FF98956ACAF}"/>
              </a:ext>
            </a:extLst>
          </p:cNvPr>
          <p:cNvPicPr>
            <a:picLocks noChangeAspect="1"/>
          </p:cNvPicPr>
          <p:nvPr/>
        </p:nvPicPr>
        <p:blipFill>
          <a:blip r:embed="rId2"/>
          <a:stretch>
            <a:fillRect/>
          </a:stretch>
        </p:blipFill>
        <p:spPr>
          <a:xfrm>
            <a:off x="1574800" y="493834"/>
            <a:ext cx="3309726" cy="4401416"/>
          </a:xfrm>
          <a:prstGeom prst="rect">
            <a:avLst/>
          </a:prstGeom>
        </p:spPr>
      </p:pic>
      <p:sp>
        <p:nvSpPr>
          <p:cNvPr id="4" name="TextBox 3">
            <a:extLst>
              <a:ext uri="{FF2B5EF4-FFF2-40B4-BE49-F238E27FC236}">
                <a16:creationId xmlns:a16="http://schemas.microsoft.com/office/drawing/2014/main" xmlns="" id="{4C9F9080-64F9-0349-9159-C9841F9C70FD}"/>
              </a:ext>
            </a:extLst>
          </p:cNvPr>
          <p:cNvSpPr txBox="1"/>
          <p:nvPr/>
        </p:nvSpPr>
        <p:spPr>
          <a:xfrm>
            <a:off x="83411" y="74143"/>
            <a:ext cx="210477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Activité d’apprentissage n</a:t>
            </a:r>
            <a:r>
              <a:rPr lang="fr-CA" sz="1100" b="1" baseline="30000" dirty="0">
                <a:latin typeface="Helvetica Neue" panose="02000503000000020004" pitchFamily="2" charset="0"/>
                <a:ea typeface="Helvetica Neue" panose="02000503000000020004" pitchFamily="2" charset="0"/>
                <a:cs typeface="Helvetica Neue" panose="02000503000000020004" pitchFamily="2" charset="0"/>
              </a:rPr>
              <a:t>o</a:t>
            </a:r>
            <a:r>
              <a:rPr lang="fr-CA" sz="1100" b="1" dirty="0">
                <a:latin typeface="Helvetica Neue" panose="02000503000000020004" pitchFamily="2" charset="0"/>
                <a:ea typeface="Helvetica Neue" panose="02000503000000020004" pitchFamily="2" charset="0"/>
                <a:cs typeface="Helvetica Neue" panose="02000503000000020004" pitchFamily="2" charset="0"/>
              </a:rPr>
              <a:t> 2</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xmlns="" id="{A0E50E2C-FE04-394C-865B-1F1DD189A4BF}"/>
              </a:ext>
            </a:extLst>
          </p:cNvPr>
          <p:cNvSpPr txBox="1"/>
          <p:nvPr/>
        </p:nvSpPr>
        <p:spPr>
          <a:xfrm>
            <a:off x="5083156" y="3840819"/>
            <a:ext cx="2802836" cy="1107994"/>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Notre-Dame protégeant Québec</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1941. Dans cette œuvre, Lemieux présente une vue plongeante sur la ville; ses résidents ne se rendent pas compte que la Vierge Marie veille sur eux.</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71928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2E0A3B2-D9D2-C942-9832-5AE195EA8067}"/>
              </a:ext>
            </a:extLst>
          </p:cNvPr>
          <p:cNvPicPr>
            <a:picLocks noChangeAspect="1"/>
          </p:cNvPicPr>
          <p:nvPr/>
        </p:nvPicPr>
        <p:blipFill>
          <a:blip r:embed="rId2"/>
          <a:stretch>
            <a:fillRect/>
          </a:stretch>
        </p:blipFill>
        <p:spPr>
          <a:xfrm>
            <a:off x="1501103" y="431571"/>
            <a:ext cx="3617547" cy="4539296"/>
          </a:xfrm>
          <a:prstGeom prst="rect">
            <a:avLst/>
          </a:prstGeom>
        </p:spPr>
      </p:pic>
      <p:sp>
        <p:nvSpPr>
          <p:cNvPr id="5" name="TextBox 4">
            <a:extLst>
              <a:ext uri="{FF2B5EF4-FFF2-40B4-BE49-F238E27FC236}">
                <a16:creationId xmlns:a16="http://schemas.microsoft.com/office/drawing/2014/main" xmlns="" id="{C4DCC6D0-DBBC-DB43-88D9-5B1BD53A4E87}"/>
              </a:ext>
            </a:extLst>
          </p:cNvPr>
          <p:cNvSpPr txBox="1"/>
          <p:nvPr/>
        </p:nvSpPr>
        <p:spPr>
          <a:xfrm>
            <a:off x="83410" y="74143"/>
            <a:ext cx="141769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Exercice sommatif</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xmlns="" id="{B98B46D4-9001-7546-9B94-AF0E32C4F674}"/>
              </a:ext>
            </a:extLst>
          </p:cNvPr>
          <p:cNvSpPr txBox="1"/>
          <p:nvPr/>
        </p:nvSpPr>
        <p:spPr>
          <a:xfrm>
            <a:off x="5442121" y="4068075"/>
            <a:ext cx="2741096" cy="934870"/>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La Fête-Dieu à Québec</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1944. Ici, Lemieux reproduit maints détails des bâtiments de la ville et des gens qui assistent ou participent à la procession.</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72083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B32994E-8094-2441-9854-39D44B07EC15}"/>
              </a:ext>
            </a:extLst>
          </p:cNvPr>
          <p:cNvPicPr>
            <a:picLocks noChangeAspect="1"/>
          </p:cNvPicPr>
          <p:nvPr/>
        </p:nvPicPr>
        <p:blipFill>
          <a:blip r:embed="rId2"/>
          <a:stretch>
            <a:fillRect/>
          </a:stretch>
        </p:blipFill>
        <p:spPr>
          <a:xfrm>
            <a:off x="1433361" y="284480"/>
            <a:ext cx="3138642" cy="4557330"/>
          </a:xfrm>
          <a:prstGeom prst="rect">
            <a:avLst/>
          </a:prstGeom>
        </p:spPr>
      </p:pic>
      <p:sp>
        <p:nvSpPr>
          <p:cNvPr id="3" name="TextBox 2">
            <a:extLst>
              <a:ext uri="{FF2B5EF4-FFF2-40B4-BE49-F238E27FC236}">
                <a16:creationId xmlns:a16="http://schemas.microsoft.com/office/drawing/2014/main" xmlns="" id="{FA6776F9-EB75-8943-96E8-5E966F07A6F4}"/>
              </a:ext>
            </a:extLst>
          </p:cNvPr>
          <p:cNvSpPr txBox="1"/>
          <p:nvPr/>
        </p:nvSpPr>
        <p:spPr>
          <a:xfrm>
            <a:off x="4774791" y="3989077"/>
            <a:ext cx="2582171" cy="915633"/>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Étude pour « La Fête-Dieu à Québec »</a:t>
            </a:r>
            <a:r>
              <a:rPr lang="fr-CA" sz="1100" b="1" dirty="0">
                <a:latin typeface="Helvetica Neue" panose="02000503000000020004" pitchFamily="2" charset="0"/>
                <a:ea typeface="Helvetica Neue" panose="02000503000000020004" pitchFamily="2" charset="0"/>
                <a:cs typeface="Helvetica Neue" panose="02000503000000020004" pitchFamily="2" charset="0"/>
              </a:rPr>
              <a:t>, v.1944. Cette œuvre montre le travail préparatoire qu’a effectué Lemieux avant de peindre le tableau de grand format.</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08291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F53CB5-E5D1-6546-8B05-92CE8FF002A2}"/>
              </a:ext>
            </a:extLst>
          </p:cNvPr>
          <p:cNvPicPr>
            <a:picLocks noChangeAspect="1"/>
          </p:cNvPicPr>
          <p:nvPr/>
        </p:nvPicPr>
        <p:blipFill>
          <a:blip r:embed="rId2"/>
          <a:stretch>
            <a:fillRect/>
          </a:stretch>
        </p:blipFill>
        <p:spPr>
          <a:xfrm>
            <a:off x="1431528" y="320087"/>
            <a:ext cx="3562998" cy="4548575"/>
          </a:xfrm>
          <a:prstGeom prst="rect">
            <a:avLst/>
          </a:prstGeom>
        </p:spPr>
      </p:pic>
      <p:sp>
        <p:nvSpPr>
          <p:cNvPr id="2" name="TextBox 1">
            <a:extLst>
              <a:ext uri="{FF2B5EF4-FFF2-40B4-BE49-F238E27FC236}">
                <a16:creationId xmlns:a16="http://schemas.microsoft.com/office/drawing/2014/main" xmlns="" id="{91134735-1ACF-0F45-A1C3-2481E852EB63}"/>
              </a:ext>
            </a:extLst>
          </p:cNvPr>
          <p:cNvSpPr txBox="1"/>
          <p:nvPr/>
        </p:nvSpPr>
        <p:spPr>
          <a:xfrm>
            <a:off x="5242306" y="3785062"/>
            <a:ext cx="3062390" cy="1084910"/>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Étude pour « Les disciples d’Emmaüs »</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1940. Cette œuvre représente une scène de l'évangile de Luc dans laquelle suivant sa résurrection, le Christ apparaît à deux disciples sur la route vers Emmaüs et partage un repas avec eux. </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95555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783D485-5447-2E4D-9A27-DD6022410809}"/>
              </a:ext>
            </a:extLst>
          </p:cNvPr>
          <p:cNvPicPr>
            <a:picLocks noChangeAspect="1"/>
          </p:cNvPicPr>
          <p:nvPr/>
        </p:nvPicPr>
        <p:blipFill>
          <a:blip r:embed="rId2"/>
          <a:stretch>
            <a:fillRect/>
          </a:stretch>
        </p:blipFill>
        <p:spPr>
          <a:xfrm>
            <a:off x="394109" y="406936"/>
            <a:ext cx="5509461" cy="4374877"/>
          </a:xfrm>
          <a:prstGeom prst="rect">
            <a:avLst/>
          </a:prstGeom>
        </p:spPr>
      </p:pic>
      <p:sp>
        <p:nvSpPr>
          <p:cNvPr id="2" name="TextBox 1">
            <a:extLst>
              <a:ext uri="{FF2B5EF4-FFF2-40B4-BE49-F238E27FC236}">
                <a16:creationId xmlns:a16="http://schemas.microsoft.com/office/drawing/2014/main" xmlns="" id="{B0DC749E-F358-EF45-AC0F-FB90AEA22F94}"/>
              </a:ext>
            </a:extLst>
          </p:cNvPr>
          <p:cNvSpPr txBox="1"/>
          <p:nvPr/>
        </p:nvSpPr>
        <p:spPr>
          <a:xfrm>
            <a:off x="6096142" y="4035454"/>
            <a:ext cx="2683422" cy="746356"/>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Les Ursulines</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1951. Parvenu à la maturité, Lemieux simplifie ses compositions, comme en témoigne éloquemment ce tableau.</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93770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E3250C6-D4A6-904C-A735-6A433D2F17B2}"/>
              </a:ext>
            </a:extLst>
          </p:cNvPr>
          <p:cNvPicPr>
            <a:picLocks noChangeAspect="1"/>
          </p:cNvPicPr>
          <p:nvPr/>
        </p:nvPicPr>
        <p:blipFill>
          <a:blip r:embed="rId2"/>
          <a:stretch>
            <a:fillRect/>
          </a:stretch>
        </p:blipFill>
        <p:spPr>
          <a:xfrm>
            <a:off x="372924" y="650053"/>
            <a:ext cx="8398156" cy="3473582"/>
          </a:xfrm>
          <a:prstGeom prst="rect">
            <a:avLst/>
          </a:prstGeom>
        </p:spPr>
      </p:pic>
      <p:sp>
        <p:nvSpPr>
          <p:cNvPr id="2" name="TextBox 1">
            <a:extLst>
              <a:ext uri="{FF2B5EF4-FFF2-40B4-BE49-F238E27FC236}">
                <a16:creationId xmlns:a16="http://schemas.microsoft.com/office/drawing/2014/main" xmlns="" id="{F50BE696-43DE-C949-B412-3517B1081441}"/>
              </a:ext>
            </a:extLst>
          </p:cNvPr>
          <p:cNvSpPr txBox="1"/>
          <p:nvPr/>
        </p:nvSpPr>
        <p:spPr>
          <a:xfrm>
            <a:off x="372923" y="4275157"/>
            <a:ext cx="5950631"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Le Far West</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1955. </a:t>
            </a:r>
            <a:r>
              <a:rPr lang="en-CA" sz="1100" b="1" dirty="0" err="1">
                <a:latin typeface="Helvetica Neue" panose="02000503000000020004" pitchFamily="2" charset="0"/>
                <a:ea typeface="Helvetica Neue" panose="02000503000000020004" pitchFamily="2" charset="0"/>
                <a:cs typeface="Helvetica Neue" panose="02000503000000020004" pitchFamily="2" charset="0"/>
              </a:rPr>
              <a:t>Ici</a:t>
            </a:r>
            <a:r>
              <a:rPr lang="en-CA" sz="1100" b="1" dirty="0">
                <a:latin typeface="Helvetica Neue" panose="02000503000000020004" pitchFamily="2" charset="0"/>
                <a:ea typeface="Helvetica Neue" panose="02000503000000020004" pitchFamily="2" charset="0"/>
                <a:cs typeface="Helvetica Neue" panose="02000503000000020004" pitchFamily="2" charset="0"/>
              </a:rPr>
              <a:t>, Lemieux </a:t>
            </a:r>
            <a:r>
              <a:rPr lang="en-CA" sz="1100" b="1" dirty="0" err="1">
                <a:latin typeface="Helvetica Neue" panose="02000503000000020004" pitchFamily="2" charset="0"/>
                <a:ea typeface="Helvetica Neue" panose="02000503000000020004" pitchFamily="2" charset="0"/>
                <a:cs typeface="Helvetica Neue" panose="02000503000000020004" pitchFamily="2" charset="0"/>
              </a:rPr>
              <a:t>expérimente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le format horizontal.</a:t>
            </a:r>
          </a:p>
        </p:txBody>
      </p:sp>
    </p:spTree>
    <p:extLst>
      <p:ext uri="{BB962C8B-B14F-4D97-AF65-F5344CB8AC3E}">
        <p14:creationId xmlns:p14="http://schemas.microsoft.com/office/powerpoint/2010/main" val="1710098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109B9E2-4E4D-2A4A-8796-DD3A95DA2F8A}"/>
              </a:ext>
            </a:extLst>
          </p:cNvPr>
          <p:cNvPicPr>
            <a:picLocks noChangeAspect="1"/>
          </p:cNvPicPr>
          <p:nvPr/>
        </p:nvPicPr>
        <p:blipFill rotWithShape="1">
          <a:blip r:embed="rId2"/>
          <a:srcRect b="1292"/>
          <a:stretch/>
        </p:blipFill>
        <p:spPr>
          <a:xfrm>
            <a:off x="1138392" y="285241"/>
            <a:ext cx="6867221" cy="4199606"/>
          </a:xfrm>
          <a:prstGeom prst="rect">
            <a:avLst/>
          </a:prstGeom>
        </p:spPr>
      </p:pic>
      <p:sp>
        <p:nvSpPr>
          <p:cNvPr id="2" name="TextBox 1">
            <a:extLst>
              <a:ext uri="{FF2B5EF4-FFF2-40B4-BE49-F238E27FC236}">
                <a16:creationId xmlns:a16="http://schemas.microsoft.com/office/drawing/2014/main" xmlns="" id="{9A195DBF-E60E-4D4D-87C7-D4EB6C2FD6D0}"/>
              </a:ext>
            </a:extLst>
          </p:cNvPr>
          <p:cNvSpPr txBox="1"/>
          <p:nvPr/>
        </p:nvSpPr>
        <p:spPr>
          <a:xfrm>
            <a:off x="1094219" y="4639967"/>
            <a:ext cx="6569958" cy="415497"/>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Ville enneigée</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1963. Même sous son manteau de neige, la ville semble dense et peuplée.</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96169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768238D-394F-DC4D-890F-B0A24A8963FA}"/>
              </a:ext>
            </a:extLst>
          </p:cNvPr>
          <p:cNvPicPr>
            <a:picLocks noChangeAspect="1"/>
          </p:cNvPicPr>
          <p:nvPr/>
        </p:nvPicPr>
        <p:blipFill>
          <a:blip r:embed="rId2"/>
          <a:stretch>
            <a:fillRect/>
          </a:stretch>
        </p:blipFill>
        <p:spPr>
          <a:xfrm>
            <a:off x="1099377" y="284201"/>
            <a:ext cx="6945251" cy="4133213"/>
          </a:xfrm>
          <a:prstGeom prst="rect">
            <a:avLst/>
          </a:prstGeom>
        </p:spPr>
      </p:pic>
      <p:sp>
        <p:nvSpPr>
          <p:cNvPr id="2" name="TextBox 1">
            <a:extLst>
              <a:ext uri="{FF2B5EF4-FFF2-40B4-BE49-F238E27FC236}">
                <a16:creationId xmlns:a16="http://schemas.microsoft.com/office/drawing/2014/main" xmlns="" id="{E59B2A4C-7EF6-AB46-8AC1-09A1591E677C}"/>
              </a:ext>
            </a:extLst>
          </p:cNvPr>
          <p:cNvSpPr txBox="1"/>
          <p:nvPr/>
        </p:nvSpPr>
        <p:spPr>
          <a:xfrm>
            <a:off x="1077290" y="4554735"/>
            <a:ext cx="7271693" cy="242372"/>
          </a:xfrm>
          <a:prstGeom prst="rect">
            <a:avLst/>
          </a:prstGeom>
          <a:noFill/>
        </p:spPr>
        <p:txBody>
          <a:bodyPr wrap="non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La promenade des prêtres</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1958. Lemieux a peint plusieurs scènes d’hiver sombres.</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49684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5914BD-BC97-1545-BA65-66FF65FC7688}"/>
              </a:ext>
            </a:extLst>
          </p:cNvPr>
          <p:cNvPicPr>
            <a:picLocks noChangeAspect="1"/>
          </p:cNvPicPr>
          <p:nvPr/>
        </p:nvPicPr>
        <p:blipFill>
          <a:blip r:embed="rId2"/>
          <a:stretch>
            <a:fillRect/>
          </a:stretch>
        </p:blipFill>
        <p:spPr>
          <a:xfrm>
            <a:off x="1428751" y="200736"/>
            <a:ext cx="3495675" cy="4670221"/>
          </a:xfrm>
          <a:prstGeom prst="rect">
            <a:avLst/>
          </a:prstGeom>
        </p:spPr>
      </p:pic>
      <p:sp>
        <p:nvSpPr>
          <p:cNvPr id="2" name="TextBox 1">
            <a:extLst>
              <a:ext uri="{FF2B5EF4-FFF2-40B4-BE49-F238E27FC236}">
                <a16:creationId xmlns:a16="http://schemas.microsoft.com/office/drawing/2014/main" xmlns="" id="{F523E2F3-BA7B-334A-985C-25F6796212D7}"/>
              </a:ext>
            </a:extLst>
          </p:cNvPr>
          <p:cNvSpPr txBox="1"/>
          <p:nvPr/>
        </p:nvSpPr>
        <p:spPr>
          <a:xfrm>
            <a:off x="5148472" y="4313840"/>
            <a:ext cx="2474843" cy="588621"/>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Mélancolie</a:t>
            </a:r>
            <a:r>
              <a:rPr lang="fr-CA" sz="1100" b="1" dirty="0">
                <a:latin typeface="Helvetica Neue" panose="02000503000000020004" pitchFamily="2" charset="0"/>
                <a:ea typeface="Helvetica Neue" panose="02000503000000020004" pitchFamily="2" charset="0"/>
                <a:cs typeface="Helvetica Neue" panose="02000503000000020004" pitchFamily="2" charset="0"/>
              </a:rPr>
              <a:t>, </a:t>
            </a:r>
            <a:br>
              <a:rPr lang="fr-CA" sz="1100" b="1" dirty="0">
                <a:latin typeface="Helvetica Neue" panose="02000503000000020004" pitchFamily="2" charset="0"/>
                <a:ea typeface="Helvetica Neue" panose="02000503000000020004" pitchFamily="2" charset="0"/>
                <a:cs typeface="Helvetica Neue" panose="02000503000000020004" pitchFamily="2" charset="0"/>
              </a:rPr>
            </a:br>
            <a:r>
              <a:rPr lang="fr-CA" sz="1100" b="1" dirty="0">
                <a:latin typeface="Helvetica Neue" panose="02000503000000020004" pitchFamily="2" charset="0"/>
                <a:ea typeface="Helvetica Neue" panose="02000503000000020004" pitchFamily="2" charset="0"/>
                <a:cs typeface="Helvetica Neue" panose="02000503000000020004" pitchFamily="2" charset="0"/>
              </a:rPr>
              <a:t>v.1932. Ce dessin représente une rue urbaine déserte.</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95181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26350E-8EAE-C04F-8788-02DAF17DD383}"/>
              </a:ext>
            </a:extLst>
          </p:cNvPr>
          <p:cNvPicPr>
            <a:picLocks noChangeAspect="1"/>
          </p:cNvPicPr>
          <p:nvPr/>
        </p:nvPicPr>
        <p:blipFill>
          <a:blip r:embed="rId2"/>
          <a:stretch>
            <a:fillRect/>
          </a:stretch>
        </p:blipFill>
        <p:spPr>
          <a:xfrm>
            <a:off x="586458" y="657226"/>
            <a:ext cx="7971084" cy="3601272"/>
          </a:xfrm>
          <a:prstGeom prst="rect">
            <a:avLst/>
          </a:prstGeom>
        </p:spPr>
      </p:pic>
      <p:sp>
        <p:nvSpPr>
          <p:cNvPr id="2" name="TextBox 1">
            <a:extLst>
              <a:ext uri="{FF2B5EF4-FFF2-40B4-BE49-F238E27FC236}">
                <a16:creationId xmlns:a16="http://schemas.microsoft.com/office/drawing/2014/main" xmlns="" id="{A865D73C-A430-3646-BD34-A9A34631372D}"/>
              </a:ext>
            </a:extLst>
          </p:cNvPr>
          <p:cNvSpPr txBox="1"/>
          <p:nvPr/>
        </p:nvSpPr>
        <p:spPr>
          <a:xfrm>
            <a:off x="553329" y="4367011"/>
            <a:ext cx="7971084" cy="242372"/>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L’été à Montréal</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1959. Le souvenir de journées de canicule a inspiré ce tableau à l’artiste.</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4674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F2B655-E0B5-BD41-BD02-81D0E6E04BFA}"/>
              </a:ext>
            </a:extLst>
          </p:cNvPr>
          <p:cNvPicPr>
            <a:picLocks noChangeAspect="1"/>
          </p:cNvPicPr>
          <p:nvPr/>
        </p:nvPicPr>
        <p:blipFill rotWithShape="1">
          <a:blip r:embed="rId3"/>
          <a:srcRect l="1955" t="718" b="718"/>
          <a:stretch/>
        </p:blipFill>
        <p:spPr>
          <a:xfrm>
            <a:off x="498386" y="457571"/>
            <a:ext cx="5415390" cy="4273607"/>
          </a:xfrm>
          <a:prstGeom prst="rect">
            <a:avLst/>
          </a:prstGeom>
        </p:spPr>
      </p:pic>
      <p:sp>
        <p:nvSpPr>
          <p:cNvPr id="2" name="TextBox 1">
            <a:extLst>
              <a:ext uri="{FF2B5EF4-FFF2-40B4-BE49-F238E27FC236}">
                <a16:creationId xmlns:a16="http://schemas.microsoft.com/office/drawing/2014/main" xmlns="" id="{30A27B4B-0CF6-354E-B377-D52E56D09835}"/>
              </a:ext>
            </a:extLst>
          </p:cNvPr>
          <p:cNvSpPr txBox="1"/>
          <p:nvPr/>
        </p:nvSpPr>
        <p:spPr>
          <a:xfrm>
            <a:off x="6093459" y="4155760"/>
            <a:ext cx="2072135" cy="588621"/>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peignant un portrait de la reine Elizabeth, v.1977.</a:t>
            </a:r>
            <a:r>
              <a:rPr lang="en-CA" sz="1100" b="1" dirty="0">
                <a:latin typeface="Helvetica Neue" panose="02000503000000020004" pitchFamily="2" charset="0"/>
                <a:ea typeface="Helvetica Neue" panose="02000503000000020004" pitchFamily="2" charset="0"/>
                <a:cs typeface="Helvetica Neue" panose="02000503000000020004" pitchFamily="2" charset="0"/>
              </a:rPr>
              <a:t> </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361421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13C174B-3661-E14D-8243-411E5AE19683}"/>
              </a:ext>
            </a:extLst>
          </p:cNvPr>
          <p:cNvPicPr>
            <a:picLocks noChangeAspect="1"/>
          </p:cNvPicPr>
          <p:nvPr/>
        </p:nvPicPr>
        <p:blipFill>
          <a:blip r:embed="rId2"/>
          <a:stretch>
            <a:fillRect/>
          </a:stretch>
        </p:blipFill>
        <p:spPr>
          <a:xfrm>
            <a:off x="1725152" y="94751"/>
            <a:ext cx="3689577" cy="4914473"/>
          </a:xfrm>
          <a:prstGeom prst="rect">
            <a:avLst/>
          </a:prstGeom>
        </p:spPr>
      </p:pic>
      <p:sp>
        <p:nvSpPr>
          <p:cNvPr id="2" name="TextBox 1">
            <a:extLst>
              <a:ext uri="{FF2B5EF4-FFF2-40B4-BE49-F238E27FC236}">
                <a16:creationId xmlns:a16="http://schemas.microsoft.com/office/drawing/2014/main" xmlns="" id="{AAECB9A6-0594-5F46-8DAC-6FB0F1DA4730}"/>
              </a:ext>
            </a:extLst>
          </p:cNvPr>
          <p:cNvSpPr txBox="1"/>
          <p:nvPr/>
        </p:nvSpPr>
        <p:spPr>
          <a:xfrm>
            <a:off x="5644725" y="4119381"/>
            <a:ext cx="1897972" cy="934870"/>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L’orpheline</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1956. Les teintes sombres de cette œuvre expriment la tristesse de l’enfant.</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23452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26B84F8-7893-8048-9EB0-F10D23ACB675}"/>
              </a:ext>
            </a:extLst>
          </p:cNvPr>
          <p:cNvPicPr>
            <a:picLocks noChangeAspect="1"/>
          </p:cNvPicPr>
          <p:nvPr/>
        </p:nvPicPr>
        <p:blipFill>
          <a:blip r:embed="rId2"/>
          <a:stretch>
            <a:fillRect/>
          </a:stretch>
        </p:blipFill>
        <p:spPr>
          <a:xfrm>
            <a:off x="720865" y="292137"/>
            <a:ext cx="7702274" cy="4012441"/>
          </a:xfrm>
          <a:prstGeom prst="rect">
            <a:avLst/>
          </a:prstGeom>
        </p:spPr>
      </p:pic>
      <p:sp>
        <p:nvSpPr>
          <p:cNvPr id="2" name="TextBox 1">
            <a:extLst>
              <a:ext uri="{FF2B5EF4-FFF2-40B4-BE49-F238E27FC236}">
                <a16:creationId xmlns:a16="http://schemas.microsoft.com/office/drawing/2014/main" xmlns="" id="{57EBB0E5-8FD8-A340-8041-ECC30CA2F1DC}"/>
              </a:ext>
            </a:extLst>
          </p:cNvPr>
          <p:cNvSpPr txBox="1"/>
          <p:nvPr/>
        </p:nvSpPr>
        <p:spPr>
          <a:xfrm>
            <a:off x="687638" y="4463707"/>
            <a:ext cx="7735500" cy="415497"/>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Charlottetown revisitée</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1964. Cette toile met en scène trois Pères de la Confédération en face de Province House.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05714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D6B77DA-BEE8-0E4C-94F3-BE593F1DBB25}"/>
              </a:ext>
            </a:extLst>
          </p:cNvPr>
          <p:cNvPicPr>
            <a:picLocks noChangeAspect="1"/>
          </p:cNvPicPr>
          <p:nvPr/>
        </p:nvPicPr>
        <p:blipFill>
          <a:blip r:embed="rId2"/>
          <a:stretch>
            <a:fillRect/>
          </a:stretch>
        </p:blipFill>
        <p:spPr>
          <a:xfrm>
            <a:off x="2343150" y="220747"/>
            <a:ext cx="2228850" cy="4747250"/>
          </a:xfrm>
          <a:prstGeom prst="rect">
            <a:avLst/>
          </a:prstGeom>
        </p:spPr>
      </p:pic>
      <p:sp>
        <p:nvSpPr>
          <p:cNvPr id="2" name="TextBox 1">
            <a:extLst>
              <a:ext uri="{FF2B5EF4-FFF2-40B4-BE49-F238E27FC236}">
                <a16:creationId xmlns:a16="http://schemas.microsoft.com/office/drawing/2014/main" xmlns="" id="{A0DAB14D-185A-1849-ABCC-C940BCCA6C42}"/>
              </a:ext>
            </a:extLst>
          </p:cNvPr>
          <p:cNvSpPr txBox="1"/>
          <p:nvPr/>
        </p:nvSpPr>
        <p:spPr>
          <a:xfrm>
            <a:off x="4827899" y="4210002"/>
            <a:ext cx="2339321" cy="761746"/>
          </a:xfrm>
          <a:prstGeom prst="rect">
            <a:avLst/>
          </a:prstGeom>
          <a:noFill/>
        </p:spPr>
        <p:txBody>
          <a:bodyPr wrap="square" lIns="68577" tIns="34289" rIns="68577" bIns="34289" rtlCol="0">
            <a:spAutoFit/>
          </a:bodyPr>
          <a:lstStyle/>
          <a:p>
            <a:r>
              <a:rPr lang="fr-CA" sz="1100" b="1" dirty="0">
                <a:latin typeface="Helvetica Neue" panose="02000503000000020004" pitchFamily="2" charset="0"/>
                <a:ea typeface="Helvetica Neue" panose="02000503000000020004" pitchFamily="2" charset="0"/>
                <a:cs typeface="Helvetica Neue" panose="02000503000000020004" pitchFamily="2" charset="0"/>
              </a:rPr>
              <a:t>Jean Paul Lemieux, </a:t>
            </a:r>
            <a:r>
              <a:rPr lang="fr-CA" sz="1100" b="1" i="1" dirty="0">
                <a:latin typeface="Helvetica Neue" panose="02000503000000020004" pitchFamily="2" charset="0"/>
                <a:ea typeface="Helvetica Neue" panose="02000503000000020004" pitchFamily="2" charset="0"/>
                <a:cs typeface="Helvetica Neue" panose="02000503000000020004" pitchFamily="2" charset="0"/>
              </a:rPr>
              <a:t>Autoportrait</a:t>
            </a:r>
            <a:r>
              <a:rPr lang="fr-CA" sz="1100" b="1" dirty="0">
                <a:latin typeface="Helvetica Neue" panose="02000503000000020004" pitchFamily="2" charset="0"/>
                <a:ea typeface="Helvetica Neue" panose="02000503000000020004" pitchFamily="2" charset="0"/>
                <a:cs typeface="Helvetica Neue" panose="02000503000000020004" pitchFamily="2" charset="0"/>
              </a:rPr>
              <a:t>, 1974. Cet autoportrait représente Lemieux enfant, adolescent et vieillard.</a:t>
            </a:r>
            <a:r>
              <a:rPr lang="en-CA" sz="1100" b="1" dirty="0">
                <a:latin typeface="Helvetica Neue" panose="02000503000000020004" pitchFamily="2" charset="0"/>
                <a:ea typeface="Helvetica Neue" panose="02000503000000020004" pitchFamily="2" charset="0"/>
                <a:cs typeface="Helvetica Neue" panose="02000503000000020004" pitchFamily="2" charset="0"/>
              </a:rPr>
              <a:t> </a:t>
            </a:r>
            <a:endParaRPr lang="en-US" sz="11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72871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an-paul-lemieux-photo-1910-contextu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582" y="245059"/>
            <a:ext cx="6046837" cy="4207055"/>
          </a:xfrm>
          <a:prstGeom prst="rect">
            <a:avLst/>
          </a:prstGeom>
        </p:spPr>
      </p:pic>
      <p:sp>
        <p:nvSpPr>
          <p:cNvPr id="3" name="TextBox 2">
            <a:extLst>
              <a:ext uri="{FF2B5EF4-FFF2-40B4-BE49-F238E27FC236}">
                <a16:creationId xmlns:a16="http://schemas.microsoft.com/office/drawing/2014/main" xmlns="" id="{FF753DFF-A683-7046-918C-F6A102D0296D}"/>
              </a:ext>
            </a:extLst>
          </p:cNvPr>
          <p:cNvSpPr txBox="1"/>
          <p:nvPr/>
        </p:nvSpPr>
        <p:spPr>
          <a:xfrm>
            <a:off x="1505950" y="4599383"/>
            <a:ext cx="6205247" cy="238527"/>
          </a:xfrm>
          <a:prstGeom prst="rect">
            <a:avLst/>
          </a:prstGeom>
          <a:noFill/>
        </p:spPr>
        <p:txBody>
          <a:bodyPr wrap="square" lIns="68580" tIns="34290" rIns="68580" bIns="34290" rtlCol="0">
            <a:spAutoFit/>
          </a:bodyPr>
          <a:lstStyle/>
          <a:p>
            <a:r>
              <a:rPr lang="en-CA" sz="1100" b="1" dirty="0">
                <a:latin typeface="Helvetica Neue"/>
                <a:cs typeface="Helvetica Neue"/>
              </a:rPr>
              <a:t>Jean Paul Lemieux (</a:t>
            </a:r>
            <a:r>
              <a:rPr lang="en-CA" sz="1100" b="1" dirty="0" err="1">
                <a:latin typeface="Helvetica Neue"/>
                <a:cs typeface="Helvetica Neue"/>
              </a:rPr>
              <a:t>à</a:t>
            </a:r>
            <a:r>
              <a:rPr lang="en-CA" sz="1100" b="1" dirty="0">
                <a:latin typeface="Helvetica Neue"/>
                <a:cs typeface="Helvetica Neue"/>
              </a:rPr>
              <a:t> gauche) et son frère Henri </a:t>
            </a:r>
            <a:r>
              <a:rPr lang="en-CA" sz="1100" b="1" dirty="0" err="1">
                <a:latin typeface="Helvetica Neue"/>
                <a:cs typeface="Helvetica Neue"/>
              </a:rPr>
              <a:t>à</a:t>
            </a:r>
            <a:r>
              <a:rPr lang="en-CA" sz="1100" b="1" dirty="0">
                <a:latin typeface="Helvetica Neue"/>
                <a:cs typeface="Helvetica Neue"/>
              </a:rPr>
              <a:t> </a:t>
            </a:r>
            <a:r>
              <a:rPr lang="en-CA" sz="1100" b="1" dirty="0" err="1">
                <a:latin typeface="Helvetica Neue"/>
                <a:cs typeface="Helvetica Neue"/>
              </a:rPr>
              <a:t>l’hôtel</a:t>
            </a:r>
            <a:r>
              <a:rPr lang="en-CA" sz="1100" b="1" dirty="0">
                <a:latin typeface="Helvetica Neue"/>
                <a:cs typeface="Helvetica Neue"/>
              </a:rPr>
              <a:t> Kent House, v.1910.</a:t>
            </a:r>
          </a:p>
        </p:txBody>
      </p:sp>
    </p:spTree>
    <p:extLst>
      <p:ext uri="{BB962C8B-B14F-4D97-AF65-F5344CB8AC3E}">
        <p14:creationId xmlns:p14="http://schemas.microsoft.com/office/powerpoint/2010/main" val="851542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ole-des-beaux-arts-de-montral-c1927-contextu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950" y="432804"/>
            <a:ext cx="6132101" cy="3855395"/>
          </a:xfrm>
          <a:prstGeom prst="rect">
            <a:avLst/>
          </a:prstGeom>
        </p:spPr>
      </p:pic>
      <p:sp>
        <p:nvSpPr>
          <p:cNvPr id="3" name="TextBox 2">
            <a:extLst>
              <a:ext uri="{FF2B5EF4-FFF2-40B4-BE49-F238E27FC236}">
                <a16:creationId xmlns:a16="http://schemas.microsoft.com/office/drawing/2014/main" xmlns="" id="{FF753DFF-A683-7046-918C-F6A102D0296D}"/>
              </a:ext>
            </a:extLst>
          </p:cNvPr>
          <p:cNvSpPr txBox="1"/>
          <p:nvPr/>
        </p:nvSpPr>
        <p:spPr>
          <a:xfrm>
            <a:off x="1505950" y="4389883"/>
            <a:ext cx="6205247" cy="407804"/>
          </a:xfrm>
          <a:prstGeom prst="rect">
            <a:avLst/>
          </a:prstGeom>
          <a:noFill/>
        </p:spPr>
        <p:txBody>
          <a:bodyPr wrap="square" lIns="68580" tIns="34290" rIns="68580" bIns="34290" rtlCol="0">
            <a:spAutoFit/>
          </a:bodyPr>
          <a:lstStyle/>
          <a:p>
            <a:r>
              <a:rPr lang="en-CA" sz="1100" b="1" dirty="0" err="1">
                <a:latin typeface="Helvetica Neue"/>
                <a:cs typeface="Helvetica Neue"/>
              </a:rPr>
              <a:t>Étudiants</a:t>
            </a:r>
            <a:r>
              <a:rPr lang="en-CA" sz="1100" b="1" dirty="0">
                <a:latin typeface="Helvetica Neue"/>
                <a:cs typeface="Helvetica Neue"/>
              </a:rPr>
              <a:t> de </a:t>
            </a:r>
            <a:r>
              <a:rPr lang="en-CA" sz="1100" b="1" dirty="0" err="1">
                <a:latin typeface="Helvetica Neue"/>
                <a:cs typeface="Helvetica Neue"/>
              </a:rPr>
              <a:t>l’École</a:t>
            </a:r>
            <a:r>
              <a:rPr lang="en-CA" sz="1100" b="1" dirty="0">
                <a:latin typeface="Helvetica Neue"/>
                <a:cs typeface="Helvetica Neue"/>
              </a:rPr>
              <a:t> des beaux-arts de Montréal, v.1927. Lemieux </a:t>
            </a:r>
            <a:r>
              <a:rPr lang="en-CA" sz="1100" b="1" dirty="0" err="1">
                <a:latin typeface="Helvetica Neue"/>
                <a:cs typeface="Helvetica Neue"/>
              </a:rPr>
              <a:t>est</a:t>
            </a:r>
            <a:r>
              <a:rPr lang="en-CA" sz="1100" b="1" dirty="0">
                <a:latin typeface="Helvetica Neue"/>
                <a:cs typeface="Helvetica Neue"/>
              </a:rPr>
              <a:t> </a:t>
            </a:r>
            <a:r>
              <a:rPr lang="en-CA" sz="1100" b="1" dirty="0" err="1">
                <a:latin typeface="Helvetica Neue"/>
                <a:cs typeface="Helvetica Neue"/>
              </a:rPr>
              <a:t>assis</a:t>
            </a:r>
            <a:r>
              <a:rPr lang="en-CA" sz="1100" b="1" dirty="0">
                <a:latin typeface="Helvetica Neue"/>
                <a:cs typeface="Helvetica Neue"/>
              </a:rPr>
              <a:t> </a:t>
            </a:r>
            <a:r>
              <a:rPr lang="en-CA" sz="1100" b="1" dirty="0" err="1">
                <a:latin typeface="Helvetica Neue"/>
                <a:cs typeface="Helvetica Neue"/>
              </a:rPr>
              <a:t>dans</a:t>
            </a:r>
            <a:r>
              <a:rPr lang="en-CA" sz="1100" b="1" dirty="0">
                <a:latin typeface="Helvetica Neue"/>
                <a:cs typeface="Helvetica Neue"/>
              </a:rPr>
              <a:t> le coin </a:t>
            </a:r>
            <a:r>
              <a:rPr lang="en-CA" sz="1100" b="1" dirty="0" err="1">
                <a:latin typeface="Helvetica Neue"/>
                <a:cs typeface="Helvetica Neue"/>
              </a:rPr>
              <a:t>inférieur</a:t>
            </a:r>
            <a:r>
              <a:rPr lang="en-CA" sz="1100" b="1" dirty="0">
                <a:latin typeface="Helvetica Neue"/>
                <a:cs typeface="Helvetica Neue"/>
              </a:rPr>
              <a:t> gauche.</a:t>
            </a:r>
          </a:p>
        </p:txBody>
      </p:sp>
    </p:spTree>
    <p:extLst>
      <p:ext uri="{BB962C8B-B14F-4D97-AF65-F5344CB8AC3E}">
        <p14:creationId xmlns:p14="http://schemas.microsoft.com/office/powerpoint/2010/main" val="2111544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1435</TotalTime>
  <Words>809</Words>
  <Application>Microsoft Macintosh PowerPoint</Application>
  <PresentationFormat>On-screen Show (16:9)</PresentationFormat>
  <Paragraphs>48</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Simone Wharton</cp:lastModifiedBy>
  <cp:revision>38</cp:revision>
  <dcterms:created xsi:type="dcterms:W3CDTF">2020-01-15T21:24:48Z</dcterms:created>
  <dcterms:modified xsi:type="dcterms:W3CDTF">2020-02-27T16:09:22Z</dcterms:modified>
</cp:coreProperties>
</file>