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3" r:id="rId9"/>
    <p:sldId id="281" r:id="rId10"/>
    <p:sldId id="282" r:id="rId11"/>
    <p:sldId id="284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7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773">
          <p15:clr>
            <a:srgbClr val="A4A3A4"/>
          </p15:clr>
        </p15:guide>
        <p15:guide id="4" pos="2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55"/>
    <p:restoredTop sz="94740"/>
  </p:normalViewPr>
  <p:slideViewPr>
    <p:cSldViewPr snapToGrid="0" snapToObjects="1">
      <p:cViewPr varScale="1">
        <p:scale>
          <a:sx n="165" d="100"/>
          <a:sy n="165" d="100"/>
        </p:scale>
        <p:origin x="272" y="184"/>
      </p:cViewPr>
      <p:guideLst>
        <p:guide orient="horz" pos="2187"/>
        <p:guide pos="3840"/>
        <p:guide orient="horz" pos="2773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087EE-816D-6846-B0DB-B6D7245E61D3}" type="datetimeFigureOut">
              <a:rPr lang="en-US" smtClean="0"/>
              <a:t>10/20/21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201DF-6E07-AF48-B3B5-B13E52D1A1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10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201DF-6E07-AF48-B3B5-B13E52D1A11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1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8D73E-77A3-7C47-87D4-25827012B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334E7A-3481-5746-B27B-22CD837E0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4705C-E694-944C-B20A-FEC7D7179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C9CA-2A2E-5647-AA33-1384181EE66A}" type="datetimeFigureOut">
              <a:rPr lang="en-US" smtClean="0"/>
              <a:t>10/20/21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AC3E4-1F39-6E4A-9ADA-74DF772D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34A90-B30B-9940-AFCD-72696275C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4443-565D-6449-923E-5B5A1C8A1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87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342DC-BE18-854E-8D74-CF929BA89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4A00DC-8CDE-5548-99D4-55C07DFC3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0051B-6B48-DE43-B41C-8D06B7CA7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C9CA-2A2E-5647-AA33-1384181EE66A}" type="datetimeFigureOut">
              <a:rPr lang="en-US" smtClean="0"/>
              <a:t>10/20/21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F8F1B-C62A-CB42-80C1-F2291DED3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B89C2-2A82-E248-8E77-16B9ADBA0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4443-565D-6449-923E-5B5A1C8A1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ECFA25-F419-6E4F-8EF3-C36B3A186A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019C4C-0228-934C-84CE-D82580BC1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2740D-B1EE-2F46-BDD9-CEF6AF29D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C9CA-2A2E-5647-AA33-1384181EE66A}" type="datetimeFigureOut">
              <a:rPr lang="en-US" smtClean="0"/>
              <a:t>10/20/21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26DE6-A73B-8841-B507-EA35D26AD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86370-EE10-AA46-9256-A9AB3EA8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4443-565D-6449-923E-5B5A1C8A1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82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EF78E-A0BE-BA42-AAF2-F780C0155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13A07-1900-DF41-89C0-C7EFCD728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AF34F-A6DD-6348-B158-50972BF27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C9CA-2A2E-5647-AA33-1384181EE66A}" type="datetimeFigureOut">
              <a:rPr lang="en-US" smtClean="0"/>
              <a:t>10/20/21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4A9CA-B8E7-794D-9C05-9D3A4B3C0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6D2FE-04BD-354F-8D8F-9B947CD3A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4443-565D-6449-923E-5B5A1C8A1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4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305AD-1699-7340-B503-75744550E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7EC18-C682-F44B-A087-A87E10711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9B5AE-C9B8-8B4E-A46A-97EA00B13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C9CA-2A2E-5647-AA33-1384181EE66A}" type="datetimeFigureOut">
              <a:rPr lang="en-US" smtClean="0"/>
              <a:t>10/20/21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D4854-6DF3-5D4E-8A45-F326A1FB8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C7821-18FF-6043-8FF8-63E26F963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4443-565D-6449-923E-5B5A1C8A1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5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A7935-2F13-5A4C-A300-06064EFA4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6BF2F-3006-C34D-8F2E-12720F469D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CA4D2-5B43-4F45-8925-9DCAE8C86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EC742-EC9F-7D43-A605-4BFC9310A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C9CA-2A2E-5647-AA33-1384181EE66A}" type="datetimeFigureOut">
              <a:rPr lang="en-US" smtClean="0"/>
              <a:t>10/20/21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6B528-1EA2-1D4A-9AD5-02B2F64F3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3073D-7CF8-C44E-AD0E-6506ACA18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4443-565D-6449-923E-5B5A1C8A1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38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404E8-247A-E44D-B974-E85C444CF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48E84-0376-DE44-81F0-9533EB2BE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0584ED-1F38-C842-A300-AB6B8B6C0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9A73EB-54E3-C942-B6EA-09007DFC90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D4A428-052D-164F-8E96-688FA5E99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F744ED-90E3-6B47-94D1-3FA85D852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C9CA-2A2E-5647-AA33-1384181EE66A}" type="datetimeFigureOut">
              <a:rPr lang="en-US" smtClean="0"/>
              <a:t>10/20/21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2423FF-43F4-9144-ABB9-4C4D3297B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1A55BA-4917-6F41-AED1-D62EE98C3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4443-565D-6449-923E-5B5A1C8A1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3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DAF0-CA73-CD41-8559-B5D2E006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DB7258-1FDE-794A-B27F-79A558651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C9CA-2A2E-5647-AA33-1384181EE66A}" type="datetimeFigureOut">
              <a:rPr lang="en-US" smtClean="0"/>
              <a:t>10/20/21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D7E2CD-A9FA-8F49-BA7F-B29FD7846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7915AB-5811-B642-83A7-F95526F04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4443-565D-6449-923E-5B5A1C8A1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1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20A3FA-263F-FC46-9FD7-8103B0A44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C9CA-2A2E-5647-AA33-1384181EE66A}" type="datetimeFigureOut">
              <a:rPr lang="en-US" smtClean="0"/>
              <a:t>10/20/21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98E4BE-D6F7-2444-9F0F-C1E18C86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193D6-DFD0-6241-B5FF-2DF04A43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4443-565D-6449-923E-5B5A1C8A1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61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E4A37-E617-8547-9DB6-DD9994A24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6757E-5C3F-BA42-BC37-D874C9BA0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77D46F-9C01-E74B-A5AF-7F4A79437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08FE4D-085C-5842-9582-183769B3C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C9CA-2A2E-5647-AA33-1384181EE66A}" type="datetimeFigureOut">
              <a:rPr lang="en-US" smtClean="0"/>
              <a:t>10/20/21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27875-EC63-F642-9629-A00CD9A93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91192-C094-5049-B14B-D1B2235F6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4443-565D-6449-923E-5B5A1C8A1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24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5E45C-838A-4E4D-A8AA-A844B7EE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1B092D-704F-1F4B-8C03-1C5A891DD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C5C7FE-34D2-6348-BB17-207616E41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2D217-F2F4-8544-96D7-0F717C5E5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C9CA-2A2E-5647-AA33-1384181EE66A}" type="datetimeFigureOut">
              <a:rPr lang="en-US" smtClean="0"/>
              <a:t>10/20/21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3BCB1-4A3B-8446-BCC1-504C26E2F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9B31E-DB70-7140-B188-F8570AD07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4443-565D-6449-923E-5B5A1C8A1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32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6B5237-89EC-6A41-90D3-5AD21D137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A8A11-7E3C-8644-BA56-D8318B1FE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887F9-066E-8143-99F3-5D3B63356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EC9CA-2A2E-5647-AA33-1384181EE66A}" type="datetimeFigureOut">
              <a:rPr lang="en-US" smtClean="0"/>
              <a:t>10/20/21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7E859-57AA-674A-8251-80E4A7CC0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9AB1D-3748-A946-A8EA-1E34B1F0C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14443-565D-6449-923E-5B5A1C8A1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4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que dimages page couverture_Bertram Brooker_Composition musica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07944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6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-bertram-brooker-advertising-agency-context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5" y="299056"/>
            <a:ext cx="5801074" cy="45153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753DFF-A683-7046-918C-F6A102D0296D}"/>
              </a:ext>
            </a:extLst>
          </p:cNvPr>
          <p:cNvSpPr txBox="1"/>
          <p:nvPr/>
        </p:nvSpPr>
        <p:spPr>
          <a:xfrm>
            <a:off x="6515965" y="4082657"/>
            <a:ext cx="2505076" cy="9156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 (au centre) et </a:t>
            </a:r>
            <a:r>
              <a:rPr lang="en-CA" sz="1100" b="1" dirty="0" err="1">
                <a:latin typeface="Helvetica Neue"/>
                <a:cs typeface="Helvetica Neue"/>
              </a:rPr>
              <a:t>ses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collègues</a:t>
            </a:r>
            <a:r>
              <a:rPr lang="en-CA" sz="1100" b="1" dirty="0">
                <a:latin typeface="Helvetica Neue"/>
                <a:cs typeface="Helvetica Neue"/>
              </a:rPr>
              <a:t>, </a:t>
            </a:r>
            <a:r>
              <a:rPr lang="en-CA" sz="1100" b="1" dirty="0" err="1">
                <a:latin typeface="Helvetica Neue"/>
                <a:cs typeface="Helvetica Neue"/>
              </a:rPr>
              <a:t>dans</a:t>
            </a:r>
            <a:r>
              <a:rPr lang="en-CA" sz="1100" b="1" dirty="0">
                <a:latin typeface="Helvetica Neue"/>
                <a:cs typeface="Helvetica Neue"/>
              </a:rPr>
              <a:t> son bureau </a:t>
            </a:r>
            <a:r>
              <a:rPr lang="en-CA" sz="1100" b="1" dirty="0" err="1">
                <a:latin typeface="Helvetica Neue"/>
                <a:cs typeface="Helvetica Neue"/>
              </a:rPr>
              <a:t>à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l’agence</a:t>
            </a:r>
            <a:r>
              <a:rPr lang="en-CA" sz="1100" b="1" dirty="0">
                <a:latin typeface="Helvetica Neue"/>
                <a:cs typeface="Helvetica Neue"/>
              </a:rPr>
              <a:t> de </a:t>
            </a:r>
            <a:r>
              <a:rPr lang="en-CA" sz="1100" b="1" dirty="0" err="1">
                <a:latin typeface="Helvetica Neue"/>
                <a:cs typeface="Helvetica Neue"/>
              </a:rPr>
              <a:t>publicité</a:t>
            </a:r>
            <a:r>
              <a:rPr lang="en-CA" sz="1100" b="1" dirty="0">
                <a:latin typeface="Helvetica Neue"/>
                <a:cs typeface="Helvetica Neue"/>
              </a:rPr>
              <a:t> J. J. Gibbons </a:t>
            </a:r>
            <a:r>
              <a:rPr lang="en-CA" sz="1100" b="1" dirty="0" err="1">
                <a:latin typeface="Helvetica Neue"/>
                <a:cs typeface="Helvetica Neue"/>
              </a:rPr>
              <a:t>à</a:t>
            </a:r>
            <a:r>
              <a:rPr lang="en-CA" sz="1100" b="1" dirty="0">
                <a:latin typeface="Helvetica Neue"/>
                <a:cs typeface="Helvetica Neue"/>
              </a:rPr>
              <a:t> Toronto, en </a:t>
            </a:r>
            <a:r>
              <a:rPr lang="en-CA" sz="1100" b="1" dirty="0" err="1">
                <a:latin typeface="Helvetica Neue"/>
                <a:cs typeface="Helvetica Neue"/>
              </a:rPr>
              <a:t>janvier</a:t>
            </a:r>
            <a:r>
              <a:rPr lang="en-CA" sz="1100" b="1" dirty="0">
                <a:latin typeface="Helvetica Neue"/>
                <a:cs typeface="Helvetica Neue"/>
              </a:rPr>
              <a:t> 1934.</a:t>
            </a:r>
          </a:p>
          <a:p>
            <a:endParaRPr lang="en-CA" sz="1100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5054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-bertram-brooker-yearbook-of-the-arts-in-canada-1929-context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08" y="205038"/>
            <a:ext cx="3383500" cy="47977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753DFF-A683-7046-918C-F6A102D0296D}"/>
              </a:ext>
            </a:extLst>
          </p:cNvPr>
          <p:cNvSpPr txBox="1"/>
          <p:nvPr/>
        </p:nvSpPr>
        <p:spPr>
          <a:xfrm>
            <a:off x="5065108" y="4425676"/>
            <a:ext cx="2463452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 err="1">
                <a:latin typeface="Helvetica Neue"/>
                <a:cs typeface="Helvetica Neue"/>
              </a:rPr>
              <a:t>Couverture</a:t>
            </a:r>
            <a:r>
              <a:rPr lang="en-CA" sz="1100" b="1" dirty="0">
                <a:latin typeface="Helvetica Neue"/>
                <a:cs typeface="Helvetica Neue"/>
              </a:rPr>
              <a:t> du </a:t>
            </a:r>
            <a:r>
              <a:rPr lang="en-CA" sz="1100" b="1" i="1" dirty="0">
                <a:latin typeface="Helvetica Neue"/>
                <a:cs typeface="Helvetica Neue"/>
              </a:rPr>
              <a:t>Yearbook of the Arts in Canada, 1928-1929</a:t>
            </a:r>
            <a:r>
              <a:rPr lang="en-CA" sz="1100" b="1" dirty="0">
                <a:latin typeface="Helvetica Neue"/>
                <a:cs typeface="Helvetica Neue"/>
              </a:rPr>
              <a:t>, </a:t>
            </a:r>
            <a:r>
              <a:rPr lang="en-CA" sz="1100" b="1" dirty="0" err="1">
                <a:latin typeface="Helvetica Neue"/>
                <a:cs typeface="Helvetica Neue"/>
              </a:rPr>
              <a:t>édité</a:t>
            </a:r>
            <a:r>
              <a:rPr lang="en-CA" sz="1100" b="1" dirty="0">
                <a:latin typeface="Helvetica Neue"/>
                <a:cs typeface="Helvetica Neue"/>
              </a:rPr>
              <a:t> par Bertram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.</a:t>
            </a:r>
          </a:p>
          <a:p>
            <a:endParaRPr lang="en-CA" sz="1100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40424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753DFF-A683-7046-918C-F6A102D0296D}"/>
              </a:ext>
            </a:extLst>
          </p:cNvPr>
          <p:cNvSpPr txBox="1"/>
          <p:nvPr/>
        </p:nvSpPr>
        <p:spPr>
          <a:xfrm>
            <a:off x="5829300" y="4063467"/>
            <a:ext cx="2583180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i="1" dirty="0">
                <a:latin typeface="Helvetica Neue"/>
                <a:cs typeface="Helvetica Neue"/>
              </a:rPr>
              <a:t>, </a:t>
            </a:r>
            <a:r>
              <a:rPr lang="en-CA" sz="1100" b="1" i="1" dirty="0" err="1">
                <a:latin typeface="Helvetica Neue"/>
                <a:cs typeface="Helvetica Neue"/>
              </a:rPr>
              <a:t>Alleluiah</a:t>
            </a:r>
            <a:r>
              <a:rPr lang="en-CA" sz="1100" b="1" dirty="0">
                <a:latin typeface="Helvetica Neue"/>
                <a:cs typeface="Helvetica Neue"/>
              </a:rPr>
              <a:t>, 1929. En </a:t>
            </a:r>
            <a:r>
              <a:rPr lang="en-CA" sz="1100" b="1" dirty="0" err="1">
                <a:latin typeface="Helvetica Neue"/>
                <a:cs typeface="Helvetica Neue"/>
              </a:rPr>
              <a:t>réponse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à</a:t>
            </a:r>
            <a:r>
              <a:rPr lang="en-CA" sz="1100" b="1" dirty="0">
                <a:latin typeface="Helvetica Neue"/>
                <a:cs typeface="Helvetica Neue"/>
              </a:rPr>
              <a:t> la </a:t>
            </a:r>
            <a:r>
              <a:rPr lang="en-CA" sz="1100" b="1" dirty="0" err="1">
                <a:latin typeface="Helvetica Neue"/>
                <a:cs typeface="Helvetica Neue"/>
              </a:rPr>
              <a:t>musique</a:t>
            </a:r>
            <a:r>
              <a:rPr lang="en-CA" sz="1100" b="1" dirty="0">
                <a:latin typeface="Helvetica Neue"/>
                <a:cs typeface="Helvetica Neue"/>
              </a:rPr>
              <a:t> de </a:t>
            </a:r>
            <a:r>
              <a:rPr lang="en-CA" sz="1100" b="1" dirty="0" err="1">
                <a:latin typeface="Helvetica Neue"/>
                <a:cs typeface="Helvetica Neue"/>
              </a:rPr>
              <a:t>Händel</a:t>
            </a:r>
            <a:r>
              <a:rPr lang="en-CA" sz="1100" b="1" dirty="0">
                <a:latin typeface="Helvetica Neue"/>
                <a:cs typeface="Helvetica Neue"/>
              </a:rPr>
              <a:t>,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crée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une</a:t>
            </a:r>
            <a:r>
              <a:rPr lang="en-CA" sz="1100" b="1" dirty="0">
                <a:latin typeface="Helvetica Neue"/>
                <a:cs typeface="Helvetica Neue"/>
              </a:rPr>
              <a:t> composition qui place les </a:t>
            </a:r>
            <a:r>
              <a:rPr lang="en-CA" sz="1100" b="1" dirty="0" err="1">
                <a:latin typeface="Helvetica Neue"/>
                <a:cs typeface="Helvetica Neue"/>
              </a:rPr>
              <a:t>formes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abstraites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dans</a:t>
            </a:r>
            <a:r>
              <a:rPr lang="en-CA" sz="1100" b="1" dirty="0">
                <a:latin typeface="Helvetica Neue"/>
                <a:cs typeface="Helvetica Neue"/>
              </a:rPr>
              <a:t> un </a:t>
            </a:r>
            <a:r>
              <a:rPr lang="en-CA" sz="1100" b="1" dirty="0" err="1">
                <a:latin typeface="Helvetica Neue"/>
                <a:cs typeface="Helvetica Neue"/>
              </a:rPr>
              <a:t>espace</a:t>
            </a:r>
            <a:r>
              <a:rPr lang="en-CA" sz="1100" b="1" dirty="0">
                <a:latin typeface="Helvetica Neue"/>
                <a:cs typeface="Helvetica Neue"/>
              </a:rPr>
              <a:t> qui </a:t>
            </a:r>
            <a:r>
              <a:rPr lang="en-CA" sz="1100" b="1" dirty="0" err="1">
                <a:latin typeface="Helvetica Neue"/>
                <a:cs typeface="Helvetica Neue"/>
              </a:rPr>
              <a:t>évoque</a:t>
            </a:r>
            <a:r>
              <a:rPr lang="en-CA" sz="1100" b="1" dirty="0">
                <a:latin typeface="Helvetica Neue"/>
                <a:cs typeface="Helvetica Neue"/>
              </a:rPr>
              <a:t> un </a:t>
            </a:r>
            <a:r>
              <a:rPr lang="en-CA" sz="1100" b="1" dirty="0" err="1">
                <a:latin typeface="Helvetica Neue"/>
                <a:cs typeface="Helvetica Neue"/>
              </a:rPr>
              <a:t>paysage</a:t>
            </a:r>
            <a:r>
              <a:rPr lang="en-CA" sz="1100" b="1" dirty="0">
                <a:latin typeface="Helvetica Neue"/>
                <a:cs typeface="Helvetica Neue"/>
              </a:rPr>
              <a:t>.</a:t>
            </a:r>
          </a:p>
          <a:p>
            <a:endParaRPr lang="en-CA" sz="1100" b="1" dirty="0">
              <a:latin typeface="Helvetica Neue"/>
              <a:cs typeface="Helvetica Neue"/>
            </a:endParaRPr>
          </a:p>
        </p:txBody>
      </p:sp>
      <p:pic>
        <p:nvPicPr>
          <p:cNvPr id="4" name="Picture 3" descr="bertram-brooker-alleluia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407878"/>
            <a:ext cx="4518257" cy="45444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A5B640-886A-3445-B945-5E9939FA2719}"/>
              </a:ext>
            </a:extLst>
          </p:cNvPr>
          <p:cNvSpPr txBox="1"/>
          <p:nvPr/>
        </p:nvSpPr>
        <p:spPr>
          <a:xfrm>
            <a:off x="82791" y="73831"/>
            <a:ext cx="2048009" cy="4078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CA" sz="1100" b="1" dirty="0" err="1">
                <a:latin typeface="Helvetica Neue"/>
                <a:cs typeface="Helvetica Neue"/>
              </a:rPr>
              <a:t>Activité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d’apprentissage</a:t>
            </a:r>
            <a:r>
              <a:rPr lang="en-CA" sz="1100" b="1" dirty="0">
                <a:latin typeface="Helvetica Neue"/>
                <a:cs typeface="Helvetica Neue"/>
              </a:rPr>
              <a:t> n</a:t>
            </a:r>
            <a:r>
              <a:rPr lang="en-CA" sz="1100" b="1" baseline="30000" dirty="0">
                <a:latin typeface="Helvetica Neue"/>
                <a:cs typeface="Helvetica Neue"/>
              </a:rPr>
              <a:t>o </a:t>
            </a:r>
            <a:r>
              <a:rPr lang="en-CA" sz="1100" b="1" dirty="0">
                <a:latin typeface="Helvetica Neue"/>
                <a:cs typeface="Helvetica Neue"/>
              </a:rPr>
              <a:t>1</a:t>
            </a:r>
          </a:p>
          <a:p>
            <a:endParaRPr lang="en-CA" sz="1100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82399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59C317-A225-394B-9C20-5B9283995B0D}"/>
              </a:ext>
            </a:extLst>
          </p:cNvPr>
          <p:cNvSpPr txBox="1"/>
          <p:nvPr/>
        </p:nvSpPr>
        <p:spPr>
          <a:xfrm>
            <a:off x="6360160" y="3507724"/>
            <a:ext cx="2255520" cy="14234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, </a:t>
            </a:r>
            <a:r>
              <a:rPr lang="en-CA" sz="1100" b="1" i="1" dirty="0">
                <a:latin typeface="Helvetica Neue"/>
                <a:cs typeface="Helvetica Neue"/>
              </a:rPr>
              <a:t>Abstraction, </a:t>
            </a:r>
            <a:r>
              <a:rPr lang="en-CA" sz="1100" b="1" i="1" dirty="0" err="1">
                <a:latin typeface="Helvetica Neue"/>
                <a:cs typeface="Helvetica Neue"/>
              </a:rPr>
              <a:t>Musique</a:t>
            </a:r>
            <a:r>
              <a:rPr lang="en-CA" sz="1100" b="1" dirty="0">
                <a:latin typeface="Helvetica Neue"/>
                <a:cs typeface="Helvetica Neue"/>
              </a:rPr>
              <a:t>, 1927.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pense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que</a:t>
            </a:r>
            <a:r>
              <a:rPr lang="en-CA" sz="1100" b="1" dirty="0">
                <a:latin typeface="Helvetica Neue"/>
                <a:cs typeface="Helvetica Neue"/>
              </a:rPr>
              <a:t> la </a:t>
            </a:r>
            <a:r>
              <a:rPr lang="en-CA" sz="1100" b="1" dirty="0" err="1">
                <a:latin typeface="Helvetica Neue"/>
                <a:cs typeface="Helvetica Neue"/>
              </a:rPr>
              <a:t>musique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peut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permettre</a:t>
            </a:r>
            <a:r>
              <a:rPr lang="en-CA" sz="1100" b="1" dirty="0">
                <a:latin typeface="Helvetica Neue"/>
                <a:cs typeface="Helvetica Neue"/>
              </a:rPr>
              <a:t> aux </a:t>
            </a:r>
            <a:r>
              <a:rPr lang="en-CA" sz="1100" b="1" dirty="0" err="1">
                <a:latin typeface="Helvetica Neue"/>
                <a:cs typeface="Helvetica Neue"/>
              </a:rPr>
              <a:t>personnes</a:t>
            </a:r>
            <a:r>
              <a:rPr lang="en-CA" sz="1100" b="1" dirty="0">
                <a:latin typeface="Helvetica Neue"/>
                <a:cs typeface="Helvetica Neue"/>
              </a:rPr>
              <a:t> qui </a:t>
            </a:r>
            <a:r>
              <a:rPr lang="en-CA" sz="1100" b="1" dirty="0" err="1">
                <a:latin typeface="Helvetica Neue"/>
                <a:cs typeface="Helvetica Neue"/>
              </a:rPr>
              <a:t>écoutent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d’échapper</a:t>
            </a:r>
            <a:r>
              <a:rPr lang="en-CA" sz="1100" b="1" dirty="0">
                <a:latin typeface="Helvetica Neue"/>
                <a:cs typeface="Helvetica Neue"/>
              </a:rPr>
              <a:t> aux </a:t>
            </a:r>
            <a:r>
              <a:rPr lang="en-CA" sz="1100" b="1" dirty="0" err="1">
                <a:latin typeface="Helvetica Neue"/>
                <a:cs typeface="Helvetica Neue"/>
              </a:rPr>
              <a:t>préoccupations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quotidiennes</a:t>
            </a:r>
            <a:r>
              <a:rPr lang="en-CA" sz="1100" b="1" dirty="0">
                <a:latin typeface="Helvetica Neue"/>
                <a:cs typeface="Helvetica Neue"/>
              </a:rPr>
              <a:t>. Il </a:t>
            </a:r>
            <a:r>
              <a:rPr lang="en-CA" sz="1100" b="1" dirty="0" err="1">
                <a:latin typeface="Helvetica Neue"/>
                <a:cs typeface="Helvetica Neue"/>
              </a:rPr>
              <a:t>tente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ici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d’immortaliser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cette</a:t>
            </a:r>
            <a:r>
              <a:rPr lang="en-CA" sz="1100" b="1" dirty="0">
                <a:latin typeface="Helvetica Neue"/>
                <a:cs typeface="Helvetica Neue"/>
              </a:rPr>
              <a:t> sensation</a:t>
            </a:r>
            <a:r>
              <a:rPr lang="en-CA" sz="1100" b="1" i="1" dirty="0">
                <a:latin typeface="Helvetica Neue"/>
                <a:cs typeface="Helvetica Neue"/>
              </a:rPr>
              <a:t>.</a:t>
            </a:r>
            <a:endParaRPr lang="en-CA" sz="1100" b="1" dirty="0">
              <a:latin typeface="Helvetica Neue"/>
              <a:cs typeface="Helvetica Neue"/>
            </a:endParaRPr>
          </a:p>
          <a:p>
            <a:endParaRPr lang="en-CA" sz="1100" b="1" dirty="0">
              <a:latin typeface="Helvetica Neue"/>
              <a:cs typeface="Helvetica Neue"/>
            </a:endParaRPr>
          </a:p>
        </p:txBody>
      </p:sp>
      <p:pic>
        <p:nvPicPr>
          <p:cNvPr id="4" name="Picture 3" descr="bertram-brooker-abstraction-music-context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5" y="614364"/>
            <a:ext cx="5713156" cy="397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20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92E2C7-6EEB-1147-832C-15002B44AFF9}"/>
              </a:ext>
            </a:extLst>
          </p:cNvPr>
          <p:cNvSpPr txBox="1"/>
          <p:nvPr/>
        </p:nvSpPr>
        <p:spPr>
          <a:xfrm>
            <a:off x="82790" y="73832"/>
            <a:ext cx="2048009" cy="4078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CA" sz="1100" b="1" dirty="0" err="1">
                <a:latin typeface="Helvetica Neue"/>
                <a:cs typeface="Helvetica Neue"/>
              </a:rPr>
              <a:t>Activité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d’apprentissage</a:t>
            </a:r>
            <a:r>
              <a:rPr lang="en-CA" sz="1100" b="1" dirty="0">
                <a:latin typeface="Helvetica Neue"/>
                <a:cs typeface="Helvetica Neue"/>
              </a:rPr>
              <a:t> n</a:t>
            </a:r>
            <a:r>
              <a:rPr lang="en-CA" sz="1100" b="1" baseline="30000" dirty="0">
                <a:latin typeface="Helvetica Neue"/>
                <a:cs typeface="Helvetica Neue"/>
              </a:rPr>
              <a:t>o </a:t>
            </a:r>
            <a:r>
              <a:rPr lang="en-CA" sz="1100" b="1" dirty="0">
                <a:latin typeface="Helvetica Neue"/>
                <a:cs typeface="Helvetica Neue"/>
              </a:rPr>
              <a:t>2</a:t>
            </a:r>
          </a:p>
          <a:p>
            <a:endParaRPr lang="en-CA" sz="1100" b="1" dirty="0">
              <a:latin typeface="Helvetica Neue"/>
              <a:cs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41962D-F8F6-0640-B3C6-56471216D1B6}"/>
              </a:ext>
            </a:extLst>
          </p:cNvPr>
          <p:cNvSpPr txBox="1"/>
          <p:nvPr/>
        </p:nvSpPr>
        <p:spPr>
          <a:xfrm>
            <a:off x="5278922" y="3334608"/>
            <a:ext cx="2868882" cy="15927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Brooker, </a:t>
            </a:r>
            <a:r>
              <a:rPr lang="en-CA" sz="1100" b="1" i="1" dirty="0">
                <a:latin typeface="Helvetica Neue"/>
                <a:cs typeface="Helvetica Neue"/>
              </a:rPr>
              <a:t>« Chorale » (Bach)</a:t>
            </a:r>
            <a:r>
              <a:rPr lang="en-CA" sz="1100" b="1" dirty="0">
                <a:latin typeface="Helvetica Neue"/>
                <a:cs typeface="Helvetica Neue"/>
              </a:rPr>
              <a:t>,</a:t>
            </a:r>
          </a:p>
          <a:p>
            <a:r>
              <a:rPr lang="en-CA" sz="1100" b="1" dirty="0">
                <a:latin typeface="Helvetica Neue"/>
                <a:cs typeface="Helvetica Neue"/>
              </a:rPr>
              <a:t>v.1927, </a:t>
            </a:r>
            <a:r>
              <a:rPr lang="en-CA" sz="1100" b="1" dirty="0" err="1">
                <a:latin typeface="Helvetica Neue"/>
                <a:cs typeface="Helvetica Neue"/>
              </a:rPr>
              <a:t>huile</a:t>
            </a:r>
            <a:r>
              <a:rPr lang="en-CA" sz="1100" b="1" dirty="0">
                <a:latin typeface="Helvetica Neue"/>
                <a:cs typeface="Helvetica Neue"/>
              </a:rPr>
              <a:t> sur toile, 61 x 43,7 cm. Collection du </a:t>
            </a:r>
            <a:r>
              <a:rPr lang="en-CA" sz="1100" b="1" dirty="0" err="1">
                <a:latin typeface="Helvetica Neue"/>
                <a:cs typeface="Helvetica Neue"/>
              </a:rPr>
              <a:t>Musée</a:t>
            </a:r>
            <a:r>
              <a:rPr lang="en-CA" sz="1100" b="1" dirty="0">
                <a:latin typeface="Helvetica Neue"/>
                <a:cs typeface="Helvetica Neue"/>
              </a:rPr>
              <a:t> des beaux-arts de </a:t>
            </a:r>
            <a:r>
              <a:rPr lang="en-CA" sz="1100" b="1" dirty="0" err="1">
                <a:latin typeface="Helvetica Neue"/>
                <a:cs typeface="Helvetica Neue"/>
              </a:rPr>
              <a:t>l’Ontario</a:t>
            </a:r>
            <a:r>
              <a:rPr lang="en-CA" sz="1100" b="1" dirty="0">
                <a:latin typeface="Helvetica Neue"/>
                <a:cs typeface="Helvetica Neue"/>
              </a:rPr>
              <a:t>, Toronto, </a:t>
            </a:r>
            <a:r>
              <a:rPr lang="en-CA" sz="1100" b="1" dirty="0" err="1">
                <a:latin typeface="Helvetica Neue"/>
                <a:cs typeface="Helvetica Neue"/>
              </a:rPr>
              <a:t>achat</a:t>
            </a:r>
            <a:r>
              <a:rPr lang="en-CA" sz="1100" b="1" dirty="0">
                <a:latin typeface="Helvetica Neue"/>
                <a:cs typeface="Helvetica Neue"/>
              </a:rPr>
              <a:t>, 1987 (87/175). © </a:t>
            </a:r>
            <a:r>
              <a:rPr lang="en-CA" sz="1100" b="1" dirty="0" err="1">
                <a:latin typeface="Helvetica Neue"/>
                <a:cs typeface="Helvetica Neue"/>
              </a:rPr>
              <a:t>Musée</a:t>
            </a:r>
            <a:r>
              <a:rPr lang="en-CA" sz="1100" b="1" dirty="0">
                <a:latin typeface="Helvetica Neue"/>
                <a:cs typeface="Helvetica Neue"/>
              </a:rPr>
              <a:t> des beaux-arts de </a:t>
            </a:r>
            <a:r>
              <a:rPr lang="en-CA" sz="1100" b="1" dirty="0" err="1">
                <a:latin typeface="Helvetica Neue"/>
                <a:cs typeface="Helvetica Neue"/>
              </a:rPr>
              <a:t>l’Ontario</a:t>
            </a:r>
            <a:r>
              <a:rPr lang="en-CA" sz="1100" b="1" dirty="0">
                <a:latin typeface="Helvetica Neue"/>
                <a:cs typeface="Helvetica Neue"/>
              </a:rPr>
              <a:t>.</a:t>
            </a:r>
          </a:p>
          <a:p>
            <a:endParaRPr lang="en-CA" sz="1100" b="1" dirty="0">
              <a:latin typeface="Helvetica Neue"/>
              <a:cs typeface="Helvetica Neue"/>
            </a:endParaRPr>
          </a:p>
          <a:p>
            <a:r>
              <a:rPr lang="en-CA" sz="1100" b="1" dirty="0">
                <a:latin typeface="Helvetica Neue"/>
                <a:cs typeface="Helvetica Neue"/>
              </a:rPr>
              <a:t>Brooker </a:t>
            </a:r>
            <a:r>
              <a:rPr lang="en-CA" sz="1100" b="1" dirty="0" err="1">
                <a:latin typeface="Helvetica Neue"/>
                <a:cs typeface="Helvetica Neue"/>
              </a:rPr>
              <a:t>croit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qu’apprécier</a:t>
            </a:r>
            <a:r>
              <a:rPr lang="en-CA" sz="1100" b="1" dirty="0">
                <a:latin typeface="Helvetica Neue"/>
                <a:cs typeface="Helvetica Neue"/>
              </a:rPr>
              <a:t> la musique </a:t>
            </a:r>
            <a:r>
              <a:rPr lang="en-CA" sz="1100" b="1" dirty="0" err="1">
                <a:latin typeface="Helvetica Neue"/>
                <a:cs typeface="Helvetica Neue"/>
              </a:rPr>
              <a:t>permet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à</a:t>
            </a:r>
            <a:r>
              <a:rPr lang="en-CA" sz="1100" b="1" dirty="0">
                <a:latin typeface="Helvetica Neue"/>
                <a:cs typeface="Helvetica Neue"/>
              </a:rPr>
              <a:t> un artiste </a:t>
            </a:r>
            <a:r>
              <a:rPr lang="en-CA" sz="1100" b="1" dirty="0" err="1">
                <a:latin typeface="Helvetica Neue"/>
                <a:cs typeface="Helvetica Neue"/>
              </a:rPr>
              <a:t>d’améliorer</a:t>
            </a:r>
            <a:r>
              <a:rPr lang="en-CA" sz="1100" b="1" dirty="0">
                <a:latin typeface="Helvetica Neue"/>
                <a:cs typeface="Helvetica Neue"/>
              </a:rPr>
              <a:t> son expression </a:t>
            </a:r>
            <a:r>
              <a:rPr lang="en-CA" sz="1100" b="1" dirty="0" err="1">
                <a:latin typeface="Helvetica Neue"/>
                <a:cs typeface="Helvetica Neue"/>
              </a:rPr>
              <a:t>créatrice</a:t>
            </a:r>
            <a:r>
              <a:rPr lang="en-CA" sz="1100" b="1" dirty="0">
                <a:latin typeface="Helvetica Neue"/>
                <a:cs typeface="Helvetica Neue"/>
              </a:rPr>
              <a:t>.</a:t>
            </a:r>
          </a:p>
        </p:txBody>
      </p:sp>
      <p:pic>
        <p:nvPicPr>
          <p:cNvPr id="4" name="Picture 3" descr="bertram-brooker-chorale-bach-context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20" y="523875"/>
            <a:ext cx="3080015" cy="431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74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7B6DBB-4F46-6A4B-A6BC-4A5345378318}"/>
              </a:ext>
            </a:extLst>
          </p:cNvPr>
          <p:cNvSpPr txBox="1"/>
          <p:nvPr/>
        </p:nvSpPr>
        <p:spPr>
          <a:xfrm>
            <a:off x="82790" y="73832"/>
            <a:ext cx="2048009" cy="4078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CA" sz="1100" b="1" dirty="0" err="1">
                <a:latin typeface="Helvetica Neue"/>
                <a:cs typeface="Helvetica Neue"/>
              </a:rPr>
              <a:t>Activité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d’apprentissage</a:t>
            </a:r>
            <a:r>
              <a:rPr lang="en-CA" sz="1100" b="1" dirty="0">
                <a:latin typeface="Helvetica Neue"/>
                <a:cs typeface="Helvetica Neue"/>
              </a:rPr>
              <a:t> n</a:t>
            </a:r>
            <a:r>
              <a:rPr lang="en-CA" sz="1100" b="1" baseline="30000" dirty="0">
                <a:latin typeface="Helvetica Neue"/>
                <a:cs typeface="Helvetica Neue"/>
              </a:rPr>
              <a:t>o </a:t>
            </a:r>
            <a:r>
              <a:rPr lang="en-CA" sz="1100" b="1" dirty="0">
                <a:latin typeface="Helvetica Neue"/>
                <a:cs typeface="Helvetica Neue"/>
              </a:rPr>
              <a:t>2</a:t>
            </a:r>
          </a:p>
          <a:p>
            <a:endParaRPr lang="en-CA" sz="11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3C0AB4-2239-5C49-81A4-797355F3B88E}"/>
              </a:ext>
            </a:extLst>
          </p:cNvPr>
          <p:cNvSpPr txBox="1"/>
          <p:nvPr/>
        </p:nvSpPr>
        <p:spPr>
          <a:xfrm>
            <a:off x="5396196" y="3985314"/>
            <a:ext cx="2467644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, </a:t>
            </a:r>
            <a:r>
              <a:rPr lang="en-CA" sz="1100" b="1" i="1" dirty="0" err="1">
                <a:latin typeface="Helvetica Neue"/>
                <a:cs typeface="Helvetica Neue"/>
              </a:rPr>
              <a:t>Rassemblement</a:t>
            </a:r>
            <a:r>
              <a:rPr lang="en-CA" sz="1100" b="1" i="1" dirty="0">
                <a:latin typeface="Helvetica Neue"/>
                <a:cs typeface="Helvetica Neue"/>
              </a:rPr>
              <a:t> de sons</a:t>
            </a:r>
            <a:r>
              <a:rPr lang="en-CA" sz="1100" b="1" dirty="0">
                <a:latin typeface="Helvetica Neue"/>
                <a:cs typeface="Helvetica Neue"/>
              </a:rPr>
              <a:t>, 1928. Dans des </a:t>
            </a:r>
            <a:r>
              <a:rPr lang="en-CA" sz="1100" b="1" dirty="0" err="1">
                <a:latin typeface="Helvetica Neue"/>
                <a:cs typeface="Helvetica Neue"/>
              </a:rPr>
              <a:t>œuvres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comme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celle</a:t>
            </a:r>
            <a:r>
              <a:rPr lang="en-CA" sz="1100" b="1" dirty="0">
                <a:latin typeface="Helvetica Neue"/>
                <a:cs typeface="Helvetica Neue"/>
              </a:rPr>
              <a:t>-ci, Brooker </a:t>
            </a:r>
            <a:r>
              <a:rPr lang="en-CA" sz="1100" b="1" dirty="0" err="1">
                <a:latin typeface="Helvetica Neue"/>
                <a:cs typeface="Helvetica Neue"/>
              </a:rPr>
              <a:t>tente</a:t>
            </a:r>
            <a:r>
              <a:rPr lang="en-CA" sz="1100" b="1" dirty="0">
                <a:latin typeface="Helvetica Neue"/>
                <a:cs typeface="Helvetica Neue"/>
              </a:rPr>
              <a:t> de </a:t>
            </a:r>
            <a:r>
              <a:rPr lang="en-CA" sz="1100" b="1" dirty="0" err="1">
                <a:latin typeface="Helvetica Neue"/>
                <a:cs typeface="Helvetica Neue"/>
              </a:rPr>
              <a:t>saisir</a:t>
            </a:r>
            <a:r>
              <a:rPr lang="en-CA" sz="1100" b="1" dirty="0">
                <a:latin typeface="Helvetica Neue"/>
                <a:cs typeface="Helvetica Neue"/>
              </a:rPr>
              <a:t> le </a:t>
            </a:r>
            <a:r>
              <a:rPr lang="en-CA" sz="1100" b="1" dirty="0" err="1">
                <a:latin typeface="Helvetica Neue"/>
                <a:cs typeface="Helvetica Neue"/>
              </a:rPr>
              <a:t>rythme</a:t>
            </a:r>
            <a:r>
              <a:rPr lang="en-CA" sz="1100" b="1" dirty="0">
                <a:latin typeface="Helvetica Neue"/>
                <a:cs typeface="Helvetica Neue"/>
              </a:rPr>
              <a:t>, le volume et </a:t>
            </a:r>
            <a:r>
              <a:rPr lang="en-CA" sz="1100" b="1" dirty="0" err="1">
                <a:latin typeface="Helvetica Neue"/>
                <a:cs typeface="Helvetica Neue"/>
              </a:rPr>
              <a:t>l’énergie</a:t>
            </a:r>
            <a:r>
              <a:rPr lang="en-CA" sz="1100" b="1" dirty="0">
                <a:latin typeface="Helvetica Neue"/>
                <a:cs typeface="Helvetica Neue"/>
              </a:rPr>
              <a:t> de la musique.</a:t>
            </a:r>
          </a:p>
          <a:p>
            <a:endParaRPr lang="en-CA" sz="1100" b="1" dirty="0">
              <a:latin typeface="Helvetica Neue"/>
              <a:cs typeface="Helvetica Neue"/>
            </a:endParaRPr>
          </a:p>
        </p:txBody>
      </p:sp>
      <p:pic>
        <p:nvPicPr>
          <p:cNvPr id="2" name="Picture 1" descr="bertram-brooker-sounds-assembl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369" y="465168"/>
            <a:ext cx="3576696" cy="442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77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3CFA41-7946-414B-B3A8-19A54DD29285}"/>
              </a:ext>
            </a:extLst>
          </p:cNvPr>
          <p:cNvSpPr txBox="1"/>
          <p:nvPr/>
        </p:nvSpPr>
        <p:spPr>
          <a:xfrm>
            <a:off x="82790" y="73832"/>
            <a:ext cx="2048009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CA" sz="1100" b="1" dirty="0" err="1">
                <a:latin typeface="Helvetica Neue"/>
                <a:cs typeface="Helvetica Neue"/>
              </a:rPr>
              <a:t>Activité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d’apprentissage</a:t>
            </a:r>
            <a:r>
              <a:rPr lang="en-CA" sz="1100" b="1" dirty="0">
                <a:latin typeface="Helvetica Neue"/>
                <a:cs typeface="Helvetica Neue"/>
              </a:rPr>
              <a:t> n</a:t>
            </a:r>
            <a:r>
              <a:rPr lang="en-CA" sz="1100" b="1" baseline="30000" dirty="0">
                <a:latin typeface="Helvetica Neue"/>
                <a:cs typeface="Helvetica Neue"/>
              </a:rPr>
              <a:t>o </a:t>
            </a:r>
            <a:r>
              <a:rPr lang="en-CA" sz="1100" b="1" dirty="0">
                <a:latin typeface="Helvetica Neue"/>
                <a:cs typeface="Helvetica Neue"/>
              </a:rPr>
              <a:t>2</a:t>
            </a:r>
          </a:p>
          <a:p>
            <a:endParaRPr lang="en-CA" sz="1100" b="1" dirty="0"/>
          </a:p>
          <a:p>
            <a:endParaRPr lang="en-CA" sz="1100" b="1" dirty="0">
              <a:latin typeface="Helvetica Neue"/>
              <a:cs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ABA5A1-90F2-F049-9118-02C5A9D86C2C}"/>
              </a:ext>
            </a:extLst>
          </p:cNvPr>
          <p:cNvSpPr txBox="1"/>
          <p:nvPr/>
        </p:nvSpPr>
        <p:spPr>
          <a:xfrm>
            <a:off x="4934735" y="4017420"/>
            <a:ext cx="3538705" cy="9156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, </a:t>
            </a:r>
            <a:r>
              <a:rPr lang="en-CA" sz="1100" b="1" i="1" dirty="0" err="1">
                <a:latin typeface="Helvetica Neue"/>
                <a:cs typeface="Helvetica Neue"/>
              </a:rPr>
              <a:t>Mouvement</a:t>
            </a:r>
            <a:r>
              <a:rPr lang="en-CA" sz="1100" b="1" i="1" dirty="0">
                <a:latin typeface="Helvetica Neue"/>
                <a:cs typeface="Helvetica Neue"/>
              </a:rPr>
              <a:t> </a:t>
            </a:r>
            <a:r>
              <a:rPr lang="en-CA" sz="1100" b="1" i="1" dirty="0" err="1">
                <a:latin typeface="Helvetica Neue"/>
                <a:cs typeface="Helvetica Neue"/>
              </a:rPr>
              <a:t>symphonique</a:t>
            </a:r>
            <a:r>
              <a:rPr lang="en-CA" sz="1100" b="1" i="1" dirty="0">
                <a:latin typeface="Helvetica Neue"/>
                <a:cs typeface="Helvetica Neue"/>
              </a:rPr>
              <a:t> n</a:t>
            </a:r>
            <a:r>
              <a:rPr lang="en-CA" sz="1100" b="1" i="1" baseline="30000" dirty="0">
                <a:latin typeface="Helvetica Neue"/>
                <a:cs typeface="Helvetica Neue"/>
              </a:rPr>
              <a:t>o</a:t>
            </a:r>
            <a:r>
              <a:rPr lang="en-CA" sz="1100" b="1" i="1" dirty="0">
                <a:latin typeface="Helvetica Neue"/>
                <a:cs typeface="Helvetica Neue"/>
              </a:rPr>
              <a:t> 1</a:t>
            </a:r>
            <a:r>
              <a:rPr lang="en-CA" sz="1100" b="1" dirty="0">
                <a:latin typeface="Helvetica Neue"/>
                <a:cs typeface="Helvetica Neue"/>
              </a:rPr>
              <a:t>,</a:t>
            </a:r>
            <a:br>
              <a:rPr lang="en-CA" sz="1100" b="1" dirty="0">
                <a:latin typeface="Helvetica Neue"/>
                <a:cs typeface="Helvetica Neue"/>
              </a:rPr>
            </a:br>
            <a:r>
              <a:rPr lang="en-CA" sz="1100" b="1" dirty="0">
                <a:latin typeface="Helvetica Neue"/>
                <a:cs typeface="Helvetica Neue"/>
              </a:rPr>
              <a:t>v.1931. </a:t>
            </a:r>
            <a:r>
              <a:rPr lang="en-CA" sz="1100" b="1" dirty="0" err="1">
                <a:latin typeface="Helvetica Neue"/>
                <a:cs typeface="Helvetica Neue"/>
              </a:rPr>
              <a:t>Ce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dessin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intègre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à</a:t>
            </a:r>
            <a:r>
              <a:rPr lang="en-CA" sz="1100" b="1" dirty="0">
                <a:latin typeface="Helvetica Neue"/>
                <a:cs typeface="Helvetica Neue"/>
              </a:rPr>
              <a:t> la </a:t>
            </a:r>
            <a:r>
              <a:rPr lang="en-CA" sz="1100" b="1" dirty="0" err="1">
                <a:latin typeface="Helvetica Neue"/>
                <a:cs typeface="Helvetica Neue"/>
              </a:rPr>
              <a:t>fois</a:t>
            </a:r>
            <a:r>
              <a:rPr lang="en-CA" sz="1100" b="1" dirty="0">
                <a:latin typeface="Helvetica Neue"/>
                <a:cs typeface="Helvetica Neue"/>
              </a:rPr>
              <a:t> des nuances </a:t>
            </a:r>
            <a:r>
              <a:rPr lang="en-CA" sz="1100" b="1" dirty="0" err="1">
                <a:latin typeface="Helvetica Neue"/>
                <a:cs typeface="Helvetica Neue"/>
              </a:rPr>
              <a:t>délicates</a:t>
            </a:r>
            <a:r>
              <a:rPr lang="en-CA" sz="1100" b="1" dirty="0">
                <a:latin typeface="Helvetica Neue"/>
                <a:cs typeface="Helvetica Neue"/>
              </a:rPr>
              <a:t> et des </a:t>
            </a:r>
            <a:r>
              <a:rPr lang="en-CA" sz="1100" b="1" dirty="0" err="1">
                <a:latin typeface="Helvetica Neue"/>
                <a:cs typeface="Helvetica Neue"/>
              </a:rPr>
              <a:t>contrastes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éclatants</a:t>
            </a:r>
            <a:r>
              <a:rPr lang="en-CA" sz="1100" b="1" dirty="0">
                <a:latin typeface="Helvetica Neue"/>
                <a:cs typeface="Helvetica Neue"/>
              </a:rPr>
              <a:t> pour </a:t>
            </a:r>
            <a:r>
              <a:rPr lang="en-CA" sz="1100" b="1" dirty="0" err="1">
                <a:latin typeface="Helvetica Neue"/>
                <a:cs typeface="Helvetica Neue"/>
              </a:rPr>
              <a:t>représenter</a:t>
            </a:r>
            <a:r>
              <a:rPr lang="en-CA" sz="1100" b="1" dirty="0">
                <a:latin typeface="Helvetica Neue"/>
                <a:cs typeface="Helvetica Neue"/>
              </a:rPr>
              <a:t> les </a:t>
            </a:r>
            <a:r>
              <a:rPr lang="en-CA" sz="1100" b="1" dirty="0" err="1">
                <a:latin typeface="Helvetica Neue"/>
                <a:cs typeface="Helvetica Neue"/>
              </a:rPr>
              <a:t>formes</a:t>
            </a:r>
            <a:r>
              <a:rPr lang="en-CA" sz="1100" b="1" dirty="0">
                <a:latin typeface="Helvetica Neue"/>
                <a:cs typeface="Helvetica Neue"/>
              </a:rPr>
              <a:t> musicales.</a:t>
            </a:r>
          </a:p>
          <a:p>
            <a:endParaRPr lang="en-CA" sz="1100" b="1" dirty="0">
              <a:latin typeface="Helvetica Neue"/>
              <a:cs typeface="Helvetica Neue"/>
            </a:endParaRPr>
          </a:p>
        </p:txBody>
      </p:sp>
      <p:pic>
        <p:nvPicPr>
          <p:cNvPr id="2" name="Picture 1" descr="bertram-brooker-symphonic-movement-context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47" y="474896"/>
            <a:ext cx="311577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487A91-9BA9-CA49-A501-A7F9E1F6F26E}"/>
              </a:ext>
            </a:extLst>
          </p:cNvPr>
          <p:cNvSpPr txBox="1"/>
          <p:nvPr/>
        </p:nvSpPr>
        <p:spPr>
          <a:xfrm>
            <a:off x="82790" y="73832"/>
            <a:ext cx="2048009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CA" sz="1100" b="1" dirty="0" err="1">
                <a:latin typeface="Helvetica Neue"/>
                <a:cs typeface="Helvetica Neue"/>
              </a:rPr>
              <a:t>Activité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d’apprentissage</a:t>
            </a:r>
            <a:r>
              <a:rPr lang="en-CA" sz="1100" b="1" dirty="0">
                <a:latin typeface="Helvetica Neue"/>
                <a:cs typeface="Helvetica Neue"/>
              </a:rPr>
              <a:t> n</a:t>
            </a:r>
            <a:r>
              <a:rPr lang="en-CA" sz="1100" b="1" baseline="30000" dirty="0">
                <a:latin typeface="Helvetica Neue"/>
                <a:cs typeface="Helvetica Neue"/>
              </a:rPr>
              <a:t>o </a:t>
            </a:r>
            <a:r>
              <a:rPr lang="en-CA" sz="1100" b="1" dirty="0">
                <a:latin typeface="Helvetica Neue"/>
                <a:cs typeface="Helvetica Neue"/>
              </a:rPr>
              <a:t>2</a:t>
            </a:r>
          </a:p>
          <a:p>
            <a:endParaRPr lang="en-CA" sz="1100" b="1" dirty="0"/>
          </a:p>
          <a:p>
            <a:endParaRPr lang="en-CA" sz="1100" b="1" dirty="0">
              <a:latin typeface="Helvetica Neue"/>
              <a:cs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7694B3-84AD-F749-A914-EE3FD36CDFC9}"/>
              </a:ext>
            </a:extLst>
          </p:cNvPr>
          <p:cNvSpPr txBox="1"/>
          <p:nvPr/>
        </p:nvSpPr>
        <p:spPr>
          <a:xfrm>
            <a:off x="6291451" y="2453293"/>
            <a:ext cx="2426346" cy="260840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Brooker, </a:t>
            </a:r>
            <a:r>
              <a:rPr lang="en-CA" sz="1100" b="1" i="1" dirty="0">
                <a:latin typeface="Helvetica Neue"/>
                <a:cs typeface="Helvetica Neue"/>
              </a:rPr>
              <a:t>Fugue</a:t>
            </a:r>
            <a:r>
              <a:rPr lang="en-CA" sz="1100" b="1" dirty="0">
                <a:latin typeface="Helvetica Neue"/>
                <a:cs typeface="Helvetica Neue"/>
              </a:rPr>
              <a:t>, v.1930,</a:t>
            </a:r>
          </a:p>
          <a:p>
            <a:r>
              <a:rPr lang="en-CA" sz="1100" b="1" dirty="0">
                <a:latin typeface="Helvetica Neue"/>
                <a:cs typeface="Helvetica Neue"/>
              </a:rPr>
              <a:t>plume et </a:t>
            </a:r>
            <a:r>
              <a:rPr lang="en-CA" sz="1100" b="1" dirty="0" err="1">
                <a:latin typeface="Helvetica Neue"/>
                <a:cs typeface="Helvetica Neue"/>
              </a:rPr>
              <a:t>encre</a:t>
            </a:r>
            <a:r>
              <a:rPr lang="en-CA" sz="1100" b="1" dirty="0">
                <a:latin typeface="Helvetica Neue"/>
                <a:cs typeface="Helvetica Neue"/>
              </a:rPr>
              <a:t> sur papier </a:t>
            </a:r>
            <a:r>
              <a:rPr lang="en-CA" sz="1100" b="1" dirty="0" err="1">
                <a:latin typeface="Helvetica Neue"/>
                <a:cs typeface="Helvetica Neue"/>
              </a:rPr>
              <a:t>vélin</a:t>
            </a:r>
            <a:r>
              <a:rPr lang="en-CA" sz="1100" b="1" dirty="0">
                <a:latin typeface="Helvetica Neue"/>
                <a:cs typeface="Helvetica Neue"/>
              </a:rPr>
              <a:t>, 28,8 x 33,1 cm. Collection du </a:t>
            </a:r>
            <a:r>
              <a:rPr lang="en-CA" sz="1100" b="1" dirty="0" err="1">
                <a:latin typeface="Helvetica Neue"/>
                <a:cs typeface="Helvetica Neue"/>
              </a:rPr>
              <a:t>Musée</a:t>
            </a:r>
            <a:r>
              <a:rPr lang="en-CA" sz="1100" b="1" dirty="0">
                <a:latin typeface="Helvetica Neue"/>
                <a:cs typeface="Helvetica Neue"/>
              </a:rPr>
              <a:t> des beaux-arts de</a:t>
            </a:r>
          </a:p>
          <a:p>
            <a:r>
              <a:rPr lang="en-CA" sz="1100" b="1" dirty="0" err="1">
                <a:latin typeface="Helvetica Neue"/>
                <a:cs typeface="Helvetica Neue"/>
              </a:rPr>
              <a:t>l’Ontario</a:t>
            </a:r>
            <a:r>
              <a:rPr lang="en-CA" sz="1100" b="1" dirty="0">
                <a:latin typeface="Helvetica Neue"/>
                <a:cs typeface="Helvetica Neue"/>
              </a:rPr>
              <a:t>, Toronto, don du Dr Walter M. </a:t>
            </a:r>
            <a:r>
              <a:rPr lang="en-CA" sz="1100" b="1" dirty="0" err="1">
                <a:latin typeface="Helvetica Neue"/>
                <a:cs typeface="Helvetica Neue"/>
              </a:rPr>
              <a:t>Tovell</a:t>
            </a:r>
            <a:r>
              <a:rPr lang="en-CA" sz="1100" b="1" dirty="0">
                <a:latin typeface="Helvetica Neue"/>
                <a:cs typeface="Helvetica Neue"/>
              </a:rPr>
              <a:t>, Toronto, 1983 (83/288). © </a:t>
            </a:r>
            <a:r>
              <a:rPr lang="en-CA" sz="1100" b="1" dirty="0" err="1">
                <a:latin typeface="Helvetica Neue"/>
                <a:cs typeface="Helvetica Neue"/>
              </a:rPr>
              <a:t>Musée</a:t>
            </a:r>
            <a:r>
              <a:rPr lang="en-CA" sz="1100" b="1" dirty="0">
                <a:latin typeface="Helvetica Neue"/>
                <a:cs typeface="Helvetica Neue"/>
              </a:rPr>
              <a:t> des </a:t>
            </a:r>
            <a:r>
              <a:rPr lang="en-CA" sz="1100" b="1" dirty="0" err="1">
                <a:latin typeface="Helvetica Neue"/>
                <a:cs typeface="Helvetica Neue"/>
              </a:rPr>
              <a:t>beauxarts</a:t>
            </a:r>
            <a:endParaRPr lang="en-CA" sz="1100" b="1" dirty="0">
              <a:latin typeface="Helvetica Neue"/>
              <a:cs typeface="Helvetica Neue"/>
            </a:endParaRPr>
          </a:p>
          <a:p>
            <a:r>
              <a:rPr lang="en-CA" sz="1100" b="1" dirty="0">
                <a:latin typeface="Helvetica Neue"/>
                <a:cs typeface="Helvetica Neue"/>
              </a:rPr>
              <a:t>de </a:t>
            </a:r>
            <a:r>
              <a:rPr lang="en-CA" sz="1100" b="1" dirty="0" err="1">
                <a:latin typeface="Helvetica Neue"/>
                <a:cs typeface="Helvetica Neue"/>
              </a:rPr>
              <a:t>l’Ontario</a:t>
            </a:r>
            <a:r>
              <a:rPr lang="en-CA" sz="1100" b="1" dirty="0">
                <a:latin typeface="Helvetica Neue"/>
                <a:cs typeface="Helvetica Neue"/>
              </a:rPr>
              <a:t>.</a:t>
            </a:r>
          </a:p>
          <a:p>
            <a:endParaRPr lang="en-CA" sz="1100" b="1" dirty="0">
              <a:latin typeface="Helvetica Neue"/>
              <a:cs typeface="Helvetica Neue"/>
            </a:endParaRPr>
          </a:p>
          <a:p>
            <a:r>
              <a:rPr lang="en-CA" sz="1100" b="1" dirty="0" err="1">
                <a:latin typeface="Helvetica Neue"/>
                <a:cs typeface="Helvetica Neue"/>
              </a:rPr>
              <a:t>Même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si</a:t>
            </a:r>
            <a:r>
              <a:rPr lang="en-CA" sz="1100" b="1" dirty="0">
                <a:latin typeface="Helvetica Neue"/>
                <a:cs typeface="Helvetica Neue"/>
              </a:rPr>
              <a:t> le titre ne fait pas </a:t>
            </a:r>
            <a:r>
              <a:rPr lang="en-CA" sz="1100" b="1" dirty="0" err="1">
                <a:latin typeface="Helvetica Neue"/>
                <a:cs typeface="Helvetica Neue"/>
              </a:rPr>
              <a:t>référence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à</a:t>
            </a:r>
            <a:r>
              <a:rPr lang="en-CA" sz="1100" b="1" dirty="0">
                <a:latin typeface="Helvetica Neue"/>
                <a:cs typeface="Helvetica Neue"/>
              </a:rPr>
              <a:t> la </a:t>
            </a:r>
            <a:r>
              <a:rPr lang="en-CA" sz="1100" b="1" dirty="0" err="1">
                <a:latin typeface="Helvetica Neue"/>
                <a:cs typeface="Helvetica Neue"/>
              </a:rPr>
              <a:t>symphonie</a:t>
            </a:r>
            <a:r>
              <a:rPr lang="en-CA" sz="1100" b="1" dirty="0">
                <a:latin typeface="Helvetica Neue"/>
                <a:cs typeface="Helvetica Neue"/>
              </a:rPr>
              <a:t> de </a:t>
            </a:r>
            <a:r>
              <a:rPr lang="en-CA" sz="1100" b="1" dirty="0" err="1">
                <a:latin typeface="Helvetica Neue"/>
                <a:cs typeface="Helvetica Neue"/>
              </a:rPr>
              <a:t>quiconque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en</a:t>
            </a:r>
            <a:r>
              <a:rPr lang="en-CA" sz="1100" b="1" dirty="0">
                <a:latin typeface="Helvetica Neue"/>
                <a:cs typeface="Helvetica Neue"/>
              </a:rPr>
              <a:t> particulier, </a:t>
            </a:r>
            <a:r>
              <a:rPr lang="en-CA" sz="1100" b="1" dirty="0" err="1">
                <a:latin typeface="Helvetica Neue"/>
                <a:cs typeface="Helvetica Neue"/>
              </a:rPr>
              <a:t>cette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œuvre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peut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avoir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été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inspirée</a:t>
            </a:r>
            <a:r>
              <a:rPr lang="en-CA" sz="1100" b="1" dirty="0">
                <a:latin typeface="Helvetica Neue"/>
                <a:cs typeface="Helvetica Neue"/>
              </a:rPr>
              <a:t> par </a:t>
            </a:r>
            <a:r>
              <a:rPr lang="en-CA" sz="1100" b="1" dirty="0" err="1">
                <a:latin typeface="Helvetica Neue"/>
                <a:cs typeface="Helvetica Neue"/>
              </a:rPr>
              <a:t>une</a:t>
            </a:r>
            <a:r>
              <a:rPr lang="en-CA" sz="1100" b="1" dirty="0">
                <a:latin typeface="Helvetica Neue"/>
                <a:cs typeface="Helvetica Neue"/>
              </a:rPr>
              <a:t> prestation </a:t>
            </a:r>
            <a:r>
              <a:rPr lang="en-CA" sz="1100" b="1" dirty="0" err="1">
                <a:latin typeface="Helvetica Neue"/>
                <a:cs typeface="Helvetica Neue"/>
              </a:rPr>
              <a:t>précise</a:t>
            </a:r>
            <a:r>
              <a:rPr lang="en-CA" sz="1100" b="1" dirty="0">
                <a:latin typeface="Helvetica Neue"/>
                <a:cs typeface="Helvetica Neue"/>
              </a:rPr>
              <a:t>.</a:t>
            </a:r>
          </a:p>
          <a:p>
            <a:endParaRPr lang="en-CA" sz="1100" b="1" dirty="0">
              <a:latin typeface="Helvetica Neue"/>
              <a:cs typeface="Helvetica Neue"/>
            </a:endParaRPr>
          </a:p>
        </p:txBody>
      </p:sp>
      <p:pic>
        <p:nvPicPr>
          <p:cNvPr id="2" name="Picture 1" descr="bertram-brooker-fugue-context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33" y="643034"/>
            <a:ext cx="5535518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85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B3DBF4-A327-8747-B359-52449019A8A6}"/>
              </a:ext>
            </a:extLst>
          </p:cNvPr>
          <p:cNvSpPr txBox="1"/>
          <p:nvPr/>
        </p:nvSpPr>
        <p:spPr>
          <a:xfrm>
            <a:off x="6667500" y="3811572"/>
            <a:ext cx="2313940" cy="125418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, </a:t>
            </a:r>
            <a:r>
              <a:rPr lang="en-CA" sz="1100" b="1" i="1" dirty="0" err="1">
                <a:latin typeface="Helvetica Neue"/>
                <a:cs typeface="Helvetica Neue"/>
              </a:rPr>
              <a:t>Formes</a:t>
            </a:r>
            <a:r>
              <a:rPr lang="en-CA" sz="1100" b="1" i="1" dirty="0">
                <a:latin typeface="Helvetica Neue"/>
                <a:cs typeface="Helvetica Neue"/>
              </a:rPr>
              <a:t> </a:t>
            </a:r>
            <a:r>
              <a:rPr lang="en-CA" sz="1100" b="1" i="1" dirty="0" err="1">
                <a:latin typeface="Helvetica Neue"/>
                <a:cs typeface="Helvetica Neue"/>
              </a:rPr>
              <a:t>symphoniques</a:t>
            </a:r>
            <a:r>
              <a:rPr lang="en-CA" sz="1100" b="1" dirty="0">
                <a:latin typeface="Helvetica Neue"/>
                <a:cs typeface="Helvetica Neue"/>
              </a:rPr>
              <a:t>, 1947. </a:t>
            </a:r>
            <a:r>
              <a:rPr lang="en-CA" sz="1100" b="1" dirty="0" err="1">
                <a:latin typeface="Helvetica Neue"/>
                <a:cs typeface="Helvetica Neue"/>
              </a:rPr>
              <a:t>À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l’instar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d’une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symphonie</a:t>
            </a:r>
            <a:r>
              <a:rPr lang="en-CA" sz="1100" b="1" dirty="0">
                <a:latin typeface="Helvetica Neue"/>
                <a:cs typeface="Helvetica Neue"/>
              </a:rPr>
              <a:t>, les </a:t>
            </a:r>
            <a:r>
              <a:rPr lang="en-CA" sz="1100" b="1" dirty="0" err="1">
                <a:latin typeface="Helvetica Neue"/>
                <a:cs typeface="Helvetica Neue"/>
              </a:rPr>
              <a:t>formes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discrètes</a:t>
            </a:r>
            <a:r>
              <a:rPr lang="en-CA" sz="1100" b="1" dirty="0">
                <a:latin typeface="Helvetica Neue"/>
                <a:cs typeface="Helvetica Neue"/>
              </a:rPr>
              <a:t> de </a:t>
            </a:r>
            <a:r>
              <a:rPr lang="en-CA" sz="1100" b="1" dirty="0" err="1">
                <a:latin typeface="Helvetica Neue"/>
                <a:cs typeface="Helvetica Neue"/>
              </a:rPr>
              <a:t>ce</a:t>
            </a:r>
            <a:r>
              <a:rPr lang="en-CA" sz="1100" b="1" dirty="0">
                <a:latin typeface="Helvetica Neue"/>
                <a:cs typeface="Helvetica Neue"/>
              </a:rPr>
              <a:t> tableau </a:t>
            </a:r>
            <a:r>
              <a:rPr lang="en-CA" sz="1100" b="1" dirty="0" err="1">
                <a:latin typeface="Helvetica Neue"/>
                <a:cs typeface="Helvetica Neue"/>
              </a:rPr>
              <a:t>semblent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disposées</a:t>
            </a:r>
            <a:r>
              <a:rPr lang="en-CA" sz="1100" b="1" dirty="0">
                <a:latin typeface="Helvetica Neue"/>
                <a:cs typeface="Helvetica Neue"/>
              </a:rPr>
              <a:t> en </a:t>
            </a:r>
            <a:r>
              <a:rPr lang="en-CA" sz="1100" b="1" dirty="0" err="1">
                <a:latin typeface="Helvetica Neue"/>
                <a:cs typeface="Helvetica Neue"/>
              </a:rPr>
              <a:t>différentes</a:t>
            </a:r>
            <a:r>
              <a:rPr lang="en-CA" sz="1100" b="1" dirty="0">
                <a:latin typeface="Helvetica Neue"/>
                <a:cs typeface="Helvetica Neue"/>
              </a:rPr>
              <a:t> parties.</a:t>
            </a:r>
          </a:p>
          <a:p>
            <a:endParaRPr lang="en-CA" sz="1100" b="1" dirty="0">
              <a:latin typeface="Helvetica Neue"/>
              <a:cs typeface="Helvetica Neue"/>
            </a:endParaRPr>
          </a:p>
        </p:txBody>
      </p:sp>
      <p:pic>
        <p:nvPicPr>
          <p:cNvPr id="2" name="Picture 1" descr="bertram-brooker-symphonic-form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8508"/>
            <a:ext cx="6010275" cy="451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80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205D5A-D61F-B945-9FB6-FBC5A29DD92D}"/>
              </a:ext>
            </a:extLst>
          </p:cNvPr>
          <p:cNvSpPr txBox="1"/>
          <p:nvPr/>
        </p:nvSpPr>
        <p:spPr>
          <a:xfrm>
            <a:off x="5200650" y="4311873"/>
            <a:ext cx="2835910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, </a:t>
            </a:r>
            <a:r>
              <a:rPr lang="en-CA" sz="1100" b="1" i="1" dirty="0" err="1">
                <a:latin typeface="Helvetica Neue"/>
                <a:cs typeface="Helvetica Neue"/>
              </a:rPr>
              <a:t>Création</a:t>
            </a:r>
            <a:r>
              <a:rPr lang="en-CA" sz="1100" b="1" dirty="0">
                <a:latin typeface="Helvetica Neue"/>
                <a:cs typeface="Helvetica Neue"/>
              </a:rPr>
              <a:t>, 1925. </a:t>
            </a:r>
            <a:br>
              <a:rPr lang="en-CA" sz="1100" b="1" dirty="0">
                <a:latin typeface="Helvetica Neue"/>
                <a:cs typeface="Helvetica Neue"/>
              </a:rPr>
            </a:br>
            <a:r>
              <a:rPr lang="en-CA" sz="1100" b="1" dirty="0">
                <a:latin typeface="Helvetica Neue"/>
                <a:cs typeface="Helvetica Neue"/>
              </a:rPr>
              <a:t>Ce tableau </a:t>
            </a:r>
            <a:r>
              <a:rPr lang="en-CA" sz="1100" b="1" dirty="0" err="1">
                <a:latin typeface="Helvetica Neue"/>
                <a:cs typeface="Helvetica Neue"/>
              </a:rPr>
              <a:t>est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l’une</a:t>
            </a:r>
            <a:r>
              <a:rPr lang="en-CA" sz="1100" b="1" dirty="0">
                <a:latin typeface="Helvetica Neue"/>
                <a:cs typeface="Helvetica Neue"/>
              </a:rPr>
              <a:t> des premières </a:t>
            </a:r>
            <a:r>
              <a:rPr lang="en-CA" sz="1100" b="1" dirty="0" err="1">
                <a:latin typeface="Helvetica Neue"/>
                <a:cs typeface="Helvetica Neue"/>
              </a:rPr>
              <a:t>œuvres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abstraites</a:t>
            </a:r>
            <a:r>
              <a:rPr lang="en-CA" sz="1100" b="1" dirty="0">
                <a:latin typeface="Helvetica Neue"/>
                <a:cs typeface="Helvetica Neue"/>
              </a:rPr>
              <a:t> de Brooker.</a:t>
            </a:r>
          </a:p>
          <a:p>
            <a:endParaRPr lang="en-CA" sz="1100" b="1" dirty="0">
              <a:latin typeface="Helvetica Neue"/>
              <a:cs typeface="Helvetica Neue"/>
            </a:endParaRPr>
          </a:p>
        </p:txBody>
      </p:sp>
      <p:pic>
        <p:nvPicPr>
          <p:cNvPr id="4" name="Picture 3" descr="bertram-brooker-creation-context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264079"/>
            <a:ext cx="3238500" cy="459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2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02AA25-87FA-5F45-A2AE-8513AFB9EB59}"/>
              </a:ext>
            </a:extLst>
          </p:cNvPr>
          <p:cNvSpPr txBox="1"/>
          <p:nvPr/>
        </p:nvSpPr>
        <p:spPr>
          <a:xfrm>
            <a:off x="5276916" y="2873648"/>
            <a:ext cx="2962844" cy="226985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Brooker, </a:t>
            </a:r>
            <a:r>
              <a:rPr lang="en-CA" sz="1100" b="1" i="1" dirty="0">
                <a:latin typeface="Helvetica Neue"/>
                <a:cs typeface="Helvetica Neue"/>
              </a:rPr>
              <a:t>Phyllis (Piano! Piano!)</a:t>
            </a:r>
            <a:r>
              <a:rPr lang="en-CA" sz="1100" b="1" dirty="0">
                <a:latin typeface="Helvetica Neue"/>
                <a:cs typeface="Helvetica Neue"/>
              </a:rPr>
              <a:t>,</a:t>
            </a:r>
          </a:p>
          <a:p>
            <a:r>
              <a:rPr lang="en-CA" sz="1100" b="1" dirty="0">
                <a:latin typeface="Helvetica Neue"/>
                <a:cs typeface="Helvetica Neue"/>
              </a:rPr>
              <a:t>1934, </a:t>
            </a:r>
            <a:r>
              <a:rPr lang="en-CA" sz="1100" b="1" dirty="0" err="1">
                <a:latin typeface="Helvetica Neue"/>
                <a:cs typeface="Helvetica Neue"/>
              </a:rPr>
              <a:t>huile</a:t>
            </a:r>
            <a:r>
              <a:rPr lang="en-CA" sz="1100" b="1" dirty="0">
                <a:latin typeface="Helvetica Neue"/>
                <a:cs typeface="Helvetica Neue"/>
              </a:rPr>
              <a:t> sur toile, 101,9 x 76,5 cm. Collection du </a:t>
            </a:r>
            <a:r>
              <a:rPr lang="en-CA" sz="1100" b="1" dirty="0" err="1">
                <a:latin typeface="Helvetica Neue"/>
                <a:cs typeface="Helvetica Neue"/>
              </a:rPr>
              <a:t>Musée</a:t>
            </a:r>
            <a:r>
              <a:rPr lang="en-CA" sz="1100" b="1" dirty="0">
                <a:latin typeface="Helvetica Neue"/>
                <a:cs typeface="Helvetica Neue"/>
              </a:rPr>
              <a:t> des beaux-arts de </a:t>
            </a:r>
            <a:r>
              <a:rPr lang="en-CA" sz="1100" b="1" dirty="0" err="1">
                <a:latin typeface="Helvetica Neue"/>
                <a:cs typeface="Helvetica Neue"/>
              </a:rPr>
              <a:t>l’Ontario</a:t>
            </a:r>
            <a:r>
              <a:rPr lang="en-CA" sz="1100" b="1" dirty="0">
                <a:latin typeface="Helvetica Neue"/>
                <a:cs typeface="Helvetica Neue"/>
              </a:rPr>
              <a:t>, Toronto, </a:t>
            </a:r>
            <a:r>
              <a:rPr lang="en-CA" sz="1100" b="1" dirty="0" err="1">
                <a:latin typeface="Helvetica Neue"/>
                <a:cs typeface="Helvetica Neue"/>
              </a:rPr>
              <a:t>achetée</a:t>
            </a:r>
            <a:r>
              <a:rPr lang="en-CA" sz="1100" b="1" dirty="0">
                <a:latin typeface="Helvetica Neue"/>
                <a:cs typeface="Helvetica Neue"/>
              </a:rPr>
              <a:t> avec </a:t>
            </a:r>
            <a:r>
              <a:rPr lang="en-CA" sz="1100" b="1" dirty="0" err="1">
                <a:latin typeface="Helvetica Neue"/>
                <a:cs typeface="Helvetica Neue"/>
              </a:rPr>
              <a:t>l’aide</a:t>
            </a:r>
            <a:r>
              <a:rPr lang="en-CA" sz="1100" b="1" dirty="0">
                <a:latin typeface="Helvetica Neue"/>
                <a:cs typeface="Helvetica Neue"/>
              </a:rPr>
              <a:t> de </a:t>
            </a:r>
            <a:r>
              <a:rPr lang="en-CA" sz="1100" b="1" dirty="0" err="1">
                <a:latin typeface="Helvetica Neue"/>
                <a:cs typeface="Helvetica Neue"/>
              </a:rPr>
              <a:t>Wintario</a:t>
            </a:r>
            <a:r>
              <a:rPr lang="en-CA" sz="1100" b="1" dirty="0">
                <a:latin typeface="Helvetica Neue"/>
                <a:cs typeface="Helvetica Neue"/>
              </a:rPr>
              <a:t>, 1979 (79/59). © </a:t>
            </a:r>
            <a:r>
              <a:rPr lang="en-CA" sz="1100" b="1" dirty="0" err="1">
                <a:latin typeface="Helvetica Neue"/>
                <a:cs typeface="Helvetica Neue"/>
              </a:rPr>
              <a:t>Musée</a:t>
            </a:r>
            <a:r>
              <a:rPr lang="en-CA" sz="1100" b="1" dirty="0">
                <a:latin typeface="Helvetica Neue"/>
                <a:cs typeface="Helvetica Neue"/>
              </a:rPr>
              <a:t> des beaux-arts de </a:t>
            </a:r>
            <a:r>
              <a:rPr lang="en-CA" sz="1100" b="1" dirty="0" err="1">
                <a:latin typeface="Helvetica Neue"/>
                <a:cs typeface="Helvetica Neue"/>
              </a:rPr>
              <a:t>l’Ontario</a:t>
            </a:r>
            <a:r>
              <a:rPr lang="en-CA" sz="1100" b="1" dirty="0">
                <a:latin typeface="Helvetica Neue"/>
                <a:cs typeface="Helvetica Neue"/>
              </a:rPr>
              <a:t>.</a:t>
            </a:r>
          </a:p>
          <a:p>
            <a:endParaRPr lang="en-CA" sz="1100" b="1" dirty="0">
              <a:latin typeface="Helvetica Neue"/>
              <a:cs typeface="Helvetica Neue"/>
            </a:endParaRPr>
          </a:p>
          <a:p>
            <a:r>
              <a:rPr lang="en-CA" sz="1100" b="1" dirty="0">
                <a:latin typeface="Helvetica Neue"/>
                <a:cs typeface="Helvetica Neue"/>
              </a:rPr>
              <a:t>Brooker </a:t>
            </a:r>
            <a:r>
              <a:rPr lang="en-CA" sz="1100" b="1" dirty="0" err="1">
                <a:latin typeface="Helvetica Neue"/>
                <a:cs typeface="Helvetica Neue"/>
              </a:rPr>
              <a:t>peint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ici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sa</a:t>
            </a:r>
            <a:r>
              <a:rPr lang="en-CA" sz="1100" b="1" dirty="0">
                <a:latin typeface="Helvetica Neue"/>
                <a:cs typeface="Helvetica Neue"/>
              </a:rPr>
              <a:t> fille assise de </a:t>
            </a:r>
            <a:r>
              <a:rPr lang="en-CA" sz="1100" b="1" dirty="0" err="1">
                <a:latin typeface="Helvetica Neue"/>
                <a:cs typeface="Helvetica Neue"/>
              </a:rPr>
              <a:t>côté</a:t>
            </a:r>
            <a:r>
              <a:rPr lang="en-CA" sz="1100" b="1" dirty="0">
                <a:latin typeface="Helvetica Neue"/>
                <a:cs typeface="Helvetica Neue"/>
              </a:rPr>
              <a:t>, au piano. Elle </a:t>
            </a:r>
            <a:r>
              <a:rPr lang="en-CA" sz="1100" b="1" dirty="0" err="1">
                <a:latin typeface="Helvetica Neue"/>
                <a:cs typeface="Helvetica Neue"/>
              </a:rPr>
              <a:t>est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perdue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dans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ses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pensées</a:t>
            </a:r>
            <a:r>
              <a:rPr lang="en-CA" sz="1100" b="1" dirty="0">
                <a:latin typeface="Helvetica Neue"/>
                <a:cs typeface="Helvetica Neue"/>
              </a:rPr>
              <a:t>, </a:t>
            </a:r>
            <a:r>
              <a:rPr lang="en-CA" sz="1100" b="1" dirty="0" err="1">
                <a:latin typeface="Helvetica Neue"/>
                <a:cs typeface="Helvetica Neue"/>
              </a:rPr>
              <a:t>réfléchissant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peut-être</a:t>
            </a:r>
            <a:r>
              <a:rPr lang="en-CA" sz="1100" b="1" dirty="0">
                <a:latin typeface="Helvetica Neue"/>
                <a:cs typeface="Helvetica Neue"/>
              </a:rPr>
              <a:t> au </a:t>
            </a:r>
            <a:r>
              <a:rPr lang="en-CA" sz="1100" b="1" dirty="0" err="1">
                <a:latin typeface="Helvetica Neue"/>
                <a:cs typeface="Helvetica Neue"/>
              </a:rPr>
              <a:t>pouvoir</a:t>
            </a:r>
            <a:r>
              <a:rPr lang="en-CA" sz="1100" b="1" dirty="0">
                <a:latin typeface="Helvetica Neue"/>
                <a:cs typeface="Helvetica Neue"/>
              </a:rPr>
              <a:t> de la </a:t>
            </a:r>
            <a:r>
              <a:rPr lang="en-CA" sz="1100" b="1" dirty="0" err="1">
                <a:latin typeface="Helvetica Neue"/>
                <a:cs typeface="Helvetica Neue"/>
              </a:rPr>
              <a:t>musique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qu’elle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vient</a:t>
            </a:r>
            <a:r>
              <a:rPr lang="en-CA" sz="1100" b="1" dirty="0">
                <a:latin typeface="Helvetica Neue"/>
                <a:cs typeface="Helvetica Neue"/>
              </a:rPr>
              <a:t> de </a:t>
            </a:r>
            <a:r>
              <a:rPr lang="en-CA" sz="1100" b="1" dirty="0" err="1">
                <a:latin typeface="Helvetica Neue"/>
                <a:cs typeface="Helvetica Neue"/>
              </a:rPr>
              <a:t>jouer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ou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qu’elle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est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sur</a:t>
            </a:r>
            <a:r>
              <a:rPr lang="en-CA" sz="1100" b="1" dirty="0">
                <a:latin typeface="Helvetica Neue"/>
                <a:cs typeface="Helvetica Neue"/>
              </a:rPr>
              <a:t> le point de </a:t>
            </a:r>
            <a:r>
              <a:rPr lang="en-CA" sz="1100" b="1" dirty="0" err="1">
                <a:latin typeface="Helvetica Neue"/>
                <a:cs typeface="Helvetica Neue"/>
              </a:rPr>
              <a:t>jouer</a:t>
            </a:r>
            <a:r>
              <a:rPr lang="en-CA" sz="1100" b="1" dirty="0">
                <a:latin typeface="Helvetica Neue"/>
                <a:cs typeface="Helvetica Neue"/>
              </a:rPr>
              <a:t>.</a:t>
            </a:r>
          </a:p>
          <a:p>
            <a:endParaRPr lang="en-CA" sz="1100" b="1" dirty="0">
              <a:latin typeface="Helvetica Neue"/>
              <a:cs typeface="Helvetica Neue"/>
            </a:endParaRPr>
          </a:p>
        </p:txBody>
      </p:sp>
      <p:pic>
        <p:nvPicPr>
          <p:cNvPr id="4" name="Picture 3" descr="bertram-brooker-phyllis-piano-piano-context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17" y="255961"/>
            <a:ext cx="3528833" cy="469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5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5C1B82-DCC2-0C41-A7F8-E9F4C43A04C2}"/>
              </a:ext>
            </a:extLst>
          </p:cNvPr>
          <p:cNvSpPr txBox="1"/>
          <p:nvPr/>
        </p:nvSpPr>
        <p:spPr>
          <a:xfrm>
            <a:off x="4808188" y="3550756"/>
            <a:ext cx="3777874" cy="15927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Brooker, </a:t>
            </a:r>
            <a:r>
              <a:rPr lang="en-CA" sz="1100" b="1" i="1" dirty="0">
                <a:latin typeface="Helvetica Neue"/>
                <a:cs typeface="Helvetica Neue"/>
              </a:rPr>
              <a:t>Green Movement </a:t>
            </a:r>
            <a:r>
              <a:rPr lang="en-CA" sz="1100" b="1" dirty="0">
                <a:latin typeface="Helvetica Neue"/>
                <a:cs typeface="Helvetica Neue"/>
              </a:rPr>
              <a:t>(</a:t>
            </a:r>
            <a:r>
              <a:rPr lang="en-CA" sz="1100" b="1" i="1" dirty="0" err="1">
                <a:latin typeface="Helvetica Neue"/>
                <a:cs typeface="Helvetica Neue"/>
              </a:rPr>
              <a:t>Mouvement</a:t>
            </a:r>
            <a:r>
              <a:rPr lang="en-CA" sz="1100" b="1" i="1" dirty="0">
                <a:latin typeface="Helvetica Neue"/>
                <a:cs typeface="Helvetica Neue"/>
              </a:rPr>
              <a:t> vert</a:t>
            </a:r>
            <a:r>
              <a:rPr lang="en-CA" sz="1100" b="1" dirty="0">
                <a:latin typeface="Helvetica Neue"/>
                <a:cs typeface="Helvetica Neue"/>
              </a:rPr>
              <a:t>), v.1927, </a:t>
            </a:r>
            <a:r>
              <a:rPr lang="en-CA" sz="1100" b="1" dirty="0" err="1">
                <a:latin typeface="Helvetica Neue"/>
                <a:cs typeface="Helvetica Neue"/>
              </a:rPr>
              <a:t>huile</a:t>
            </a:r>
            <a:r>
              <a:rPr lang="en-CA" sz="1100" b="1" dirty="0">
                <a:latin typeface="Helvetica Neue"/>
                <a:cs typeface="Helvetica Neue"/>
              </a:rPr>
              <a:t> sur carton, 58,8 x 43,2 cm. Collection du </a:t>
            </a:r>
            <a:r>
              <a:rPr lang="en-CA" sz="1100" b="1" dirty="0" err="1">
                <a:latin typeface="Helvetica Neue"/>
                <a:cs typeface="Helvetica Neue"/>
              </a:rPr>
              <a:t>Musée</a:t>
            </a:r>
            <a:r>
              <a:rPr lang="en-CA" sz="1100" b="1" dirty="0">
                <a:latin typeface="Helvetica Neue"/>
                <a:cs typeface="Helvetica Neue"/>
              </a:rPr>
              <a:t> des beaux-arts de </a:t>
            </a:r>
            <a:r>
              <a:rPr lang="en-CA" sz="1100" b="1" dirty="0" err="1">
                <a:latin typeface="Helvetica Neue"/>
                <a:cs typeface="Helvetica Neue"/>
              </a:rPr>
              <a:t>l’Ontario</a:t>
            </a:r>
            <a:r>
              <a:rPr lang="en-CA" sz="1100" b="1" dirty="0">
                <a:latin typeface="Helvetica Neue"/>
                <a:cs typeface="Helvetica Neue"/>
              </a:rPr>
              <a:t>, Toronto, </a:t>
            </a:r>
            <a:r>
              <a:rPr lang="en-CA" sz="1100" b="1" dirty="0" err="1">
                <a:latin typeface="Helvetica Neue"/>
                <a:cs typeface="Helvetica Neue"/>
              </a:rPr>
              <a:t>achetée</a:t>
            </a:r>
            <a:r>
              <a:rPr lang="en-CA" sz="1100" b="1" dirty="0">
                <a:latin typeface="Helvetica Neue"/>
                <a:cs typeface="Helvetica Neue"/>
              </a:rPr>
              <a:t> avec </a:t>
            </a:r>
            <a:r>
              <a:rPr lang="en-CA" sz="1100" b="1" dirty="0" err="1">
                <a:latin typeface="Helvetica Neue"/>
                <a:cs typeface="Helvetica Neue"/>
              </a:rPr>
              <a:t>l’aide</a:t>
            </a:r>
            <a:r>
              <a:rPr lang="en-CA" sz="1100" b="1" dirty="0">
                <a:latin typeface="Helvetica Neue"/>
                <a:cs typeface="Helvetica Neue"/>
              </a:rPr>
              <a:t> de </a:t>
            </a:r>
            <a:r>
              <a:rPr lang="en-CA" sz="1100" b="1" dirty="0" err="1">
                <a:latin typeface="Helvetica Neue"/>
                <a:cs typeface="Helvetica Neue"/>
              </a:rPr>
              <a:t>Wintario</a:t>
            </a:r>
            <a:r>
              <a:rPr lang="en-CA" sz="1100" b="1" dirty="0">
                <a:latin typeface="Helvetica Neue"/>
                <a:cs typeface="Helvetica Neue"/>
              </a:rPr>
              <a:t>, 1978 (78/14). © </a:t>
            </a:r>
            <a:r>
              <a:rPr lang="en-CA" sz="1100" b="1" dirty="0" err="1">
                <a:latin typeface="Helvetica Neue"/>
                <a:cs typeface="Helvetica Neue"/>
              </a:rPr>
              <a:t>Musée</a:t>
            </a:r>
            <a:r>
              <a:rPr lang="en-CA" sz="1100" b="1" dirty="0">
                <a:latin typeface="Helvetica Neue"/>
                <a:cs typeface="Helvetica Neue"/>
              </a:rPr>
              <a:t> des  beaux-arts de </a:t>
            </a:r>
            <a:r>
              <a:rPr lang="en-CA" sz="1100" b="1" dirty="0" err="1">
                <a:latin typeface="Helvetica Neue"/>
                <a:cs typeface="Helvetica Neue"/>
              </a:rPr>
              <a:t>l’Ontario</a:t>
            </a:r>
            <a:r>
              <a:rPr lang="en-CA" sz="1100" b="1" dirty="0">
                <a:latin typeface="Helvetica Neue"/>
                <a:cs typeface="Helvetica Neue"/>
              </a:rPr>
              <a:t>.</a:t>
            </a:r>
          </a:p>
          <a:p>
            <a:endParaRPr lang="en-CA" sz="1100" b="1" dirty="0">
              <a:latin typeface="Helvetica Neue"/>
              <a:cs typeface="Helvetica Neue"/>
            </a:endParaRPr>
          </a:p>
          <a:p>
            <a:r>
              <a:rPr lang="en-CA" sz="1100" b="1" dirty="0">
                <a:latin typeface="Helvetica Neue"/>
                <a:cs typeface="Helvetica Neue"/>
              </a:rPr>
              <a:t>Dans </a:t>
            </a:r>
            <a:r>
              <a:rPr lang="en-CA" sz="1100" b="1" dirty="0" err="1">
                <a:latin typeface="Helvetica Neue"/>
                <a:cs typeface="Helvetica Neue"/>
              </a:rPr>
              <a:t>cette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œuvre</a:t>
            </a:r>
            <a:r>
              <a:rPr lang="en-CA" sz="1100" b="1" dirty="0">
                <a:latin typeface="Helvetica Neue"/>
                <a:cs typeface="Helvetica Neue"/>
              </a:rPr>
              <a:t>, la </a:t>
            </a:r>
            <a:r>
              <a:rPr lang="en-CA" sz="1100" b="1" dirty="0" err="1">
                <a:latin typeface="Helvetica Neue"/>
                <a:cs typeface="Helvetica Neue"/>
              </a:rPr>
              <a:t>forme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verte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est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si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distincte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qu’on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dirait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presque</a:t>
            </a:r>
            <a:r>
              <a:rPr lang="en-CA" sz="1100" b="1" dirty="0">
                <a:latin typeface="Helvetica Neue"/>
                <a:cs typeface="Helvetica Neue"/>
              </a:rPr>
              <a:t> que Brooker a </a:t>
            </a:r>
            <a:r>
              <a:rPr lang="en-CA" sz="1100" b="1" dirty="0" err="1">
                <a:latin typeface="Helvetica Neue"/>
                <a:cs typeface="Helvetica Neue"/>
              </a:rPr>
              <a:t>peint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une</a:t>
            </a:r>
            <a:r>
              <a:rPr lang="en-CA" sz="1100" b="1" dirty="0">
                <a:latin typeface="Helvetica Neue"/>
                <a:cs typeface="Helvetica Neue"/>
              </a:rPr>
              <a:t> sculpture.</a:t>
            </a:r>
          </a:p>
          <a:p>
            <a:endParaRPr lang="en-CA" sz="1100" b="1" dirty="0">
              <a:latin typeface="Helvetica Neue"/>
              <a:cs typeface="Helvetica Neue"/>
            </a:endParaRPr>
          </a:p>
        </p:txBody>
      </p:sp>
      <p:pic>
        <p:nvPicPr>
          <p:cNvPr id="2" name="Picture 1" descr="bertram-brooker-green-movement-context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5" y="242191"/>
            <a:ext cx="3419475" cy="472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10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E50E2C-FE04-394C-865B-1F1DD189A4BF}"/>
              </a:ext>
            </a:extLst>
          </p:cNvPr>
          <p:cNvSpPr txBox="1"/>
          <p:nvPr/>
        </p:nvSpPr>
        <p:spPr>
          <a:xfrm>
            <a:off x="6152375" y="2677303"/>
            <a:ext cx="2650490" cy="226985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Brooker, </a:t>
            </a:r>
            <a:r>
              <a:rPr lang="en-CA" sz="1100" b="1" i="1" dirty="0">
                <a:latin typeface="Helvetica Neue"/>
                <a:cs typeface="Helvetica Neue"/>
              </a:rPr>
              <a:t>The Three Powers </a:t>
            </a:r>
            <a:r>
              <a:rPr lang="en-CA" sz="1100" b="1" dirty="0">
                <a:latin typeface="Helvetica Neue"/>
                <a:cs typeface="Helvetica Neue"/>
              </a:rPr>
              <a:t>(</a:t>
            </a:r>
            <a:r>
              <a:rPr lang="en-CA" sz="1100" b="1" i="1" dirty="0">
                <a:latin typeface="Helvetica Neue"/>
                <a:cs typeface="Helvetica Neue"/>
              </a:rPr>
              <a:t>Les trois </a:t>
            </a:r>
            <a:r>
              <a:rPr lang="en-CA" sz="1100" b="1" i="1" dirty="0" err="1">
                <a:latin typeface="Helvetica Neue"/>
                <a:cs typeface="Helvetica Neue"/>
              </a:rPr>
              <a:t>pouvoirs</a:t>
            </a:r>
            <a:r>
              <a:rPr lang="en-CA" sz="1100" b="1" dirty="0">
                <a:latin typeface="Helvetica Neue"/>
                <a:cs typeface="Helvetica Neue"/>
              </a:rPr>
              <a:t>), 1929, </a:t>
            </a:r>
            <a:r>
              <a:rPr lang="en-CA" sz="1100" b="1" dirty="0" err="1">
                <a:latin typeface="Helvetica Neue"/>
                <a:cs typeface="Helvetica Neue"/>
              </a:rPr>
              <a:t>huile</a:t>
            </a:r>
            <a:r>
              <a:rPr lang="en-CA" sz="1100" b="1" dirty="0">
                <a:latin typeface="Helvetica Neue"/>
                <a:cs typeface="Helvetica Neue"/>
              </a:rPr>
              <a:t> sur toile, 61 x 76,3 cm. Collection du </a:t>
            </a:r>
            <a:r>
              <a:rPr lang="en-CA" sz="1100" b="1" dirty="0" err="1">
                <a:latin typeface="Helvetica Neue"/>
                <a:cs typeface="Helvetica Neue"/>
              </a:rPr>
              <a:t>Musée</a:t>
            </a:r>
            <a:r>
              <a:rPr lang="en-CA" sz="1100" b="1" dirty="0">
                <a:latin typeface="Helvetica Neue"/>
                <a:cs typeface="Helvetica Neue"/>
              </a:rPr>
              <a:t> des beaux-arts de </a:t>
            </a:r>
            <a:r>
              <a:rPr lang="en-CA" sz="1100" b="1" dirty="0" err="1">
                <a:latin typeface="Helvetica Neue"/>
                <a:cs typeface="Helvetica Neue"/>
              </a:rPr>
              <a:t>l’Ontario</a:t>
            </a:r>
            <a:r>
              <a:rPr lang="en-CA" sz="1100" b="1" dirty="0">
                <a:latin typeface="Helvetica Neue"/>
                <a:cs typeface="Helvetica Neue"/>
              </a:rPr>
              <a:t>, Toronto, </a:t>
            </a:r>
            <a:r>
              <a:rPr lang="en-CA" sz="1100" b="1" dirty="0" err="1">
                <a:latin typeface="Helvetica Neue"/>
                <a:cs typeface="Helvetica Neue"/>
              </a:rPr>
              <a:t>achat</a:t>
            </a:r>
            <a:r>
              <a:rPr lang="en-CA" sz="1100" b="1" dirty="0">
                <a:latin typeface="Helvetica Neue"/>
                <a:cs typeface="Helvetica Neue"/>
              </a:rPr>
              <a:t>, 1982 (82/33). </a:t>
            </a:r>
            <a:br>
              <a:rPr lang="en-CA" sz="1100" b="1" dirty="0">
                <a:latin typeface="Helvetica Neue"/>
                <a:cs typeface="Helvetica Neue"/>
              </a:rPr>
            </a:br>
            <a:r>
              <a:rPr lang="en-CA" sz="1100" b="1" dirty="0">
                <a:latin typeface="Helvetica Neue"/>
                <a:cs typeface="Helvetica Neue"/>
              </a:rPr>
              <a:t>© </a:t>
            </a:r>
            <a:r>
              <a:rPr lang="en-CA" sz="1100" b="1" dirty="0" err="1">
                <a:latin typeface="Helvetica Neue"/>
                <a:cs typeface="Helvetica Neue"/>
              </a:rPr>
              <a:t>Musée</a:t>
            </a:r>
            <a:r>
              <a:rPr lang="en-CA" sz="1100" b="1" dirty="0">
                <a:latin typeface="Helvetica Neue"/>
                <a:cs typeface="Helvetica Neue"/>
              </a:rPr>
              <a:t> des beaux-arts de </a:t>
            </a:r>
            <a:r>
              <a:rPr lang="en-CA" sz="1100" b="1" dirty="0" err="1">
                <a:latin typeface="Helvetica Neue"/>
                <a:cs typeface="Helvetica Neue"/>
              </a:rPr>
              <a:t>l’Ontario</a:t>
            </a:r>
            <a:r>
              <a:rPr lang="en-CA" sz="1100" b="1" dirty="0">
                <a:latin typeface="Helvetica Neue"/>
                <a:cs typeface="Helvetica Neue"/>
              </a:rPr>
              <a:t>.</a:t>
            </a:r>
          </a:p>
          <a:p>
            <a:endParaRPr lang="en-CA" sz="1100" b="1" dirty="0">
              <a:latin typeface="Helvetica Neue"/>
              <a:cs typeface="Helvetica Neue"/>
            </a:endParaRPr>
          </a:p>
          <a:p>
            <a:r>
              <a:rPr lang="en-CA" sz="1100" b="1" dirty="0" err="1">
                <a:latin typeface="Helvetica Neue"/>
                <a:cs typeface="Helvetica Neue"/>
              </a:rPr>
              <a:t>Cette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peinture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est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abstraite</a:t>
            </a:r>
            <a:r>
              <a:rPr lang="en-CA" sz="1100" b="1" dirty="0">
                <a:latin typeface="Helvetica Neue"/>
                <a:cs typeface="Helvetica Neue"/>
              </a:rPr>
              <a:t> sans </a:t>
            </a:r>
            <a:r>
              <a:rPr lang="en-CA" sz="1100" b="1" dirty="0" err="1">
                <a:latin typeface="Helvetica Neue"/>
                <a:cs typeface="Helvetica Neue"/>
              </a:rPr>
              <a:t>simplement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représenter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l’image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d’une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forme</a:t>
            </a:r>
            <a:r>
              <a:rPr lang="en-CA" sz="1100" b="1" dirty="0">
                <a:latin typeface="Helvetica Neue"/>
                <a:cs typeface="Helvetica Neue"/>
              </a:rPr>
              <a:t> et </a:t>
            </a:r>
            <a:r>
              <a:rPr lang="en-CA" sz="1100" b="1" dirty="0" err="1">
                <a:latin typeface="Helvetica Neue"/>
                <a:cs typeface="Helvetica Neue"/>
              </a:rPr>
              <a:t>d’une</a:t>
            </a:r>
            <a:r>
              <a:rPr lang="en-CA" sz="1100" b="1" dirty="0">
                <a:latin typeface="Helvetica Neue"/>
                <a:cs typeface="Helvetica Neue"/>
              </a:rPr>
              <a:t> couleur : Brooker </a:t>
            </a:r>
            <a:r>
              <a:rPr lang="en-CA" sz="1100" b="1" dirty="0" err="1">
                <a:latin typeface="Helvetica Neue"/>
                <a:cs typeface="Helvetica Neue"/>
              </a:rPr>
              <a:t>tente</a:t>
            </a:r>
            <a:r>
              <a:rPr lang="en-CA" sz="1100" b="1" dirty="0">
                <a:latin typeface="Helvetica Neue"/>
                <a:cs typeface="Helvetica Neue"/>
              </a:rPr>
              <a:t> de </a:t>
            </a:r>
            <a:r>
              <a:rPr lang="en-CA" sz="1100" b="1" dirty="0" err="1">
                <a:latin typeface="Helvetica Neue"/>
                <a:cs typeface="Helvetica Neue"/>
              </a:rPr>
              <a:t>représenter</a:t>
            </a:r>
            <a:r>
              <a:rPr lang="en-CA" sz="1100" b="1" dirty="0">
                <a:latin typeface="Helvetica Neue"/>
                <a:cs typeface="Helvetica Neue"/>
              </a:rPr>
              <a:t> un monde spirituel.</a:t>
            </a:r>
          </a:p>
          <a:p>
            <a:endParaRPr lang="en-CA" sz="1100" b="1" dirty="0">
              <a:latin typeface="Helvetica Neue"/>
              <a:cs typeface="Helvetica Neue"/>
            </a:endParaRPr>
          </a:p>
        </p:txBody>
      </p:sp>
      <p:pic>
        <p:nvPicPr>
          <p:cNvPr id="2" name="Picture 1" descr="bertram-brooker-the-three-powers-context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90" y="455936"/>
            <a:ext cx="5397167" cy="42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28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8B46D4-9001-7546-9B94-AF0E32C4F674}"/>
              </a:ext>
            </a:extLst>
          </p:cNvPr>
          <p:cNvSpPr txBox="1"/>
          <p:nvPr/>
        </p:nvSpPr>
        <p:spPr>
          <a:xfrm>
            <a:off x="5137702" y="4343473"/>
            <a:ext cx="3071578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i="1" dirty="0">
                <a:latin typeface="Helvetica Neue"/>
                <a:cs typeface="Helvetica Neue"/>
              </a:rPr>
              <a:t>, La </a:t>
            </a:r>
            <a:r>
              <a:rPr lang="en-CA" sz="1100" b="1" i="1" dirty="0" err="1">
                <a:latin typeface="Helvetica Neue"/>
                <a:cs typeface="Helvetica Neue"/>
              </a:rPr>
              <a:t>fille</a:t>
            </a:r>
            <a:r>
              <a:rPr lang="en-CA" sz="1100" b="1" i="1" dirty="0">
                <a:latin typeface="Helvetica Neue"/>
                <a:cs typeface="Helvetica Neue"/>
              </a:rPr>
              <a:t> du </a:t>
            </a:r>
            <a:r>
              <a:rPr lang="en-CA" sz="1100" b="1" i="1" dirty="0" err="1">
                <a:latin typeface="Helvetica Neue"/>
                <a:cs typeface="Helvetica Neue"/>
              </a:rPr>
              <a:t>pharaon</a:t>
            </a:r>
            <a:r>
              <a:rPr lang="en-CA" sz="1100" b="1" dirty="0">
                <a:latin typeface="Helvetica Neue"/>
                <a:cs typeface="Helvetica Neue"/>
              </a:rPr>
              <a:t>, 1950. </a:t>
            </a:r>
            <a:r>
              <a:rPr lang="en-CA" sz="1100" b="1" dirty="0" err="1">
                <a:latin typeface="Helvetica Neue"/>
                <a:cs typeface="Helvetica Neue"/>
              </a:rPr>
              <a:t>Dans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ce</a:t>
            </a:r>
            <a:r>
              <a:rPr lang="en-CA" sz="1100" b="1" dirty="0">
                <a:latin typeface="Helvetica Neue"/>
                <a:cs typeface="Helvetica Neue"/>
              </a:rPr>
              <a:t> tableau, des </a:t>
            </a:r>
            <a:r>
              <a:rPr lang="en-CA" sz="1100" b="1" dirty="0" err="1">
                <a:latin typeface="Helvetica Neue"/>
                <a:cs typeface="Helvetica Neue"/>
              </a:rPr>
              <a:t>formes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abstraites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suggèrent</a:t>
            </a:r>
            <a:r>
              <a:rPr lang="en-CA" sz="1100" b="1" dirty="0">
                <a:latin typeface="Helvetica Neue"/>
                <a:cs typeface="Helvetica Neue"/>
              </a:rPr>
              <a:t> la </a:t>
            </a:r>
            <a:r>
              <a:rPr lang="en-CA" sz="1100" b="1" dirty="0" err="1">
                <a:latin typeface="Helvetica Neue"/>
                <a:cs typeface="Helvetica Neue"/>
              </a:rPr>
              <a:t>forme</a:t>
            </a:r>
            <a:r>
              <a:rPr lang="en-CA" sz="1100" b="1" dirty="0">
                <a:latin typeface="Helvetica Neue"/>
                <a:cs typeface="Helvetica Neue"/>
              </a:rPr>
              <a:t> d’un corps </a:t>
            </a:r>
            <a:r>
              <a:rPr lang="en-CA" sz="1100" b="1" dirty="0" err="1">
                <a:latin typeface="Helvetica Neue"/>
                <a:cs typeface="Helvetica Neue"/>
              </a:rPr>
              <a:t>féminin</a:t>
            </a:r>
            <a:r>
              <a:rPr lang="en-CA" sz="1100" b="1" dirty="0">
                <a:latin typeface="Helvetica Neue"/>
                <a:cs typeface="Helvetica Neue"/>
              </a:rPr>
              <a:t>.</a:t>
            </a:r>
          </a:p>
          <a:p>
            <a:endParaRPr lang="en-CA" sz="1100" b="1" dirty="0">
              <a:latin typeface="Helvetica Neue"/>
              <a:cs typeface="Helvetica Neue"/>
            </a:endParaRPr>
          </a:p>
        </p:txBody>
      </p:sp>
      <p:pic>
        <p:nvPicPr>
          <p:cNvPr id="2" name="Picture 1" descr="bertram-brooker-pharoahs-daughter-context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1" y="134841"/>
            <a:ext cx="3150159" cy="478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83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6776F9-EB75-8943-96E8-5E966F07A6F4}"/>
              </a:ext>
            </a:extLst>
          </p:cNvPr>
          <p:cNvSpPr txBox="1"/>
          <p:nvPr/>
        </p:nvSpPr>
        <p:spPr>
          <a:xfrm>
            <a:off x="4843006" y="4153530"/>
            <a:ext cx="3396754" cy="9156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, </a:t>
            </a:r>
            <a:r>
              <a:rPr lang="en-CA" sz="1100" b="1" i="1" dirty="0">
                <a:latin typeface="Helvetica Neue"/>
                <a:cs typeface="Helvetica Neue"/>
              </a:rPr>
              <a:t>Le monde </a:t>
            </a:r>
            <a:r>
              <a:rPr lang="en-CA" sz="1100" b="1" i="1" dirty="0" err="1">
                <a:latin typeface="Helvetica Neue"/>
                <a:cs typeface="Helvetica Neue"/>
              </a:rPr>
              <a:t>entier</a:t>
            </a:r>
            <a:r>
              <a:rPr lang="en-CA" sz="1100" b="1" i="1" dirty="0">
                <a:latin typeface="Helvetica Neue"/>
                <a:cs typeface="Helvetica Neue"/>
              </a:rPr>
              <a:t> </a:t>
            </a:r>
            <a:r>
              <a:rPr lang="en-CA" sz="1100" b="1" i="1" dirty="0" err="1">
                <a:latin typeface="Helvetica Neue"/>
                <a:cs typeface="Helvetica Neue"/>
              </a:rPr>
              <a:t>est</a:t>
            </a:r>
            <a:r>
              <a:rPr lang="en-CA" sz="1100" b="1" i="1" dirty="0">
                <a:latin typeface="Helvetica Neue"/>
                <a:cs typeface="Helvetica Neue"/>
              </a:rPr>
              <a:t> un </a:t>
            </a:r>
            <a:r>
              <a:rPr lang="en-CA" sz="1100" b="1" i="1" dirty="0" err="1">
                <a:latin typeface="Helvetica Neue"/>
                <a:cs typeface="Helvetica Neue"/>
              </a:rPr>
              <a:t>théâtre</a:t>
            </a:r>
            <a:r>
              <a:rPr lang="en-CA" sz="1100" b="1" dirty="0">
                <a:latin typeface="Helvetica Neue"/>
                <a:cs typeface="Helvetica Neue"/>
              </a:rPr>
              <a:t>, 1929. </a:t>
            </a:r>
            <a:r>
              <a:rPr lang="en-CA" sz="1100" b="1" dirty="0" err="1">
                <a:latin typeface="Helvetica Neue"/>
                <a:cs typeface="Helvetica Neue"/>
              </a:rPr>
              <a:t>Inspiré</a:t>
            </a:r>
            <a:r>
              <a:rPr lang="en-CA" sz="1100" b="1" dirty="0">
                <a:latin typeface="Helvetica Neue"/>
                <a:cs typeface="Helvetica Neue"/>
              </a:rPr>
              <a:t> par </a:t>
            </a:r>
            <a:r>
              <a:rPr lang="en-CA" sz="1100" b="1" dirty="0" err="1">
                <a:latin typeface="Helvetica Neue"/>
                <a:cs typeface="Helvetica Neue"/>
              </a:rPr>
              <a:t>l’intérêt</a:t>
            </a:r>
            <a:r>
              <a:rPr lang="en-CA" sz="1100" b="1" dirty="0">
                <a:latin typeface="Helvetica Neue"/>
                <a:cs typeface="Helvetica Neue"/>
              </a:rPr>
              <a:t> de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envers</a:t>
            </a:r>
            <a:r>
              <a:rPr lang="en-CA" sz="1100" b="1" dirty="0">
                <a:latin typeface="Helvetica Neue"/>
                <a:cs typeface="Helvetica Neue"/>
              </a:rPr>
              <a:t> le </a:t>
            </a:r>
            <a:r>
              <a:rPr lang="en-CA" sz="1100" b="1" dirty="0" err="1">
                <a:latin typeface="Helvetica Neue"/>
                <a:cs typeface="Helvetica Neue"/>
              </a:rPr>
              <a:t>théâtre</a:t>
            </a:r>
            <a:r>
              <a:rPr lang="en-CA" sz="1100" b="1" dirty="0">
                <a:latin typeface="Helvetica Neue"/>
                <a:cs typeface="Helvetica Neue"/>
              </a:rPr>
              <a:t>, </a:t>
            </a:r>
            <a:r>
              <a:rPr lang="en-CA" sz="1100" b="1" dirty="0" err="1">
                <a:latin typeface="Helvetica Neue"/>
                <a:cs typeface="Helvetica Neue"/>
              </a:rPr>
              <a:t>ce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dessin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montre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différentes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façons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d’utiliser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l’encre</a:t>
            </a:r>
            <a:r>
              <a:rPr lang="en-CA" sz="1100" b="1" dirty="0">
                <a:latin typeface="Helvetica Neue"/>
                <a:cs typeface="Helvetica Neue"/>
              </a:rPr>
              <a:t> noire et blanche.</a:t>
            </a:r>
          </a:p>
          <a:p>
            <a:endParaRPr lang="en-CA" sz="1100" b="1" dirty="0">
              <a:latin typeface="Helvetica Neue"/>
              <a:cs typeface="Helvetica Neue"/>
            </a:endParaRPr>
          </a:p>
        </p:txBody>
      </p:sp>
      <p:pic>
        <p:nvPicPr>
          <p:cNvPr id="2" name="Picture 1" descr="bertram-brooker-all-the-worlds-a-stage-context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292879"/>
            <a:ext cx="3390900" cy="460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91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134735-1ACF-0F45-A1C3-2481E852EB63}"/>
              </a:ext>
            </a:extLst>
          </p:cNvPr>
          <p:cNvSpPr txBox="1"/>
          <p:nvPr/>
        </p:nvSpPr>
        <p:spPr>
          <a:xfrm>
            <a:off x="5308981" y="3894525"/>
            <a:ext cx="3123819" cy="125418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, </a:t>
            </a:r>
            <a:r>
              <a:rPr lang="en-CA" sz="1100" b="1" i="1" dirty="0">
                <a:latin typeface="Helvetica Neue"/>
                <a:cs typeface="Helvetica Neue"/>
              </a:rPr>
              <a:t>Fugue </a:t>
            </a:r>
            <a:r>
              <a:rPr lang="en-CA" sz="1100" b="1" i="1" dirty="0" err="1">
                <a:latin typeface="Helvetica Neue"/>
                <a:cs typeface="Helvetica Neue"/>
              </a:rPr>
              <a:t>enneigée</a:t>
            </a:r>
            <a:r>
              <a:rPr lang="en-CA" sz="1100" b="1" dirty="0">
                <a:latin typeface="Helvetica Neue"/>
                <a:cs typeface="Helvetica Neue"/>
              </a:rPr>
              <a:t>, 1930. Le </a:t>
            </a:r>
            <a:r>
              <a:rPr lang="en-CA" sz="1100" b="1" dirty="0" err="1">
                <a:latin typeface="Helvetica Neue"/>
                <a:cs typeface="Helvetica Neue"/>
              </a:rPr>
              <a:t>terme</a:t>
            </a:r>
            <a:r>
              <a:rPr lang="en-CA" sz="1100" b="1" dirty="0">
                <a:latin typeface="Helvetica Neue"/>
                <a:cs typeface="Helvetica Neue"/>
              </a:rPr>
              <a:t> « fugue » fait </a:t>
            </a:r>
            <a:r>
              <a:rPr lang="en-CA" sz="1100" b="1" dirty="0" err="1">
                <a:latin typeface="Helvetica Neue"/>
                <a:cs typeface="Helvetica Neue"/>
              </a:rPr>
              <a:t>référence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à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une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forme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précise</a:t>
            </a:r>
            <a:r>
              <a:rPr lang="en-CA" sz="1100" b="1" dirty="0">
                <a:latin typeface="Helvetica Neue"/>
                <a:cs typeface="Helvetica Neue"/>
              </a:rPr>
              <a:t> de </a:t>
            </a:r>
            <a:r>
              <a:rPr lang="en-CA" sz="1100" b="1" dirty="0" err="1">
                <a:latin typeface="Helvetica Neue"/>
                <a:cs typeface="Helvetica Neue"/>
              </a:rPr>
              <a:t>musique</a:t>
            </a:r>
            <a:r>
              <a:rPr lang="en-CA" sz="1100" b="1" dirty="0">
                <a:latin typeface="Helvetica Neue"/>
                <a:cs typeface="Helvetica Neue"/>
              </a:rPr>
              <a:t>. Il laisse entendre que Brooker </a:t>
            </a:r>
            <a:r>
              <a:rPr lang="en-CA" sz="1100" b="1" dirty="0" err="1">
                <a:latin typeface="Helvetica Neue"/>
                <a:cs typeface="Helvetica Neue"/>
              </a:rPr>
              <a:t>veut</a:t>
            </a:r>
            <a:r>
              <a:rPr lang="en-CA" sz="1100" b="1" dirty="0">
                <a:latin typeface="Helvetica Neue"/>
                <a:cs typeface="Helvetica Neue"/>
              </a:rPr>
              <a:t> que les </a:t>
            </a:r>
            <a:r>
              <a:rPr lang="en-CA" sz="1100" b="1" dirty="0" err="1">
                <a:latin typeface="Helvetica Neue"/>
                <a:cs typeface="Helvetica Neue"/>
              </a:rPr>
              <a:t>personnes</a:t>
            </a:r>
            <a:r>
              <a:rPr lang="en-CA" sz="1100" b="1" dirty="0">
                <a:latin typeface="Helvetica Neue"/>
                <a:cs typeface="Helvetica Neue"/>
              </a:rPr>
              <a:t> qui </a:t>
            </a:r>
            <a:r>
              <a:rPr lang="en-CA" sz="1100" b="1" dirty="0" err="1">
                <a:latin typeface="Helvetica Neue"/>
                <a:cs typeface="Helvetica Neue"/>
              </a:rPr>
              <a:t>regardent</a:t>
            </a:r>
            <a:r>
              <a:rPr lang="en-CA" sz="1100" b="1" dirty="0">
                <a:latin typeface="Helvetica Neue"/>
                <a:cs typeface="Helvetica Neue"/>
              </a:rPr>
              <a:t> son tableau </a:t>
            </a:r>
            <a:r>
              <a:rPr lang="en-CA" sz="1100" b="1" dirty="0" err="1">
                <a:latin typeface="Helvetica Neue"/>
                <a:cs typeface="Helvetica Neue"/>
              </a:rPr>
              <a:t>pensent</a:t>
            </a:r>
            <a:r>
              <a:rPr lang="en-CA" sz="1100" b="1" dirty="0">
                <a:latin typeface="Helvetica Neue"/>
                <a:cs typeface="Helvetica Neue"/>
              </a:rPr>
              <a:t> aux </a:t>
            </a:r>
            <a:r>
              <a:rPr lang="en-CA" sz="1100" b="1" dirty="0" err="1">
                <a:latin typeface="Helvetica Neue"/>
                <a:cs typeface="Helvetica Neue"/>
              </a:rPr>
              <a:t>rythmes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musicaux</a:t>
            </a:r>
            <a:r>
              <a:rPr lang="en-CA" sz="1100" b="1" dirty="0">
                <a:latin typeface="Helvetica Neue"/>
                <a:cs typeface="Helvetica Neue"/>
              </a:rPr>
              <a:t> en lien avec </a:t>
            </a:r>
            <a:r>
              <a:rPr lang="en-CA" sz="1100" b="1" dirty="0" err="1">
                <a:latin typeface="Helvetica Neue"/>
                <a:cs typeface="Helvetica Neue"/>
              </a:rPr>
              <a:t>cette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œuvre</a:t>
            </a:r>
            <a:r>
              <a:rPr lang="en-CA" sz="1100" b="1" dirty="0">
                <a:latin typeface="Helvetica Neue"/>
                <a:cs typeface="Helvetica Neue"/>
              </a:rPr>
              <a:t>.</a:t>
            </a:r>
          </a:p>
          <a:p>
            <a:endParaRPr lang="en-CA" sz="1100" b="1" dirty="0">
              <a:latin typeface="Helvetica Neue"/>
              <a:cs typeface="Helvetica Neue"/>
            </a:endParaRPr>
          </a:p>
        </p:txBody>
      </p:sp>
      <p:pic>
        <p:nvPicPr>
          <p:cNvPr id="4" name="Picture 3" descr="bertram-brooker-snow-fugue-context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1" y="408085"/>
            <a:ext cx="4372546" cy="43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55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DC749E-F358-EF45-AC0F-FB90AEA22F94}"/>
              </a:ext>
            </a:extLst>
          </p:cNvPr>
          <p:cNvSpPr txBox="1"/>
          <p:nvPr/>
        </p:nvSpPr>
        <p:spPr>
          <a:xfrm>
            <a:off x="5191952" y="4214629"/>
            <a:ext cx="2986848" cy="9156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, </a:t>
            </a:r>
            <a:r>
              <a:rPr lang="en-CA" sz="1100" b="1" i="1" dirty="0" err="1">
                <a:latin typeface="Helvetica Neue"/>
                <a:cs typeface="Helvetica Neue"/>
              </a:rPr>
              <a:t>Formes</a:t>
            </a:r>
            <a:r>
              <a:rPr lang="en-CA" sz="1100" b="1" i="1" dirty="0">
                <a:latin typeface="Helvetica Neue"/>
                <a:cs typeface="Helvetica Neue"/>
              </a:rPr>
              <a:t> </a:t>
            </a:r>
            <a:r>
              <a:rPr lang="en-CA" sz="1100" b="1" i="1" dirty="0" err="1">
                <a:latin typeface="Helvetica Neue"/>
                <a:cs typeface="Helvetica Neue"/>
              </a:rPr>
              <a:t>ascendantes</a:t>
            </a:r>
            <a:r>
              <a:rPr lang="en-CA" sz="1100" b="1" dirty="0">
                <a:latin typeface="Helvetica Neue"/>
                <a:cs typeface="Helvetica Neue"/>
              </a:rPr>
              <a:t>, </a:t>
            </a:r>
            <a:br>
              <a:rPr lang="en-CA" sz="1100" b="1" dirty="0">
                <a:latin typeface="Helvetica Neue"/>
                <a:cs typeface="Helvetica Neue"/>
              </a:rPr>
            </a:br>
            <a:r>
              <a:rPr lang="en-CA" sz="1100" b="1" dirty="0">
                <a:latin typeface="Helvetica Neue"/>
                <a:cs typeface="Helvetica Neue"/>
              </a:rPr>
              <a:t>v.1929. </a:t>
            </a:r>
            <a:r>
              <a:rPr lang="en-CA" sz="1100" b="1" dirty="0" err="1">
                <a:latin typeface="Helvetica Neue"/>
                <a:cs typeface="Helvetica Neue"/>
              </a:rPr>
              <a:t>Ce</a:t>
            </a:r>
            <a:r>
              <a:rPr lang="en-CA" sz="1100" b="1" dirty="0">
                <a:latin typeface="Helvetica Neue"/>
                <a:cs typeface="Helvetica Neue"/>
              </a:rPr>
              <a:t> tableau </a:t>
            </a:r>
            <a:r>
              <a:rPr lang="en-CA" sz="1100" b="1" dirty="0" err="1">
                <a:latin typeface="Helvetica Neue"/>
                <a:cs typeface="Helvetica Neue"/>
              </a:rPr>
              <a:t>semble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inspiré</a:t>
            </a:r>
            <a:r>
              <a:rPr lang="en-CA" sz="1100" b="1" dirty="0">
                <a:latin typeface="Helvetica Neue"/>
                <a:cs typeface="Helvetica Neue"/>
              </a:rPr>
              <a:t> par les </a:t>
            </a:r>
            <a:r>
              <a:rPr lang="en-CA" sz="1100" b="1" dirty="0" err="1">
                <a:latin typeface="Helvetica Neue"/>
                <a:cs typeface="Helvetica Neue"/>
              </a:rPr>
              <a:t>peintures</a:t>
            </a:r>
            <a:r>
              <a:rPr lang="en-CA" sz="1100" b="1" dirty="0">
                <a:latin typeface="Helvetica Neue"/>
                <a:cs typeface="Helvetica Neue"/>
              </a:rPr>
              <a:t> des </a:t>
            </a:r>
            <a:r>
              <a:rPr lang="en-CA" sz="1100" b="1" dirty="0" err="1">
                <a:latin typeface="Helvetica Neue"/>
                <a:cs typeface="Helvetica Neue"/>
              </a:rPr>
              <a:t>vorticistes</a:t>
            </a:r>
            <a:r>
              <a:rPr lang="en-CA" sz="1100" b="1" dirty="0">
                <a:latin typeface="Helvetica Neue"/>
                <a:cs typeface="Helvetica Neue"/>
              </a:rPr>
              <a:t>, les premiers artistes </a:t>
            </a:r>
            <a:r>
              <a:rPr lang="en-CA" sz="1100" b="1" dirty="0" err="1">
                <a:latin typeface="Helvetica Neue"/>
                <a:cs typeface="Helvetica Neue"/>
              </a:rPr>
              <a:t>abstraits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modernes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anglais</a:t>
            </a:r>
            <a:r>
              <a:rPr lang="en-CA" sz="1100" b="1" dirty="0">
                <a:latin typeface="Helvetica Neue"/>
                <a:cs typeface="Helvetica Neue"/>
              </a:rPr>
              <a:t>.</a:t>
            </a:r>
          </a:p>
          <a:p>
            <a:endParaRPr lang="en-CA" sz="1100" b="1" dirty="0">
              <a:latin typeface="Helvetica Neue"/>
              <a:cs typeface="Helvetica Neue"/>
            </a:endParaRPr>
          </a:p>
        </p:txBody>
      </p:sp>
      <p:pic>
        <p:nvPicPr>
          <p:cNvPr id="4" name="Picture 3" descr="bertram-brooker-ascending-forms-context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033" y="406934"/>
            <a:ext cx="3612043" cy="448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70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195DBF-E60E-4D4D-87C7-D4EB6C2FD6D0}"/>
              </a:ext>
            </a:extLst>
          </p:cNvPr>
          <p:cNvSpPr txBox="1"/>
          <p:nvPr/>
        </p:nvSpPr>
        <p:spPr>
          <a:xfrm>
            <a:off x="5495925" y="4677882"/>
            <a:ext cx="2672715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Portrait de Bertram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, v.1928.</a:t>
            </a:r>
          </a:p>
        </p:txBody>
      </p:sp>
      <p:pic>
        <p:nvPicPr>
          <p:cNvPr id="4" name="Picture 3" descr="photo-bertram-brooker-portrait-3-context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72335"/>
            <a:ext cx="3620482" cy="464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69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A27B4B-0CF6-354E-B377-D52E56D09835}"/>
              </a:ext>
            </a:extLst>
          </p:cNvPr>
          <p:cNvSpPr txBox="1"/>
          <p:nvPr/>
        </p:nvSpPr>
        <p:spPr>
          <a:xfrm>
            <a:off x="6433184" y="3957237"/>
            <a:ext cx="2527936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, </a:t>
            </a:r>
            <a:r>
              <a:rPr lang="en-CA" sz="1100" b="1" i="1" dirty="0">
                <a:latin typeface="Helvetica Neue"/>
                <a:cs typeface="Helvetica Neue"/>
              </a:rPr>
              <a:t>Nature </a:t>
            </a:r>
            <a:r>
              <a:rPr lang="en-CA" sz="1100" b="1" i="1" dirty="0" err="1">
                <a:latin typeface="Helvetica Neue"/>
                <a:cs typeface="Helvetica Neue"/>
              </a:rPr>
              <a:t>morte</a:t>
            </a:r>
            <a:r>
              <a:rPr lang="en-CA" sz="1100" b="1" i="1" dirty="0">
                <a:latin typeface="Helvetica Neue"/>
                <a:cs typeface="Helvetica Neue"/>
              </a:rPr>
              <a:t> variation IV</a:t>
            </a:r>
            <a:r>
              <a:rPr lang="en-CA" sz="1100" b="1" dirty="0">
                <a:latin typeface="Helvetica Neue"/>
                <a:cs typeface="Helvetica Neue"/>
              </a:rPr>
              <a:t>, v.1929. Ce tableau </a:t>
            </a:r>
            <a:r>
              <a:rPr lang="en-CA" sz="1100" b="1" dirty="0" err="1">
                <a:latin typeface="Helvetica Neue"/>
                <a:cs typeface="Helvetica Neue"/>
              </a:rPr>
              <a:t>ressemble</a:t>
            </a:r>
            <a:r>
              <a:rPr lang="en-CA" sz="1100" b="1" dirty="0">
                <a:latin typeface="Helvetica Neue"/>
                <a:cs typeface="Helvetica Neue"/>
              </a:rPr>
              <a:t> aux </a:t>
            </a:r>
            <a:r>
              <a:rPr lang="en-CA" sz="1100" b="1" dirty="0" err="1">
                <a:latin typeface="Helvetica Neue"/>
                <a:cs typeface="Helvetica Neue"/>
              </a:rPr>
              <a:t>œuvres</a:t>
            </a:r>
            <a:r>
              <a:rPr lang="en-CA" sz="1100" b="1" dirty="0">
                <a:latin typeface="Helvetica Neue"/>
                <a:cs typeface="Helvetica Neue"/>
              </a:rPr>
              <a:t> de Wassily Kandinsky, </a:t>
            </a:r>
            <a:r>
              <a:rPr lang="en-CA" sz="1100" b="1" dirty="0" err="1">
                <a:latin typeface="Helvetica Neue"/>
                <a:cs typeface="Helvetica Neue"/>
              </a:rPr>
              <a:t>dont</a:t>
            </a:r>
            <a:r>
              <a:rPr lang="en-CA" sz="1100" b="1" dirty="0">
                <a:latin typeface="Helvetica Neue"/>
                <a:cs typeface="Helvetica Neue"/>
              </a:rPr>
              <a:t> les </a:t>
            </a:r>
            <a:r>
              <a:rPr lang="en-CA" sz="1100" b="1" dirty="0" err="1">
                <a:latin typeface="Helvetica Neue"/>
                <a:cs typeface="Helvetica Neue"/>
              </a:rPr>
              <a:t>écrits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intéressent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grandement</a:t>
            </a:r>
            <a:r>
              <a:rPr lang="en-CA" sz="1100" b="1" dirty="0">
                <a:latin typeface="Helvetica Neue"/>
                <a:cs typeface="Helvetica Neue"/>
              </a:rPr>
              <a:t> Brooker.</a:t>
            </a:r>
          </a:p>
          <a:p>
            <a:endParaRPr lang="en-CA" sz="1100" b="1" dirty="0">
              <a:latin typeface="Helvetica Neue"/>
              <a:cs typeface="Helvetica Neue"/>
            </a:endParaRPr>
          </a:p>
        </p:txBody>
      </p:sp>
      <p:pic>
        <p:nvPicPr>
          <p:cNvPr id="4" name="Picture 3" descr="bertram-brooker-still-life-variation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5" y="379833"/>
            <a:ext cx="5740490" cy="444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21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ECB9A6-0594-5F46-8DAC-6FB0F1DA4730}"/>
              </a:ext>
            </a:extLst>
          </p:cNvPr>
          <p:cNvSpPr txBox="1"/>
          <p:nvPr/>
        </p:nvSpPr>
        <p:spPr>
          <a:xfrm>
            <a:off x="5530424" y="4186809"/>
            <a:ext cx="2546776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i="1" dirty="0">
                <a:latin typeface="Helvetica Neue"/>
                <a:cs typeface="Helvetica Neue"/>
              </a:rPr>
              <a:t>, Impression du Québec</a:t>
            </a:r>
            <a:r>
              <a:rPr lang="en-CA" sz="1100" b="1" dirty="0">
                <a:latin typeface="Helvetica Neue"/>
                <a:cs typeface="Helvetica Neue"/>
              </a:rPr>
              <a:t>, 1942. </a:t>
            </a:r>
            <a:r>
              <a:rPr lang="en-CA" sz="1100" b="1" dirty="0" err="1">
                <a:latin typeface="Helvetica Neue"/>
                <a:cs typeface="Helvetica Neue"/>
              </a:rPr>
              <a:t>L’expérience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que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 a de </a:t>
            </a:r>
            <a:r>
              <a:rPr lang="en-CA" sz="1100" b="1" dirty="0" err="1">
                <a:latin typeface="Helvetica Neue"/>
                <a:cs typeface="Helvetica Neue"/>
              </a:rPr>
              <a:t>l’abstraction</a:t>
            </a:r>
            <a:r>
              <a:rPr lang="en-CA" sz="1100" b="1" dirty="0">
                <a:latin typeface="Helvetica Neue"/>
                <a:cs typeface="Helvetica Neue"/>
              </a:rPr>
              <a:t> influence </a:t>
            </a:r>
            <a:r>
              <a:rPr lang="en-CA" sz="1100" b="1" dirty="0" err="1">
                <a:latin typeface="Helvetica Neue"/>
                <a:cs typeface="Helvetica Neue"/>
              </a:rPr>
              <a:t>ce</a:t>
            </a:r>
            <a:r>
              <a:rPr lang="en-CA" sz="1100" b="1" dirty="0">
                <a:latin typeface="Helvetica Neue"/>
                <a:cs typeface="Helvetica Neue"/>
              </a:rPr>
              <a:t> tableau </a:t>
            </a:r>
            <a:r>
              <a:rPr lang="en-CA" sz="1100" b="1" dirty="0" err="1">
                <a:latin typeface="Helvetica Neue"/>
                <a:cs typeface="Helvetica Neue"/>
              </a:rPr>
              <a:t>figuratif</a:t>
            </a:r>
            <a:r>
              <a:rPr lang="en-CA" sz="1100" b="1" dirty="0">
                <a:latin typeface="Helvetica Neue"/>
                <a:cs typeface="Helvetica Neue"/>
              </a:rPr>
              <a:t> d’un </a:t>
            </a:r>
            <a:r>
              <a:rPr lang="en-CA" sz="1100" b="1" dirty="0" err="1">
                <a:latin typeface="Helvetica Neue"/>
                <a:cs typeface="Helvetica Neue"/>
              </a:rPr>
              <a:t>paysage</a:t>
            </a:r>
            <a:r>
              <a:rPr lang="en-CA" sz="1100" b="1" dirty="0">
                <a:latin typeface="Helvetica Neue"/>
                <a:cs typeface="Helvetica Neue"/>
              </a:rPr>
              <a:t>.</a:t>
            </a:r>
          </a:p>
        </p:txBody>
      </p:sp>
      <p:pic>
        <p:nvPicPr>
          <p:cNvPr id="4" name="Picture 3" descr="bertram-brooker-quebec-impression-context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12" y="273833"/>
            <a:ext cx="3700288" cy="465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52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EBB0E5-8FD8-A340-8041-ECC30CA2F1DC}"/>
              </a:ext>
            </a:extLst>
          </p:cNvPr>
          <p:cNvSpPr txBox="1"/>
          <p:nvPr/>
        </p:nvSpPr>
        <p:spPr>
          <a:xfrm>
            <a:off x="6600825" y="3753267"/>
            <a:ext cx="2167255" cy="125418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, </a:t>
            </a:r>
            <a:r>
              <a:rPr lang="en-CA" sz="1100" b="1" i="1" dirty="0">
                <a:latin typeface="Helvetica Neue"/>
                <a:cs typeface="Helvetica Neue"/>
              </a:rPr>
              <a:t>Le Saint-Laurent</a:t>
            </a:r>
            <a:r>
              <a:rPr lang="en-CA" sz="1100" b="1" dirty="0">
                <a:latin typeface="Helvetica Neue"/>
                <a:cs typeface="Helvetica Neue"/>
              </a:rPr>
              <a:t>, 1931. Les </a:t>
            </a:r>
            <a:r>
              <a:rPr lang="en-CA" sz="1100" b="1" dirty="0" err="1">
                <a:latin typeface="Helvetica Neue"/>
                <a:cs typeface="Helvetica Neue"/>
              </a:rPr>
              <a:t>lignes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géométriques</a:t>
            </a:r>
            <a:r>
              <a:rPr lang="en-CA" sz="1100" b="1" dirty="0">
                <a:latin typeface="Helvetica Neue"/>
                <a:cs typeface="Helvetica Neue"/>
              </a:rPr>
              <a:t> de </a:t>
            </a:r>
            <a:r>
              <a:rPr lang="en-CA" sz="1100" b="1" dirty="0" err="1">
                <a:latin typeface="Helvetica Neue"/>
                <a:cs typeface="Helvetica Neue"/>
              </a:rPr>
              <a:t>ce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paysage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sont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destinées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à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évoquer</a:t>
            </a:r>
            <a:r>
              <a:rPr lang="en-CA" sz="1100" b="1" dirty="0">
                <a:latin typeface="Helvetica Neue"/>
                <a:cs typeface="Helvetica Neue"/>
              </a:rPr>
              <a:t> un sentiment </a:t>
            </a:r>
            <a:r>
              <a:rPr lang="en-CA" sz="1100" b="1" dirty="0" err="1">
                <a:latin typeface="Helvetica Neue"/>
                <a:cs typeface="Helvetica Neue"/>
              </a:rPr>
              <a:t>d’harmonie</a:t>
            </a:r>
            <a:r>
              <a:rPr lang="en-CA" sz="1100" b="1" dirty="0">
                <a:latin typeface="Helvetica Neue"/>
                <a:cs typeface="Helvetica Neue"/>
              </a:rPr>
              <a:t> entre </a:t>
            </a:r>
            <a:r>
              <a:rPr lang="en-CA" sz="1100" b="1" dirty="0" err="1">
                <a:latin typeface="Helvetica Neue"/>
                <a:cs typeface="Helvetica Neue"/>
              </a:rPr>
              <a:t>l’homme</a:t>
            </a:r>
            <a:r>
              <a:rPr lang="en-CA" sz="1100" b="1" dirty="0">
                <a:latin typeface="Helvetica Neue"/>
                <a:cs typeface="Helvetica Neue"/>
              </a:rPr>
              <a:t> et la nature.</a:t>
            </a:r>
          </a:p>
          <a:p>
            <a:endParaRPr lang="en-CA" sz="1100" b="1" dirty="0">
              <a:latin typeface="Helvetica Neue"/>
              <a:cs typeface="Helvetica Neue"/>
            </a:endParaRPr>
          </a:p>
        </p:txBody>
      </p:sp>
      <p:pic>
        <p:nvPicPr>
          <p:cNvPr id="4" name="Picture 3" descr="betram-brooker-the-st-lawre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76" y="369746"/>
            <a:ext cx="5918174" cy="444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14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DAB14D-185A-1849-ABCC-C940BCCA6C42}"/>
              </a:ext>
            </a:extLst>
          </p:cNvPr>
          <p:cNvSpPr txBox="1"/>
          <p:nvPr/>
        </p:nvSpPr>
        <p:spPr>
          <a:xfrm>
            <a:off x="5335068" y="4227201"/>
            <a:ext cx="3331412" cy="9156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, </a:t>
            </a:r>
            <a:r>
              <a:rPr lang="en-CA" sz="1100" b="1" i="1" dirty="0">
                <a:latin typeface="Helvetica Neue"/>
                <a:cs typeface="Helvetica Neue"/>
              </a:rPr>
              <a:t>Solitaire</a:t>
            </a:r>
            <a:r>
              <a:rPr lang="en-CA" sz="1100" b="1" dirty="0">
                <a:latin typeface="Helvetica Neue"/>
                <a:cs typeface="Helvetica Neue"/>
              </a:rPr>
              <a:t>, 1939.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est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également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conscient</a:t>
            </a:r>
            <a:r>
              <a:rPr lang="en-CA" sz="1100" b="1" dirty="0">
                <a:latin typeface="Helvetica Neue"/>
                <a:cs typeface="Helvetica Neue"/>
              </a:rPr>
              <a:t> des </a:t>
            </a:r>
            <a:r>
              <a:rPr lang="en-CA" sz="1100" b="1" dirty="0" err="1">
                <a:latin typeface="Helvetica Neue"/>
                <a:cs typeface="Helvetica Neue"/>
              </a:rPr>
              <a:t>préoccupations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sociales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courantes</a:t>
            </a:r>
            <a:r>
              <a:rPr lang="en-CA" sz="1100" b="1" dirty="0">
                <a:latin typeface="Helvetica Neue"/>
                <a:cs typeface="Helvetica Neue"/>
              </a:rPr>
              <a:t> et </a:t>
            </a:r>
            <a:r>
              <a:rPr lang="en-CA" sz="1100" b="1" dirty="0" err="1">
                <a:latin typeface="Helvetica Neue"/>
                <a:cs typeface="Helvetica Neue"/>
              </a:rPr>
              <a:t>peint</a:t>
            </a:r>
            <a:r>
              <a:rPr lang="en-CA" sz="1100" b="1" dirty="0">
                <a:latin typeface="Helvetica Neue"/>
                <a:cs typeface="Helvetica Neue"/>
              </a:rPr>
              <a:t> des portraits de </a:t>
            </a:r>
            <a:r>
              <a:rPr lang="en-CA" sz="1100" b="1" dirty="0" err="1">
                <a:latin typeface="Helvetica Neue"/>
                <a:cs typeface="Helvetica Neue"/>
              </a:rPr>
              <a:t>personnes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marginalisées</a:t>
            </a:r>
            <a:r>
              <a:rPr lang="en-CA" sz="1100" b="1" dirty="0">
                <a:latin typeface="Helvetica Neue"/>
                <a:cs typeface="Helvetica Neue"/>
              </a:rPr>
              <a:t>.</a:t>
            </a:r>
          </a:p>
          <a:p>
            <a:endParaRPr lang="en-CA" sz="1100" b="1" dirty="0">
              <a:latin typeface="Helvetica Neue"/>
              <a:cs typeface="Helvetica Neue"/>
            </a:endParaRPr>
          </a:p>
        </p:txBody>
      </p:sp>
      <p:pic>
        <p:nvPicPr>
          <p:cNvPr id="4" name="Picture 3" descr="bertram-brooker-the-reclu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39" y="160605"/>
            <a:ext cx="3594658" cy="47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71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-bertram-brooker-family-context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770" y="237316"/>
            <a:ext cx="3493391" cy="46365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753DFF-A683-7046-918C-F6A102D0296D}"/>
              </a:ext>
            </a:extLst>
          </p:cNvPr>
          <p:cNvSpPr txBox="1"/>
          <p:nvPr/>
        </p:nvSpPr>
        <p:spPr>
          <a:xfrm>
            <a:off x="5375215" y="4315862"/>
            <a:ext cx="2864545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 avec </a:t>
            </a:r>
            <a:r>
              <a:rPr lang="en-CA" sz="1100" b="1" dirty="0" err="1">
                <a:latin typeface="Helvetica Neue"/>
                <a:cs typeface="Helvetica Neue"/>
              </a:rPr>
              <a:t>ses</a:t>
            </a:r>
            <a:r>
              <a:rPr lang="en-CA" sz="1100" b="1" dirty="0">
                <a:latin typeface="Helvetica Neue"/>
                <a:cs typeface="Helvetica Neue"/>
              </a:rPr>
              <a:t> parents, son frère et </a:t>
            </a:r>
            <a:r>
              <a:rPr lang="en-CA" sz="1100" b="1" dirty="0" err="1">
                <a:latin typeface="Helvetica Neue"/>
                <a:cs typeface="Helvetica Neue"/>
              </a:rPr>
              <a:t>sa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soeur</a:t>
            </a:r>
            <a:r>
              <a:rPr lang="en-CA" sz="1100" b="1" dirty="0">
                <a:latin typeface="Helvetica Neue"/>
                <a:cs typeface="Helvetica Neue"/>
              </a:rPr>
              <a:t>, en </a:t>
            </a:r>
            <a:r>
              <a:rPr lang="en-CA" sz="1100" b="1" dirty="0" err="1">
                <a:latin typeface="Helvetica Neue"/>
                <a:cs typeface="Helvetica Neue"/>
              </a:rPr>
              <a:t>Angleterre</a:t>
            </a:r>
            <a:r>
              <a:rPr lang="en-CA" sz="1100" b="1" dirty="0">
                <a:latin typeface="Helvetica Neue"/>
                <a:cs typeface="Helvetica Neue"/>
              </a:rPr>
              <a:t>, </a:t>
            </a:r>
            <a:r>
              <a:rPr lang="en-CA" sz="1100" b="1" dirty="0" err="1">
                <a:latin typeface="Helvetica Neue"/>
                <a:cs typeface="Helvetica Neue"/>
              </a:rPr>
              <a:t>dans</a:t>
            </a:r>
            <a:r>
              <a:rPr lang="en-CA" sz="1100" b="1" dirty="0">
                <a:latin typeface="Helvetica Neue"/>
                <a:cs typeface="Helvetica Neue"/>
              </a:rPr>
              <a:t> les </a:t>
            </a:r>
            <a:r>
              <a:rPr lang="en-CA" sz="1100" b="1" dirty="0" err="1">
                <a:latin typeface="Helvetica Neue"/>
                <a:cs typeface="Helvetica Neue"/>
              </a:rPr>
              <a:t>années</a:t>
            </a:r>
            <a:r>
              <a:rPr lang="en-CA" sz="1100" b="1" dirty="0">
                <a:latin typeface="Helvetica Neue"/>
                <a:cs typeface="Helvetica Neue"/>
              </a:rPr>
              <a:t> 1890.</a:t>
            </a:r>
          </a:p>
          <a:p>
            <a:endParaRPr lang="en-CA" sz="1100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69631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-bertram-brooker-at-arts-and-letters-context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240" y="210447"/>
            <a:ext cx="5931296" cy="4176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753DFF-A683-7046-918C-F6A102D0296D}"/>
              </a:ext>
            </a:extLst>
          </p:cNvPr>
          <p:cNvSpPr txBox="1"/>
          <p:nvPr/>
        </p:nvSpPr>
        <p:spPr>
          <a:xfrm>
            <a:off x="1503078" y="4442361"/>
            <a:ext cx="6104619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Brooker et des </a:t>
            </a:r>
            <a:r>
              <a:rPr lang="en-CA" sz="1100" b="1" dirty="0" err="1">
                <a:latin typeface="Helvetica Neue"/>
                <a:cs typeface="Helvetica Neue"/>
              </a:rPr>
              <a:t>membres</a:t>
            </a:r>
            <a:r>
              <a:rPr lang="en-CA" sz="1100" b="1" dirty="0">
                <a:latin typeface="Helvetica Neue"/>
                <a:cs typeface="Helvetica Neue"/>
              </a:rPr>
              <a:t> du Groupe des Sept au Arts and Letters Club de Toronto, 1929. Bertram Brooker </a:t>
            </a:r>
            <a:r>
              <a:rPr lang="en-CA" sz="1100" b="1" dirty="0" err="1">
                <a:latin typeface="Helvetica Neue"/>
                <a:cs typeface="Helvetica Neue"/>
              </a:rPr>
              <a:t>est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assis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à</a:t>
            </a:r>
            <a:r>
              <a:rPr lang="en-CA" sz="1100" b="1" dirty="0">
                <a:latin typeface="Helvetica Neue"/>
                <a:cs typeface="Helvetica Neue"/>
              </a:rPr>
              <a:t> </a:t>
            </a:r>
            <a:r>
              <a:rPr lang="en-CA" sz="1100" b="1" dirty="0" err="1">
                <a:latin typeface="Helvetica Neue"/>
                <a:cs typeface="Helvetica Neue"/>
              </a:rPr>
              <a:t>l’extrême</a:t>
            </a:r>
            <a:r>
              <a:rPr lang="en-CA" sz="1100" b="1">
                <a:latin typeface="Helvetica Neue"/>
                <a:cs typeface="Helvetica Neue"/>
              </a:rPr>
              <a:t> gauche.</a:t>
            </a:r>
            <a:endParaRPr lang="en-CA" sz="1100" b="1" dirty="0">
              <a:latin typeface="Helvetica Neue"/>
              <a:cs typeface="Helvetica Neue"/>
            </a:endParaRPr>
          </a:p>
          <a:p>
            <a:endParaRPr lang="en-CA" sz="1100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68081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882</Words>
  <Application>Microsoft Macintosh PowerPoint</Application>
  <PresentationFormat>On-screen Show (16:9)</PresentationFormat>
  <Paragraphs>45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Simone Wharton</cp:lastModifiedBy>
  <cp:revision>35</cp:revision>
  <dcterms:created xsi:type="dcterms:W3CDTF">2020-01-15T21:24:48Z</dcterms:created>
  <dcterms:modified xsi:type="dcterms:W3CDTF">2021-10-21T02:00:46Z</dcterms:modified>
</cp:coreProperties>
</file>