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1"/>
  </p:sldMasterIdLst>
  <p:notesMasterIdLst>
    <p:notesMasterId r:id="rId28"/>
  </p:notesMasterIdLst>
  <p:sldIdLst>
    <p:sldId id="256" r:id="rId2"/>
    <p:sldId id="257" r:id="rId3"/>
    <p:sldId id="269" r:id="rId4"/>
    <p:sldId id="270" r:id="rId5"/>
    <p:sldId id="271" r:id="rId6"/>
    <p:sldId id="272" r:id="rId7"/>
    <p:sldId id="273" r:id="rId8"/>
    <p:sldId id="274" r:id="rId9"/>
    <p:sldId id="275" r:id="rId10"/>
    <p:sldId id="276" r:id="rId11"/>
    <p:sldId id="277" r:id="rId12"/>
    <p:sldId id="258" r:id="rId13"/>
    <p:sldId id="259" r:id="rId14"/>
    <p:sldId id="260" r:id="rId15"/>
    <p:sldId id="268" r:id="rId16"/>
    <p:sldId id="262" r:id="rId17"/>
    <p:sldId id="264" r:id="rId18"/>
    <p:sldId id="263" r:id="rId19"/>
    <p:sldId id="261" r:id="rId20"/>
    <p:sldId id="281" r:id="rId21"/>
    <p:sldId id="278" r:id="rId22"/>
    <p:sldId id="279" r:id="rId23"/>
    <p:sldId id="282" r:id="rId24"/>
    <p:sldId id="284" r:id="rId25"/>
    <p:sldId id="280" r:id="rId26"/>
    <p:sldId id="283"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148" d="100"/>
          <a:sy n="148" d="100"/>
        </p:scale>
        <p:origin x="-104" y="-2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92363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c1606e0b9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c1606e0b9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c1606e0b9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c1606e0b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c1606e0b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c1606e0b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c1606e0b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c1606e0b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c1606e0b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c1606e0b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c1606e0b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c1606e0b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c1606e0b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c1606e0b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c1606e0b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c1606e0b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c1606e0b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c1606e0b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c1606e0b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c1606e0b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c1606e0b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c1606e0b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d38eaf647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d38eaf647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c1606e0b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c1606e0b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c1606e0b9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c1606e0b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d38eaf647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d38eaf647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d38eaf647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d38eaf647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d38eaf647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d38eaf647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d38eaf647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d38eaf647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c1606e0b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c1606e0b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c1606e0b9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c1606e0b9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c1606e0b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c1606e0b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c1606e0b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c1606e0b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c1606e0b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c1606e0b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c1606e0b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c1606e0b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c1606e0b9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c1606e0b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732725" y="675050"/>
            <a:ext cx="45861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 name="Picture 1" descr="Image File Cover_Emily Car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07944" cy="5184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
        <p:cNvGrpSpPr/>
        <p:nvPr/>
      </p:nvGrpSpPr>
      <p:grpSpPr>
        <a:xfrm>
          <a:off x="0" y="0"/>
          <a:ext cx="0" cy="0"/>
          <a:chOff x="0" y="0"/>
          <a:chExt cx="0" cy="0"/>
        </a:xfrm>
      </p:grpSpPr>
      <p:sp>
        <p:nvSpPr>
          <p:cNvPr id="177" name="Google Shape;177;p33"/>
          <p:cNvSpPr txBox="1"/>
          <p:nvPr/>
        </p:nvSpPr>
        <p:spPr>
          <a:xfrm>
            <a:off x="1709532" y="4476238"/>
            <a:ext cx="5526156" cy="55402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ea typeface="Helvetica Neue"/>
                <a:sym typeface="Helvetica Neue"/>
              </a:rPr>
              <a:t>Emily </a:t>
            </a:r>
            <a:r>
              <a:rPr lang="en" sz="1100" b="1" dirty="0" err="1">
                <a:solidFill>
                  <a:schemeClr val="dk1"/>
                </a:solidFill>
                <a:highlight>
                  <a:srgbClr val="FFFFFF"/>
                </a:highlight>
                <a:ea typeface="Helvetica Neue"/>
                <a:sym typeface="Helvetica Neue"/>
              </a:rPr>
              <a:t>Carr</a:t>
            </a:r>
            <a:r>
              <a:rPr lang="en" sz="1100" b="1" dirty="0">
                <a:solidFill>
                  <a:schemeClr val="dk1"/>
                </a:solidFill>
                <a:highlight>
                  <a:srgbClr val="FFFFFF"/>
                </a:highlight>
                <a:ea typeface="Helvetica Neue"/>
                <a:sym typeface="Helvetica Neue"/>
              </a:rPr>
              <a:t>, </a:t>
            </a:r>
            <a:r>
              <a:rPr lang="en" sz="1100" b="1" i="1" dirty="0">
                <a:solidFill>
                  <a:schemeClr val="dk1"/>
                </a:solidFill>
                <a:highlight>
                  <a:srgbClr val="FFFFFF"/>
                </a:highlight>
                <a:ea typeface="Helvetica Neue"/>
                <a:sym typeface="Helvetica Neue"/>
              </a:rPr>
              <a:t>Big Raven</a:t>
            </a:r>
            <a:r>
              <a:rPr lang="en" sz="1100" b="1" dirty="0">
                <a:solidFill>
                  <a:schemeClr val="dk1"/>
                </a:solidFill>
                <a:highlight>
                  <a:srgbClr val="FFFFFF"/>
                </a:highlight>
                <a:ea typeface="Helvetica Neue"/>
                <a:sym typeface="Helvetica Neue"/>
              </a:rPr>
              <a:t>, 1931. A fine example of </a:t>
            </a:r>
            <a:r>
              <a:rPr lang="en" sz="1100" b="1" dirty="0" smtClean="0">
                <a:solidFill>
                  <a:schemeClr val="dk1"/>
                </a:solidFill>
                <a:highlight>
                  <a:srgbClr val="FFFFFF"/>
                </a:highlight>
                <a:ea typeface="Helvetica Neue"/>
                <a:sym typeface="Helvetica Neue"/>
              </a:rPr>
              <a:t>Car</a:t>
            </a:r>
            <a:r>
              <a:rPr lang="en-CA" sz="1100" b="1" dirty="0" smtClean="0">
                <a:solidFill>
                  <a:schemeClr val="dk1"/>
                </a:solidFill>
                <a:highlight>
                  <a:srgbClr val="FFFFFF"/>
                </a:highlight>
                <a:ea typeface="Helvetica Neue"/>
                <a:sym typeface="Helvetica Neue"/>
              </a:rPr>
              <a:t>r’</a:t>
            </a:r>
            <a:r>
              <a:rPr lang="en" sz="1100" b="1" dirty="0" smtClean="0">
                <a:solidFill>
                  <a:schemeClr val="dk1"/>
                </a:solidFill>
                <a:highlight>
                  <a:srgbClr val="FFFFFF"/>
                </a:highlight>
                <a:ea typeface="Helvetica Neue"/>
                <a:sym typeface="Helvetica Neue"/>
              </a:rPr>
              <a:t>s </a:t>
            </a:r>
            <a:r>
              <a:rPr lang="en" sz="1100" b="1" dirty="0">
                <a:solidFill>
                  <a:schemeClr val="dk1"/>
                </a:solidFill>
                <a:highlight>
                  <a:srgbClr val="FFFFFF"/>
                </a:highlight>
                <a:ea typeface="Helvetica Neue"/>
                <a:sym typeface="Helvetica Neue"/>
              </a:rPr>
              <a:t>sculptural modelling </a:t>
            </a:r>
            <a:r>
              <a:rPr lang="en" sz="1100" b="1" dirty="0" smtClean="0">
                <a:solidFill>
                  <a:schemeClr val="dk1"/>
                </a:solidFill>
                <a:highlight>
                  <a:srgbClr val="FFFFFF"/>
                </a:highlight>
                <a:ea typeface="Helvetica Neue"/>
                <a:sym typeface="Helvetica Neue"/>
              </a:rPr>
              <a:t>of</a:t>
            </a:r>
            <a:r>
              <a:rPr lang="en-CA" sz="1100" b="1" dirty="0" smtClean="0">
                <a:solidFill>
                  <a:schemeClr val="dk1"/>
                </a:solidFill>
                <a:highlight>
                  <a:srgbClr val="FFFFFF"/>
                </a:highlight>
                <a:ea typeface="Helvetica Neue"/>
                <a:sym typeface="Helvetica Neue"/>
              </a:rPr>
              <a:t/>
            </a:r>
            <a:br>
              <a:rPr lang="en-CA" sz="1100" b="1" dirty="0" smtClean="0">
                <a:solidFill>
                  <a:schemeClr val="dk1"/>
                </a:solidFill>
                <a:highlight>
                  <a:srgbClr val="FFFFFF"/>
                </a:highlight>
                <a:ea typeface="Helvetica Neue"/>
                <a:sym typeface="Helvetica Neue"/>
              </a:rPr>
            </a:br>
            <a:r>
              <a:rPr lang="en" sz="1100" b="1" dirty="0" smtClean="0">
                <a:solidFill>
                  <a:schemeClr val="dk1"/>
                </a:solidFill>
                <a:highlight>
                  <a:srgbClr val="FFFFFF"/>
                </a:highlight>
                <a:ea typeface="Helvetica Neue"/>
                <a:sym typeface="Helvetica Neue"/>
              </a:rPr>
              <a:t>her </a:t>
            </a:r>
            <a:r>
              <a:rPr lang="en" sz="1100" b="1" dirty="0">
                <a:solidFill>
                  <a:schemeClr val="dk1"/>
                </a:solidFill>
                <a:highlight>
                  <a:srgbClr val="FFFFFF"/>
                </a:highlight>
                <a:ea typeface="Helvetica Neue"/>
                <a:sym typeface="Helvetica Neue"/>
              </a:rPr>
              <a:t>landscapes.</a:t>
            </a:r>
            <a:endParaRPr sz="1100" b="1" dirty="0">
              <a:ea typeface="Helvetica Neue"/>
              <a:sym typeface="Helvetica Neue"/>
            </a:endParaRPr>
          </a:p>
        </p:txBody>
      </p:sp>
      <p:pic>
        <p:nvPicPr>
          <p:cNvPr id="178" name="Google Shape;178;p33"/>
          <p:cNvPicPr preferRelativeResize="0"/>
          <p:nvPr/>
        </p:nvPicPr>
        <p:blipFill>
          <a:blip r:embed="rId3">
            <a:alphaModFix/>
          </a:blip>
          <a:stretch>
            <a:fillRect/>
          </a:stretch>
        </p:blipFill>
        <p:spPr>
          <a:xfrm>
            <a:off x="1769166" y="213690"/>
            <a:ext cx="5526156" cy="41819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2"/>
        <p:cNvGrpSpPr/>
        <p:nvPr/>
      </p:nvGrpSpPr>
      <p:grpSpPr>
        <a:xfrm>
          <a:off x="0" y="0"/>
          <a:ext cx="0" cy="0"/>
          <a:chOff x="0" y="0"/>
          <a:chExt cx="0" cy="0"/>
        </a:xfrm>
      </p:grpSpPr>
      <p:sp>
        <p:nvSpPr>
          <p:cNvPr id="183" name="Google Shape;183;p34"/>
          <p:cNvSpPr txBox="1"/>
          <p:nvPr/>
        </p:nvSpPr>
        <p:spPr>
          <a:xfrm>
            <a:off x="6256709" y="4191825"/>
            <a:ext cx="1970700" cy="95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ea typeface="Helvetica Neue"/>
                <a:sym typeface="Helvetica Neue"/>
              </a:rPr>
              <a:t>Harold Mortimer-Lamb, </a:t>
            </a:r>
            <a:r>
              <a:rPr lang="en" sz="1100" b="1" i="1" dirty="0">
                <a:solidFill>
                  <a:schemeClr val="dk1"/>
                </a:solidFill>
                <a:highlight>
                  <a:srgbClr val="FFFFFF"/>
                </a:highlight>
                <a:ea typeface="Helvetica Neue"/>
                <a:sym typeface="Helvetica Neue"/>
              </a:rPr>
              <a:t>Emily </a:t>
            </a:r>
            <a:r>
              <a:rPr lang="en" sz="1100" b="1" i="1" dirty="0" err="1">
                <a:solidFill>
                  <a:schemeClr val="dk1"/>
                </a:solidFill>
                <a:highlight>
                  <a:srgbClr val="FFFFFF"/>
                </a:highlight>
                <a:ea typeface="Helvetica Neue"/>
                <a:sym typeface="Helvetica Neue"/>
              </a:rPr>
              <a:t>Carr</a:t>
            </a:r>
            <a:r>
              <a:rPr lang="en" sz="1100" b="1" i="1" dirty="0">
                <a:solidFill>
                  <a:schemeClr val="dk1"/>
                </a:solidFill>
                <a:highlight>
                  <a:srgbClr val="FFFFFF"/>
                </a:highlight>
                <a:ea typeface="Helvetica Neue"/>
                <a:sym typeface="Helvetica Neue"/>
              </a:rPr>
              <a:t> in Her Studio</a:t>
            </a:r>
            <a:r>
              <a:rPr lang="en" sz="1100" b="1" dirty="0">
                <a:solidFill>
                  <a:schemeClr val="dk1"/>
                </a:solidFill>
                <a:highlight>
                  <a:srgbClr val="FFFFFF"/>
                </a:highlight>
                <a:ea typeface="Helvetica Neue"/>
                <a:sym typeface="Helvetica Neue"/>
              </a:rPr>
              <a:t>, 1939. This is the most iconic photo of </a:t>
            </a:r>
            <a:r>
              <a:rPr lang="en-CA" sz="1100" b="1" dirty="0" smtClean="0">
                <a:solidFill>
                  <a:schemeClr val="dk1"/>
                </a:solidFill>
                <a:highlight>
                  <a:srgbClr val="FFFFFF"/>
                </a:highlight>
                <a:ea typeface="Helvetica Neue"/>
                <a:sym typeface="Helvetica Neue"/>
              </a:rPr>
              <a:t>the artist.</a:t>
            </a:r>
            <a:endParaRPr sz="1100" b="1" dirty="0">
              <a:ea typeface="Helvetica Neue"/>
              <a:sym typeface="Helvetica Neue"/>
            </a:endParaRPr>
          </a:p>
        </p:txBody>
      </p:sp>
      <p:pic>
        <p:nvPicPr>
          <p:cNvPr id="184" name="Google Shape;184;p34"/>
          <p:cNvPicPr preferRelativeResize="0"/>
          <p:nvPr/>
        </p:nvPicPr>
        <p:blipFill>
          <a:blip r:embed="rId3">
            <a:alphaModFix/>
          </a:blip>
          <a:stretch>
            <a:fillRect/>
          </a:stretch>
        </p:blipFill>
        <p:spPr>
          <a:xfrm>
            <a:off x="1274441" y="119987"/>
            <a:ext cx="4674700" cy="4903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15"/>
          <p:cNvSpPr txBox="1"/>
          <p:nvPr/>
        </p:nvSpPr>
        <p:spPr>
          <a:xfrm>
            <a:off x="1553693" y="4556904"/>
            <a:ext cx="5915217" cy="106241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Odds and Ends, </a:t>
            </a:r>
            <a:r>
              <a:rPr lang="en" sz="1100" b="1" dirty="0">
                <a:ea typeface="Helvetica Neue"/>
                <a:sym typeface="Helvetica Neue"/>
              </a:rPr>
              <a:t>1939. In this work, only a few </a:t>
            </a:r>
            <a:r>
              <a:rPr lang="en" sz="1100" b="1" dirty="0" smtClean="0">
                <a:ea typeface="Helvetica Neue"/>
                <a:sym typeface="Helvetica Neue"/>
              </a:rPr>
              <a:t>tree</a:t>
            </a:r>
            <a:r>
              <a:rPr lang="en-CA" sz="1100" b="1" dirty="0" smtClean="0">
                <a:ea typeface="Helvetica Neue"/>
                <a:sym typeface="Helvetica Neue"/>
              </a:rPr>
              <a:t>s</a:t>
            </a:r>
            <a:r>
              <a:rPr lang="en" sz="1100" b="1" dirty="0" smtClean="0">
                <a:ea typeface="Helvetica Neue"/>
                <a:sym typeface="Helvetica Neue"/>
              </a:rPr>
              <a:t> </a:t>
            </a:r>
            <a:r>
              <a:rPr lang="en" sz="1100" b="1" dirty="0">
                <a:ea typeface="Helvetica Neue"/>
                <a:sym typeface="Helvetica Neue"/>
              </a:rPr>
              <a:t>remain, surrounded by the stumps of </a:t>
            </a:r>
            <a:r>
              <a:rPr lang="en" sz="1100" b="1" dirty="0" smtClean="0">
                <a:ea typeface="Helvetica Neue"/>
                <a:sym typeface="Helvetica Neue"/>
              </a:rPr>
              <a:t>fel</a:t>
            </a:r>
            <a:r>
              <a:rPr lang="en-CA" sz="1100" b="1" dirty="0" smtClean="0">
                <a:ea typeface="Helvetica Neue"/>
                <a:sym typeface="Helvetica Neue"/>
              </a:rPr>
              <a:t>le</a:t>
            </a:r>
            <a:r>
              <a:rPr lang="en" sz="1100" b="1" dirty="0" smtClean="0">
                <a:ea typeface="Helvetica Neue"/>
                <a:sym typeface="Helvetica Neue"/>
              </a:rPr>
              <a:t>d </a:t>
            </a:r>
            <a:r>
              <a:rPr lang="en" sz="1100" b="1" dirty="0">
                <a:ea typeface="Helvetica Neue"/>
                <a:sym typeface="Helvetica Neue"/>
              </a:rPr>
              <a:t>trees.</a:t>
            </a:r>
            <a:endParaRPr sz="1100" dirty="0">
              <a:ea typeface="Helvetica Neue"/>
              <a:sym typeface="Helvetica Neue"/>
            </a:endParaRPr>
          </a:p>
        </p:txBody>
      </p:sp>
      <p:pic>
        <p:nvPicPr>
          <p:cNvPr id="67" name="Google Shape;67;p15"/>
          <p:cNvPicPr preferRelativeResize="0"/>
          <p:nvPr/>
        </p:nvPicPr>
        <p:blipFill>
          <a:blip r:embed="rId3">
            <a:alphaModFix/>
          </a:blip>
          <a:stretch>
            <a:fillRect/>
          </a:stretch>
        </p:blipFill>
        <p:spPr>
          <a:xfrm>
            <a:off x="1634269" y="571332"/>
            <a:ext cx="5875461" cy="3964141"/>
          </a:xfrm>
          <a:prstGeom prst="rect">
            <a:avLst/>
          </a:prstGeom>
          <a:noFill/>
          <a:ln>
            <a:noFill/>
          </a:ln>
        </p:spPr>
      </p:pic>
      <p:sp>
        <p:nvSpPr>
          <p:cNvPr id="4" name="Google Shape;90;p19">
            <a:extLst>
              <a:ext uri="{FF2B5EF4-FFF2-40B4-BE49-F238E27FC236}">
                <a16:creationId xmlns:a16="http://schemas.microsoft.com/office/drawing/2014/main" xmlns="" id="{7A9D02F6-A470-0048-98A7-8E9B77D41B88}"/>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Learning Activity #1</a:t>
            </a:r>
            <a:endParaRPr sz="1100" b="1" dirty="0">
              <a:ea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
        <p:cNvGrpSpPr/>
        <p:nvPr/>
      </p:nvGrpSpPr>
      <p:grpSpPr>
        <a:xfrm>
          <a:off x="0" y="0"/>
          <a:ext cx="0" cy="0"/>
          <a:chOff x="0" y="0"/>
          <a:chExt cx="0" cy="0"/>
        </a:xfrm>
      </p:grpSpPr>
      <p:sp>
        <p:nvSpPr>
          <p:cNvPr id="72" name="Google Shape;72;p16"/>
          <p:cNvSpPr txBox="1"/>
          <p:nvPr/>
        </p:nvSpPr>
        <p:spPr>
          <a:xfrm>
            <a:off x="5457110" y="3794599"/>
            <a:ext cx="2321820" cy="1250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Forest, British Columbia</a:t>
            </a:r>
            <a:r>
              <a:rPr lang="en" sz="1100" b="1" dirty="0">
                <a:ea typeface="Helvetica Neue"/>
                <a:sym typeface="Helvetica Neue"/>
              </a:rPr>
              <a:t>, 1931–32. In this almost abstracted painting, </a:t>
            </a:r>
            <a:r>
              <a:rPr lang="en" sz="1100" b="1" dirty="0" err="1">
                <a:ea typeface="Helvetica Neue"/>
                <a:sym typeface="Helvetica Neue"/>
              </a:rPr>
              <a:t>Carr</a:t>
            </a:r>
            <a:r>
              <a:rPr lang="en" sz="1100" b="1" dirty="0">
                <a:ea typeface="Helvetica Neue"/>
                <a:sym typeface="Helvetica Neue"/>
              </a:rPr>
              <a:t> captures the beauty of a full, dark, and dense forest interior. </a:t>
            </a:r>
            <a:endParaRPr sz="1100" dirty="0">
              <a:ea typeface="Helvetica Neue"/>
              <a:sym typeface="Helvetica Neue"/>
            </a:endParaRPr>
          </a:p>
        </p:txBody>
      </p:sp>
      <p:pic>
        <p:nvPicPr>
          <p:cNvPr id="73" name="Google Shape;73;p16"/>
          <p:cNvPicPr preferRelativeResize="0"/>
          <p:nvPr/>
        </p:nvPicPr>
        <p:blipFill>
          <a:blip r:embed="rId3">
            <a:alphaModFix/>
          </a:blip>
          <a:stretch>
            <a:fillRect/>
          </a:stretch>
        </p:blipFill>
        <p:spPr>
          <a:xfrm>
            <a:off x="1856197" y="98500"/>
            <a:ext cx="3297676" cy="4946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
        <p:cNvGrpSpPr/>
        <p:nvPr/>
      </p:nvGrpSpPr>
      <p:grpSpPr>
        <a:xfrm>
          <a:off x="0" y="0"/>
          <a:ext cx="0" cy="0"/>
          <a:chOff x="0" y="0"/>
          <a:chExt cx="0" cy="0"/>
        </a:xfrm>
      </p:grpSpPr>
      <p:sp>
        <p:nvSpPr>
          <p:cNvPr id="78" name="Google Shape;78;p17"/>
          <p:cNvSpPr txBox="1"/>
          <p:nvPr/>
        </p:nvSpPr>
        <p:spPr>
          <a:xfrm>
            <a:off x="5448733" y="3927938"/>
            <a:ext cx="2340602" cy="10389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100" b="1" dirty="0">
                <a:ea typeface="Helvetica Neue"/>
                <a:sym typeface="Helvetica Neue"/>
              </a:rPr>
              <a:t>The first edition of </a:t>
            </a:r>
            <a:r>
              <a:rPr lang="en" sz="1100" b="1" i="1" dirty="0">
                <a:ea typeface="Helvetica Neue"/>
                <a:sym typeface="Helvetica Neue"/>
              </a:rPr>
              <a:t>Hundreds and Thousands</a:t>
            </a:r>
            <a:r>
              <a:rPr lang="en" sz="1100" b="1" dirty="0">
                <a:ea typeface="Helvetica Neue"/>
                <a:sym typeface="Helvetica Neue"/>
              </a:rPr>
              <a:t>, published posthumously in 1966, features </a:t>
            </a:r>
            <a:r>
              <a:rPr lang="en" sz="1100" b="1" dirty="0" err="1">
                <a:ea typeface="Helvetica Neue"/>
                <a:sym typeface="Helvetica Neue"/>
              </a:rPr>
              <a:t>Carr’s</a:t>
            </a:r>
            <a:r>
              <a:rPr lang="en" sz="1100" b="1" dirty="0">
                <a:ea typeface="Helvetica Neue"/>
                <a:sym typeface="Helvetica Neue"/>
              </a:rPr>
              <a:t> </a:t>
            </a:r>
            <a:r>
              <a:rPr lang="en" sz="1100" b="1" i="1" dirty="0">
                <a:ea typeface="Helvetica Neue"/>
                <a:sym typeface="Helvetica Neue"/>
              </a:rPr>
              <a:t>Stumps</a:t>
            </a:r>
            <a:r>
              <a:rPr lang="en" sz="1100" b="1" dirty="0">
                <a:ea typeface="Helvetica Neue"/>
                <a:sym typeface="Helvetica Neue"/>
              </a:rPr>
              <a:t>, 1936.</a:t>
            </a:r>
            <a:endParaRPr sz="1100" b="1" dirty="0">
              <a:ea typeface="Helvetica Neue"/>
              <a:sym typeface="Helvetica Neue"/>
            </a:endParaRPr>
          </a:p>
        </p:txBody>
      </p:sp>
      <p:pic>
        <p:nvPicPr>
          <p:cNvPr id="79" name="Google Shape;79;p17"/>
          <p:cNvPicPr preferRelativeResize="0">
            <a:picLocks noChangeAspect="1"/>
          </p:cNvPicPr>
          <p:nvPr/>
        </p:nvPicPr>
        <p:blipFill>
          <a:blip r:embed="rId3">
            <a:alphaModFix/>
          </a:blip>
          <a:stretch>
            <a:fillRect/>
          </a:stretch>
        </p:blipFill>
        <p:spPr>
          <a:xfrm>
            <a:off x="1936750" y="220751"/>
            <a:ext cx="3145041" cy="47565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
        <p:cNvGrpSpPr/>
        <p:nvPr/>
      </p:nvGrpSpPr>
      <p:grpSpPr>
        <a:xfrm>
          <a:off x="0" y="0"/>
          <a:ext cx="0" cy="0"/>
          <a:chOff x="0" y="0"/>
          <a:chExt cx="0" cy="0"/>
        </a:xfrm>
      </p:grpSpPr>
      <p:sp>
        <p:nvSpPr>
          <p:cNvPr id="129" name="Google Shape;129;p25"/>
          <p:cNvSpPr txBox="1"/>
          <p:nvPr/>
        </p:nvSpPr>
        <p:spPr>
          <a:xfrm>
            <a:off x="1555750" y="4361545"/>
            <a:ext cx="6147377" cy="75424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highlight>
                  <a:srgbClr val="FFFFFF"/>
                </a:highlight>
                <a:ea typeface="Helvetica Neue"/>
                <a:sym typeface="Helvetica Neue"/>
              </a:rPr>
              <a:t>Emily </a:t>
            </a:r>
            <a:r>
              <a:rPr lang="en" sz="1100" b="1" dirty="0" err="1">
                <a:solidFill>
                  <a:schemeClr val="dk1"/>
                </a:solidFill>
                <a:highlight>
                  <a:srgbClr val="FFFFFF"/>
                </a:highlight>
                <a:ea typeface="Helvetica Neue"/>
                <a:sym typeface="Helvetica Neue"/>
              </a:rPr>
              <a:t>Carr</a:t>
            </a:r>
            <a:r>
              <a:rPr lang="en" sz="1100" b="1" i="1" dirty="0">
                <a:solidFill>
                  <a:schemeClr val="dk1"/>
                </a:solidFill>
                <a:highlight>
                  <a:srgbClr val="FFFFFF"/>
                </a:highlight>
                <a:ea typeface="Helvetica Neue"/>
                <a:sym typeface="Helvetica Neue"/>
              </a:rPr>
              <a:t>, Loggers’ Culls</a:t>
            </a:r>
            <a:r>
              <a:rPr lang="en" sz="1100" b="1" dirty="0">
                <a:solidFill>
                  <a:schemeClr val="dk1"/>
                </a:solidFill>
                <a:highlight>
                  <a:srgbClr val="FFFFFF"/>
                </a:highlight>
                <a:ea typeface="Helvetica Neue"/>
                <a:sym typeface="Helvetica Neue"/>
              </a:rPr>
              <a:t>, 1935. The trees left behind by the loggers in this painting are not young saplings, they have grown tall and skinny in order to surpass the surrounding trees and reach the sunlight above.</a:t>
            </a:r>
            <a:endParaRPr sz="1100" b="1" dirty="0">
              <a:ea typeface="Helvetica Neue"/>
              <a:sym typeface="Helvetica Neue"/>
            </a:endParaRPr>
          </a:p>
        </p:txBody>
      </p:sp>
      <p:pic>
        <p:nvPicPr>
          <p:cNvPr id="130" name="Google Shape;130;p25"/>
          <p:cNvPicPr preferRelativeResize="0"/>
          <p:nvPr/>
        </p:nvPicPr>
        <p:blipFill>
          <a:blip r:embed="rId3">
            <a:alphaModFix/>
          </a:blip>
          <a:stretch>
            <a:fillRect/>
          </a:stretch>
        </p:blipFill>
        <p:spPr>
          <a:xfrm>
            <a:off x="1545167" y="592666"/>
            <a:ext cx="6389470" cy="3686797"/>
          </a:xfrm>
          <a:prstGeom prst="rect">
            <a:avLst/>
          </a:prstGeom>
          <a:noFill/>
          <a:ln>
            <a:noFill/>
          </a:ln>
        </p:spPr>
      </p:pic>
      <p:sp>
        <p:nvSpPr>
          <p:cNvPr id="4" name="Google Shape;90;p19">
            <a:extLst>
              <a:ext uri="{FF2B5EF4-FFF2-40B4-BE49-F238E27FC236}">
                <a16:creationId xmlns:a16="http://schemas.microsoft.com/office/drawing/2014/main" xmlns="" id="{7A9D02F6-A470-0048-98A7-8E9B77D41B88}"/>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Learning Activity </a:t>
            </a:r>
            <a:r>
              <a:rPr lang="en" sz="1100" b="1" dirty="0" smtClean="0">
                <a:ea typeface="Helvetica Neue"/>
                <a:sym typeface="Helvetica Neue"/>
              </a:rPr>
              <a:t>#</a:t>
            </a:r>
            <a:r>
              <a:rPr lang="en-CA" sz="1100" b="1" dirty="0" smtClean="0">
                <a:ea typeface="Helvetica Neue"/>
                <a:sym typeface="Helvetica Neue"/>
              </a:rPr>
              <a:t>2</a:t>
            </a:r>
            <a:endParaRPr sz="1100" b="1" dirty="0">
              <a:ea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
        <p:cNvGrpSpPr/>
        <p:nvPr/>
      </p:nvGrpSpPr>
      <p:grpSpPr>
        <a:xfrm>
          <a:off x="0" y="0"/>
          <a:ext cx="0" cy="0"/>
          <a:chOff x="0" y="0"/>
          <a:chExt cx="0" cy="0"/>
        </a:xfrm>
      </p:grpSpPr>
      <p:sp>
        <p:nvSpPr>
          <p:cNvPr id="90" name="Google Shape;90;p19"/>
          <p:cNvSpPr txBox="1"/>
          <p:nvPr/>
        </p:nvSpPr>
        <p:spPr>
          <a:xfrm>
            <a:off x="5665564" y="3816485"/>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Blue Sky</a:t>
            </a:r>
            <a:r>
              <a:rPr lang="en" sz="1100" b="1" dirty="0">
                <a:ea typeface="Helvetica Neue"/>
                <a:sym typeface="Helvetica Neue"/>
              </a:rPr>
              <a:t>, 1936. The </a:t>
            </a:r>
            <a:r>
              <a:rPr lang="en" sz="1100" b="1" dirty="0" err="1">
                <a:ea typeface="Helvetica Neue"/>
                <a:sym typeface="Helvetica Neue"/>
              </a:rPr>
              <a:t>colours</a:t>
            </a:r>
            <a:r>
              <a:rPr lang="en" sz="1100" b="1" dirty="0">
                <a:ea typeface="Helvetica Neue"/>
                <a:sym typeface="Helvetica Neue"/>
              </a:rPr>
              <a:t> in this painting give each element a glow that makes them leap from the canvas.</a:t>
            </a:r>
            <a:endParaRPr sz="1100" b="1" dirty="0">
              <a:ea typeface="Helvetica Neue"/>
              <a:sym typeface="Helvetica Neue"/>
            </a:endParaRPr>
          </a:p>
        </p:txBody>
      </p:sp>
      <p:pic>
        <p:nvPicPr>
          <p:cNvPr id="91" name="Google Shape;91;p19"/>
          <p:cNvPicPr preferRelativeResize="0"/>
          <p:nvPr/>
        </p:nvPicPr>
        <p:blipFill>
          <a:blip r:embed="rId3">
            <a:alphaModFix/>
          </a:blip>
          <a:stretch>
            <a:fillRect/>
          </a:stretch>
        </p:blipFill>
        <p:spPr>
          <a:xfrm>
            <a:off x="1897266" y="98963"/>
            <a:ext cx="3403975" cy="4945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1"/>
        <p:cNvGrpSpPr/>
        <p:nvPr/>
      </p:nvGrpSpPr>
      <p:grpSpPr>
        <a:xfrm>
          <a:off x="0" y="0"/>
          <a:ext cx="0" cy="0"/>
          <a:chOff x="0" y="0"/>
          <a:chExt cx="0" cy="0"/>
        </a:xfrm>
      </p:grpSpPr>
      <p:sp>
        <p:nvSpPr>
          <p:cNvPr id="102" name="Google Shape;102;p21"/>
          <p:cNvSpPr txBox="1"/>
          <p:nvPr/>
        </p:nvSpPr>
        <p:spPr>
          <a:xfrm>
            <a:off x="5485964" y="3985244"/>
            <a:ext cx="2554319" cy="11256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Sunshine and Tumult</a:t>
            </a:r>
            <a:r>
              <a:rPr lang="en" sz="1100" b="1" dirty="0">
                <a:ea typeface="Helvetica Neue"/>
                <a:sym typeface="Helvetica Neue"/>
              </a:rPr>
              <a:t>, 1938–39. Later in her </a:t>
            </a:r>
            <a:r>
              <a:rPr lang="en" sz="1100" b="1" dirty="0" smtClean="0">
                <a:ea typeface="Helvetica Neue"/>
                <a:sym typeface="Helvetica Neue"/>
              </a:rPr>
              <a:t>career</a:t>
            </a:r>
            <a:r>
              <a:rPr lang="en-CA" sz="1100" b="1" dirty="0" smtClean="0">
                <a:ea typeface="Helvetica Neue"/>
                <a:sym typeface="Helvetica Neue"/>
              </a:rPr>
              <a:t>,</a:t>
            </a:r>
            <a:r>
              <a:rPr lang="en" sz="1100" b="1" dirty="0" smtClean="0">
                <a:ea typeface="Helvetica Neue"/>
                <a:sym typeface="Helvetica Neue"/>
              </a:rPr>
              <a:t> </a:t>
            </a:r>
            <a:r>
              <a:rPr lang="en" sz="1100" b="1" dirty="0">
                <a:ea typeface="Helvetica Neue"/>
                <a:sym typeface="Helvetica Neue"/>
              </a:rPr>
              <a:t>Carr experimented with thinning her oil paints with gasoline.</a:t>
            </a:r>
            <a:endParaRPr sz="1100" b="1" dirty="0">
              <a:ea typeface="Helvetica Neue"/>
              <a:sym typeface="Helvetica Neue"/>
            </a:endParaRPr>
          </a:p>
        </p:txBody>
      </p:sp>
      <p:pic>
        <p:nvPicPr>
          <p:cNvPr id="103" name="Google Shape;103;p21"/>
          <p:cNvPicPr preferRelativeResize="0"/>
          <p:nvPr/>
        </p:nvPicPr>
        <p:blipFill>
          <a:blip r:embed="rId3">
            <a:alphaModFix/>
          </a:blip>
          <a:stretch>
            <a:fillRect/>
          </a:stretch>
        </p:blipFill>
        <p:spPr>
          <a:xfrm>
            <a:off x="2097014" y="106650"/>
            <a:ext cx="3106101" cy="4930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96" name="Google Shape;96;p20"/>
          <p:cNvSpPr txBox="1"/>
          <p:nvPr/>
        </p:nvSpPr>
        <p:spPr>
          <a:xfrm>
            <a:off x="1773589" y="4347117"/>
            <a:ext cx="5534321" cy="87633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Above the Gravel Pit</a:t>
            </a:r>
            <a:r>
              <a:rPr lang="en" sz="1100" b="1" dirty="0">
                <a:ea typeface="Helvetica Neue"/>
                <a:sym typeface="Helvetica Neue"/>
              </a:rPr>
              <a:t>, 1937. </a:t>
            </a:r>
            <a:r>
              <a:rPr lang="en" sz="1100" b="1" dirty="0" err="1">
                <a:ea typeface="Helvetica Neue"/>
                <a:sym typeface="Helvetica Neue"/>
              </a:rPr>
              <a:t>Carr’s</a:t>
            </a:r>
            <a:r>
              <a:rPr lang="en" sz="1100" b="1" dirty="0">
                <a:ea typeface="Helvetica Neue"/>
                <a:sym typeface="Helvetica Neue"/>
              </a:rPr>
              <a:t> brilliant handling of </a:t>
            </a:r>
            <a:r>
              <a:rPr lang="en" sz="1100" b="1" dirty="0" err="1">
                <a:ea typeface="Helvetica Neue"/>
                <a:sym typeface="Helvetica Neue"/>
              </a:rPr>
              <a:t>colour</a:t>
            </a:r>
            <a:r>
              <a:rPr lang="en" sz="1100" b="1" dirty="0">
                <a:ea typeface="Helvetica Neue"/>
                <a:sym typeface="Helvetica Neue"/>
              </a:rPr>
              <a:t> and her expressive brushstrokes give movement to the blue sky above the barren ground below.</a:t>
            </a:r>
            <a:endParaRPr sz="1100" dirty="0">
              <a:ea typeface="Helvetica Neue"/>
              <a:sym typeface="Helvetica Neue"/>
            </a:endParaRPr>
          </a:p>
        </p:txBody>
      </p:sp>
      <p:pic>
        <p:nvPicPr>
          <p:cNvPr id="97" name="Google Shape;97;p20"/>
          <p:cNvPicPr preferRelativeResize="0"/>
          <p:nvPr/>
        </p:nvPicPr>
        <p:blipFill>
          <a:blip r:embed="rId3">
            <a:alphaModFix/>
          </a:blip>
          <a:stretch>
            <a:fillRect/>
          </a:stretch>
        </p:blipFill>
        <p:spPr>
          <a:xfrm>
            <a:off x="1844253" y="213058"/>
            <a:ext cx="5455493" cy="40593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
        <p:cNvGrpSpPr/>
        <p:nvPr/>
      </p:nvGrpSpPr>
      <p:grpSpPr>
        <a:xfrm>
          <a:off x="0" y="0"/>
          <a:ext cx="0" cy="0"/>
          <a:chOff x="0" y="0"/>
          <a:chExt cx="0" cy="0"/>
        </a:xfrm>
      </p:grpSpPr>
      <p:sp>
        <p:nvSpPr>
          <p:cNvPr id="84" name="Google Shape;84;p18"/>
          <p:cNvSpPr txBox="1"/>
          <p:nvPr/>
        </p:nvSpPr>
        <p:spPr>
          <a:xfrm>
            <a:off x="5486380" y="4114800"/>
            <a:ext cx="2542498" cy="96382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smtClean="0">
                <a:ea typeface="Helvetica Neue"/>
                <a:sym typeface="Helvetica Neue"/>
              </a:rPr>
              <a:t>Large-scale </a:t>
            </a:r>
            <a:r>
              <a:rPr lang="en" sz="1100" b="1" dirty="0">
                <a:ea typeface="Helvetica Neue"/>
                <a:sym typeface="Helvetica Neue"/>
              </a:rPr>
              <a:t>logging </a:t>
            </a:r>
            <a:r>
              <a:rPr lang="en-CA" sz="1100" b="1" dirty="0" smtClean="0">
                <a:ea typeface="Helvetica Neue"/>
                <a:sym typeface="Helvetica Neue"/>
              </a:rPr>
              <a:t>has </a:t>
            </a:r>
            <a:r>
              <a:rPr lang="en" sz="1100" b="1" dirty="0" smtClean="0">
                <a:ea typeface="Helvetica Neue"/>
                <a:sym typeface="Helvetica Neue"/>
              </a:rPr>
              <a:t>resulted </a:t>
            </a:r>
            <a:r>
              <a:rPr lang="en" sz="1100" b="1" dirty="0">
                <a:ea typeface="Helvetica Neue"/>
                <a:sym typeface="Helvetica Neue"/>
              </a:rPr>
              <a:t>in deforestation, pollution, and the degradation of traditional First Nations lands.</a:t>
            </a:r>
            <a:endParaRPr sz="1100" b="1" dirty="0">
              <a:ea typeface="Helvetica Neue"/>
              <a:sym typeface="Helvetica Neue"/>
            </a:endParaRPr>
          </a:p>
        </p:txBody>
      </p:sp>
      <p:pic>
        <p:nvPicPr>
          <p:cNvPr id="2" name="Picture 1" descr="emily-carr-logging-in-bc-contextu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214" y="139813"/>
            <a:ext cx="3406875" cy="48094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Google Shape;60;p14"/>
          <p:cNvSpPr txBox="1"/>
          <p:nvPr/>
        </p:nvSpPr>
        <p:spPr>
          <a:xfrm>
            <a:off x="5328328" y="3853124"/>
            <a:ext cx="2437368" cy="1193672"/>
          </a:xfrm>
          <a:prstGeom prst="rect">
            <a:avLst/>
          </a:prstGeom>
          <a:noFill/>
          <a:ln>
            <a:noFill/>
          </a:ln>
        </p:spPr>
        <p:txBody>
          <a:bodyPr spcFirstLastPara="1" wrap="square" lIns="91425" tIns="91425" rIns="91425" bIns="91425" anchor="b" anchorCtr="0">
            <a:noAutofit/>
          </a:bodyPr>
          <a:lstStyle/>
          <a:p>
            <a:pPr>
              <a:lnSpc>
                <a:spcPct val="114000"/>
              </a:lnSpc>
            </a:pPr>
            <a:r>
              <a:rPr lang="en-CA" sz="1100" b="1" dirty="0">
                <a:ea typeface="Helvetica Neue" panose="02000503000000020004" pitchFamily="2" charset="0"/>
              </a:rPr>
              <a:t>Emily </a:t>
            </a:r>
            <a:r>
              <a:rPr lang="en-CA" sz="1100" b="1" dirty="0" err="1">
                <a:ea typeface="Helvetica Neue" panose="02000503000000020004" pitchFamily="2" charset="0"/>
              </a:rPr>
              <a:t>Carr</a:t>
            </a:r>
            <a:r>
              <a:rPr lang="en-CA" sz="1100" b="1" dirty="0">
                <a:ea typeface="Helvetica Neue" panose="02000503000000020004" pitchFamily="2" charset="0"/>
              </a:rPr>
              <a:t>, </a:t>
            </a:r>
            <a:r>
              <a:rPr lang="en-CA" sz="1100" b="1" i="1" dirty="0">
                <a:ea typeface="Helvetica Neue" panose="02000503000000020004" pitchFamily="2" charset="0"/>
              </a:rPr>
              <a:t>Scorned as Timber, Beloved of the Sky</a:t>
            </a:r>
            <a:r>
              <a:rPr lang="en-CA" sz="1100" b="1" dirty="0">
                <a:ea typeface="Helvetica Neue" panose="02000503000000020004" pitchFamily="2" charset="0"/>
              </a:rPr>
              <a:t>, 1935. The few remaining trees in this work reach upwards to the sympathetic embrace of the sky. </a:t>
            </a:r>
          </a:p>
        </p:txBody>
      </p:sp>
      <p:pic>
        <p:nvPicPr>
          <p:cNvPr id="61" name="Google Shape;61;p14"/>
          <p:cNvPicPr preferRelativeResize="0">
            <a:picLocks noChangeAspect="1"/>
          </p:cNvPicPr>
          <p:nvPr/>
        </p:nvPicPr>
        <p:blipFill>
          <a:blip r:embed="rId3">
            <a:alphaModFix/>
          </a:blip>
          <a:stretch>
            <a:fillRect/>
          </a:stretch>
        </p:blipFill>
        <p:spPr>
          <a:xfrm>
            <a:off x="2029977" y="93213"/>
            <a:ext cx="2965455" cy="48548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7"/>
          <p:cNvSpPr txBox="1"/>
          <p:nvPr/>
        </p:nvSpPr>
        <p:spPr>
          <a:xfrm>
            <a:off x="4572000" y="3725668"/>
            <a:ext cx="2785181" cy="1269884"/>
          </a:xfrm>
          <a:prstGeom prst="rect">
            <a:avLst/>
          </a:prstGeom>
          <a:noFill/>
          <a:ln>
            <a:noFill/>
          </a:ln>
        </p:spPr>
        <p:txBody>
          <a:bodyPr spcFirstLastPara="1" wrap="square" lIns="91425" tIns="91425" rIns="91425" bIns="91425" anchor="b" anchorCtr="0">
            <a:noAutofit/>
          </a:bodyPr>
          <a:lstStyle/>
          <a:p>
            <a:pPr lvl="0">
              <a:lnSpc>
                <a:spcPct val="115000"/>
              </a:lnSpc>
            </a:pPr>
            <a:r>
              <a:rPr lang="en-US" sz="1100" b="1" dirty="0">
                <a:ea typeface="Helvetica Neue"/>
                <a:sym typeface="Helvetica Neue"/>
              </a:rPr>
              <a:t>Emily Carr, </a:t>
            </a:r>
            <a:r>
              <a:rPr lang="en-US" sz="1100" b="1" i="1" dirty="0">
                <a:ea typeface="Helvetica Neue"/>
                <a:sym typeface="Helvetica Neue"/>
              </a:rPr>
              <a:t>Tree Trunk</a:t>
            </a:r>
            <a:r>
              <a:rPr lang="en-US" sz="1100" b="1" dirty="0">
                <a:ea typeface="Helvetica Neue"/>
                <a:sym typeface="Helvetica Neue"/>
              </a:rPr>
              <a:t>, 1931. </a:t>
            </a:r>
            <a:r>
              <a:rPr lang="en-US" sz="1100" b="1" dirty="0" smtClean="0">
                <a:ea typeface="Helvetica Neue"/>
                <a:sym typeface="Helvetica Neue"/>
              </a:rPr>
              <a:t/>
            </a:r>
            <a:br>
              <a:rPr lang="en-US" sz="1100" b="1" dirty="0" smtClean="0">
                <a:ea typeface="Helvetica Neue"/>
                <a:sym typeface="Helvetica Neue"/>
              </a:rPr>
            </a:br>
            <a:r>
              <a:rPr lang="en-US" sz="1100" b="1" dirty="0" smtClean="0">
                <a:ea typeface="Helvetica Neue"/>
                <a:sym typeface="Helvetica Neue"/>
              </a:rPr>
              <a:t>The </a:t>
            </a:r>
            <a:r>
              <a:rPr lang="en-US" sz="1100" b="1" dirty="0">
                <a:ea typeface="Helvetica Neue"/>
                <a:sym typeface="Helvetica Neue"/>
              </a:rPr>
              <a:t>winding </a:t>
            </a:r>
            <a:r>
              <a:rPr lang="en-US" sz="1100" b="1" dirty="0" smtClean="0">
                <a:ea typeface="Helvetica Neue"/>
                <a:sym typeface="Helvetica Neue"/>
              </a:rPr>
              <a:t>vertical </a:t>
            </a:r>
            <a:r>
              <a:rPr lang="en-US" sz="1100" b="1" dirty="0">
                <a:ea typeface="Helvetica Neue"/>
                <a:sym typeface="Helvetica Neue"/>
              </a:rPr>
              <a:t>lines make </a:t>
            </a:r>
            <a:r>
              <a:rPr lang="en-US" sz="1100" b="1" dirty="0" smtClean="0">
                <a:ea typeface="Helvetica Neue"/>
                <a:sym typeface="Helvetica Neue"/>
              </a:rPr>
              <a:t/>
            </a:r>
            <a:br>
              <a:rPr lang="en-US" sz="1100" b="1" dirty="0" smtClean="0">
                <a:ea typeface="Helvetica Neue"/>
                <a:sym typeface="Helvetica Neue"/>
              </a:rPr>
            </a:br>
            <a:r>
              <a:rPr lang="en-US" sz="1100" b="1" dirty="0" smtClean="0">
                <a:ea typeface="Helvetica Neue"/>
                <a:sym typeface="Helvetica Neue"/>
              </a:rPr>
              <a:t>it </a:t>
            </a:r>
            <a:r>
              <a:rPr lang="en-US" sz="1100" b="1" dirty="0">
                <a:ea typeface="Helvetica Neue"/>
                <a:sym typeface="Helvetica Neue"/>
              </a:rPr>
              <a:t>appear as though the trunk is alive </a:t>
            </a:r>
            <a:endParaRPr lang="en-US" sz="1100" b="1" dirty="0" smtClean="0">
              <a:ea typeface="Helvetica Neue"/>
              <a:sym typeface="Helvetica Neue"/>
            </a:endParaRPr>
          </a:p>
          <a:p>
            <a:pPr lvl="0">
              <a:lnSpc>
                <a:spcPct val="115000"/>
              </a:lnSpc>
            </a:pPr>
            <a:r>
              <a:rPr lang="en-US" sz="1100" b="1" dirty="0" smtClean="0">
                <a:ea typeface="Helvetica Neue"/>
                <a:sym typeface="Helvetica Neue"/>
              </a:rPr>
              <a:t>and </a:t>
            </a:r>
            <a:r>
              <a:rPr lang="en-US" sz="1100" b="1" dirty="0">
                <a:ea typeface="Helvetica Neue"/>
                <a:sym typeface="Helvetica Neue"/>
              </a:rPr>
              <a:t>shooting upwards.</a:t>
            </a:r>
            <a:endParaRPr sz="1100" b="1" dirty="0">
              <a:ea typeface="Helvetica Neue"/>
              <a:sym typeface="Helvetica Neue"/>
            </a:endParaRPr>
          </a:p>
        </p:txBody>
      </p:sp>
      <p:pic>
        <p:nvPicPr>
          <p:cNvPr id="2" name="Picture 1" descr="emily-carr-tree-trunk-1931-contextu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838" y="236181"/>
            <a:ext cx="2016375" cy="4671138"/>
          </a:xfrm>
          <a:prstGeom prst="rect">
            <a:avLst/>
          </a:prstGeom>
        </p:spPr>
      </p:pic>
    </p:spTree>
    <p:extLst>
      <p:ext uri="{BB962C8B-B14F-4D97-AF65-F5344CB8AC3E}">
        <p14:creationId xmlns:p14="http://schemas.microsoft.com/office/powerpoint/2010/main" val="2134371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89" name="Google Shape;189;p35"/>
          <p:cNvSpPr txBox="1"/>
          <p:nvPr/>
        </p:nvSpPr>
        <p:spPr>
          <a:xfrm>
            <a:off x="1758502" y="4489229"/>
            <a:ext cx="5507726" cy="5253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ea typeface="Helvetica Neue"/>
                <a:sym typeface="Helvetica Neue"/>
              </a:rPr>
              <a:t>Emily Carr</a:t>
            </a:r>
            <a:r>
              <a:rPr lang="en" sz="1100" b="1" i="1" dirty="0">
                <a:solidFill>
                  <a:schemeClr val="dk1"/>
                </a:solidFill>
                <a:ea typeface="Helvetica Neue"/>
                <a:sym typeface="Helvetica Neue"/>
              </a:rPr>
              <a:t>, Trees in France</a:t>
            </a:r>
            <a:r>
              <a:rPr lang="en" sz="1100" b="1" dirty="0">
                <a:solidFill>
                  <a:schemeClr val="dk1"/>
                </a:solidFill>
                <a:ea typeface="Helvetica Neue"/>
                <a:sym typeface="Helvetica Neue"/>
              </a:rPr>
              <a:t>, </a:t>
            </a:r>
            <a:r>
              <a:rPr lang="en" sz="1100" b="1" dirty="0" smtClean="0">
                <a:solidFill>
                  <a:schemeClr val="dk1"/>
                </a:solidFill>
                <a:ea typeface="Helvetica Neue"/>
                <a:sym typeface="Helvetica Neue"/>
              </a:rPr>
              <a:t>c.1911</a:t>
            </a:r>
            <a:r>
              <a:rPr lang="en" sz="1100" b="1" dirty="0">
                <a:solidFill>
                  <a:schemeClr val="dk1"/>
                </a:solidFill>
                <a:ea typeface="Helvetica Neue"/>
                <a:sym typeface="Helvetica Neue"/>
              </a:rPr>
              <a:t>. </a:t>
            </a:r>
            <a:r>
              <a:rPr lang="en" sz="1100" b="1" dirty="0" err="1">
                <a:solidFill>
                  <a:schemeClr val="dk1"/>
                </a:solidFill>
                <a:ea typeface="Helvetica Neue"/>
                <a:sym typeface="Helvetica Neue"/>
              </a:rPr>
              <a:t>Carr</a:t>
            </a:r>
            <a:r>
              <a:rPr lang="en" sz="1100" b="1" dirty="0">
                <a:solidFill>
                  <a:schemeClr val="dk1"/>
                </a:solidFill>
                <a:ea typeface="Helvetica Neue"/>
                <a:sym typeface="Helvetica Neue"/>
              </a:rPr>
              <a:t> likely painted this outside and the bold </a:t>
            </a:r>
            <a:r>
              <a:rPr lang="en" sz="1100" b="1" dirty="0" err="1">
                <a:solidFill>
                  <a:schemeClr val="dk1"/>
                </a:solidFill>
                <a:ea typeface="Helvetica Neue"/>
                <a:sym typeface="Helvetica Neue"/>
              </a:rPr>
              <a:t>colours</a:t>
            </a:r>
            <a:r>
              <a:rPr lang="en" sz="1100" b="1" dirty="0">
                <a:solidFill>
                  <a:schemeClr val="dk1"/>
                </a:solidFill>
                <a:ea typeface="Helvetica Neue"/>
                <a:sym typeface="Helvetica Neue"/>
              </a:rPr>
              <a:t> show influence from French modernists like the Fauves. </a:t>
            </a:r>
            <a:endParaRPr sz="1100" b="1" dirty="0">
              <a:ea typeface="Helvetica Neue"/>
              <a:sym typeface="Helvetica Neue"/>
            </a:endParaRPr>
          </a:p>
        </p:txBody>
      </p:sp>
      <p:pic>
        <p:nvPicPr>
          <p:cNvPr id="190" name="Google Shape;190;p35"/>
          <p:cNvPicPr preferRelativeResize="0"/>
          <p:nvPr/>
        </p:nvPicPr>
        <p:blipFill>
          <a:blip r:embed="rId3">
            <a:alphaModFix/>
          </a:blip>
          <a:stretch>
            <a:fillRect/>
          </a:stretch>
        </p:blipFill>
        <p:spPr>
          <a:xfrm>
            <a:off x="1818136" y="193128"/>
            <a:ext cx="5507727" cy="42400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4"/>
        <p:cNvGrpSpPr/>
        <p:nvPr/>
      </p:nvGrpSpPr>
      <p:grpSpPr>
        <a:xfrm>
          <a:off x="0" y="0"/>
          <a:ext cx="0" cy="0"/>
          <a:chOff x="0" y="0"/>
          <a:chExt cx="0" cy="0"/>
        </a:xfrm>
      </p:grpSpPr>
      <p:sp>
        <p:nvSpPr>
          <p:cNvPr id="195" name="Google Shape;195;p36"/>
          <p:cNvSpPr txBox="1"/>
          <p:nvPr/>
        </p:nvSpPr>
        <p:spPr>
          <a:xfrm>
            <a:off x="1591038" y="4549214"/>
            <a:ext cx="5866082" cy="5374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ea typeface="Helvetica Neue"/>
                <a:sym typeface="Helvetica Neue"/>
              </a:rPr>
              <a:t>Emily </a:t>
            </a:r>
            <a:r>
              <a:rPr lang="en" sz="1100" b="1" dirty="0" err="1">
                <a:solidFill>
                  <a:schemeClr val="dk1"/>
                </a:solidFill>
                <a:highlight>
                  <a:srgbClr val="FFFFFF"/>
                </a:highlight>
                <a:ea typeface="Helvetica Neue"/>
                <a:sym typeface="Helvetica Neue"/>
              </a:rPr>
              <a:t>Carr</a:t>
            </a:r>
            <a:r>
              <a:rPr lang="en" sz="1100" b="1" dirty="0">
                <a:solidFill>
                  <a:schemeClr val="dk1"/>
                </a:solidFill>
                <a:highlight>
                  <a:srgbClr val="FFFFFF"/>
                </a:highlight>
                <a:ea typeface="Helvetica Neue"/>
                <a:sym typeface="Helvetica Neue"/>
              </a:rPr>
              <a:t>, </a:t>
            </a:r>
            <a:r>
              <a:rPr lang="en" sz="1100" b="1" i="1" dirty="0">
                <a:solidFill>
                  <a:schemeClr val="dk1"/>
                </a:solidFill>
                <a:highlight>
                  <a:srgbClr val="FFFFFF"/>
                </a:highlight>
                <a:ea typeface="Helvetica Neue"/>
                <a:sym typeface="Helvetica Neue"/>
              </a:rPr>
              <a:t>Vanquished</a:t>
            </a:r>
            <a:r>
              <a:rPr lang="en" sz="1100" b="1" dirty="0">
                <a:solidFill>
                  <a:schemeClr val="dk1"/>
                </a:solidFill>
                <a:highlight>
                  <a:srgbClr val="FFFFFF"/>
                </a:highlight>
                <a:ea typeface="Helvetica Neue"/>
                <a:sym typeface="Helvetica Neue"/>
              </a:rPr>
              <a:t>, 1930. In this painting </a:t>
            </a:r>
            <a:r>
              <a:rPr lang="en" sz="1100" b="1" dirty="0" err="1">
                <a:solidFill>
                  <a:schemeClr val="dk1"/>
                </a:solidFill>
                <a:highlight>
                  <a:srgbClr val="FFFFFF"/>
                </a:highlight>
                <a:ea typeface="Helvetica Neue"/>
                <a:sym typeface="Helvetica Neue"/>
              </a:rPr>
              <a:t>Carr</a:t>
            </a:r>
            <a:r>
              <a:rPr lang="en" sz="1100" b="1" dirty="0">
                <a:solidFill>
                  <a:schemeClr val="dk1"/>
                </a:solidFill>
                <a:highlight>
                  <a:srgbClr val="FFFFFF"/>
                </a:highlight>
                <a:ea typeface="Helvetica Neue"/>
                <a:sym typeface="Helvetica Neue"/>
              </a:rPr>
              <a:t> has begun to explore a heavily modelled sculptural painting style.</a:t>
            </a:r>
            <a:endParaRPr sz="1100" b="1" dirty="0">
              <a:ea typeface="Helvetica Neue"/>
              <a:sym typeface="Helvetica Neue"/>
            </a:endParaRPr>
          </a:p>
        </p:txBody>
      </p:sp>
      <p:pic>
        <p:nvPicPr>
          <p:cNvPr id="196" name="Google Shape;196;p36"/>
          <p:cNvPicPr preferRelativeResize="0"/>
          <p:nvPr/>
        </p:nvPicPr>
        <p:blipFill>
          <a:blip r:embed="rId3">
            <a:alphaModFix/>
          </a:blip>
          <a:stretch>
            <a:fillRect/>
          </a:stretch>
        </p:blipFill>
        <p:spPr>
          <a:xfrm>
            <a:off x="1658836" y="161303"/>
            <a:ext cx="5866083" cy="43510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7"/>
          <p:cNvSpPr txBox="1"/>
          <p:nvPr/>
        </p:nvSpPr>
        <p:spPr>
          <a:xfrm>
            <a:off x="4797593" y="3563540"/>
            <a:ext cx="2839390" cy="1269884"/>
          </a:xfrm>
          <a:prstGeom prst="rect">
            <a:avLst/>
          </a:prstGeom>
          <a:noFill/>
          <a:ln>
            <a:noFill/>
          </a:ln>
        </p:spPr>
        <p:txBody>
          <a:bodyPr spcFirstLastPara="1" wrap="square" lIns="91425" tIns="91425" rIns="91425" bIns="91425" anchor="b" anchorCtr="0">
            <a:noAutofit/>
          </a:bodyPr>
          <a:lstStyle/>
          <a:p>
            <a:pPr lvl="0">
              <a:lnSpc>
                <a:spcPct val="115000"/>
              </a:lnSpc>
            </a:pPr>
            <a:r>
              <a:rPr lang="en-US" sz="1100" b="1" dirty="0">
                <a:ea typeface="Helvetica Neue"/>
                <a:sym typeface="Helvetica Neue"/>
              </a:rPr>
              <a:t>Emily Carr, </a:t>
            </a:r>
            <a:r>
              <a:rPr lang="en-US" sz="1100" b="1" i="1" dirty="0" err="1">
                <a:ea typeface="Helvetica Neue"/>
                <a:sym typeface="Helvetica Neue"/>
              </a:rPr>
              <a:t>Sombreness</a:t>
            </a:r>
            <a:r>
              <a:rPr lang="en-US" sz="1100" b="1" i="1" dirty="0">
                <a:ea typeface="Helvetica Neue"/>
                <a:sym typeface="Helvetica Neue"/>
              </a:rPr>
              <a:t> Sunlit</a:t>
            </a:r>
            <a:r>
              <a:rPr lang="en-US" sz="1100" b="1" dirty="0">
                <a:ea typeface="Helvetica Neue"/>
                <a:sym typeface="Helvetica Neue"/>
              </a:rPr>
              <a:t>, </a:t>
            </a:r>
            <a:r>
              <a:rPr lang="en-US" sz="1100" b="1" dirty="0" smtClean="0">
                <a:ea typeface="Helvetica Neue"/>
                <a:sym typeface="Helvetica Neue"/>
              </a:rPr>
              <a:t/>
            </a:r>
            <a:br>
              <a:rPr lang="en-US" sz="1100" b="1" dirty="0" smtClean="0">
                <a:ea typeface="Helvetica Neue"/>
                <a:sym typeface="Helvetica Neue"/>
              </a:rPr>
            </a:br>
            <a:r>
              <a:rPr lang="en-US" sz="1100" b="1" dirty="0" smtClean="0">
                <a:ea typeface="Helvetica Neue"/>
                <a:sym typeface="Helvetica Neue"/>
              </a:rPr>
              <a:t>c.1938</a:t>
            </a:r>
            <a:r>
              <a:rPr lang="en-US" sz="1100" b="1" dirty="0">
                <a:ea typeface="Helvetica Neue"/>
                <a:sym typeface="Helvetica Neue"/>
              </a:rPr>
              <a:t>–40. In her final paintings, Carr focused on loose brushwork to convey with emotion the beauty of the land.</a:t>
            </a:r>
            <a:endParaRPr sz="1100" b="1" dirty="0">
              <a:ea typeface="Helvetica Neue"/>
              <a:sym typeface="Helvetica Neue"/>
            </a:endParaRPr>
          </a:p>
        </p:txBody>
      </p:sp>
      <p:pic>
        <p:nvPicPr>
          <p:cNvPr id="2" name="Picture 1" descr="emily-carr-sombreness-sunlight-1938-40-contextu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660" y="309659"/>
            <a:ext cx="2756359" cy="4524181"/>
          </a:xfrm>
          <a:prstGeom prst="rect">
            <a:avLst/>
          </a:prstGeom>
        </p:spPr>
      </p:pic>
    </p:spTree>
    <p:extLst>
      <p:ext uri="{BB962C8B-B14F-4D97-AF65-F5344CB8AC3E}">
        <p14:creationId xmlns:p14="http://schemas.microsoft.com/office/powerpoint/2010/main" val="3583615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7"/>
          <p:cNvSpPr txBox="1"/>
          <p:nvPr/>
        </p:nvSpPr>
        <p:spPr>
          <a:xfrm>
            <a:off x="5109367" y="3741556"/>
            <a:ext cx="2775215" cy="1269884"/>
          </a:xfrm>
          <a:prstGeom prst="rect">
            <a:avLst/>
          </a:prstGeom>
          <a:noFill/>
          <a:ln>
            <a:noFill/>
          </a:ln>
        </p:spPr>
        <p:txBody>
          <a:bodyPr spcFirstLastPara="1" wrap="square" lIns="91425" tIns="91425" rIns="91425" bIns="91425" anchor="b" anchorCtr="0">
            <a:noAutofit/>
          </a:bodyPr>
          <a:lstStyle/>
          <a:p>
            <a:pPr lvl="0">
              <a:lnSpc>
                <a:spcPct val="115000"/>
              </a:lnSpc>
            </a:pPr>
            <a:endParaRPr lang="en-US" sz="1100" b="1" dirty="0">
              <a:ea typeface="Helvetica Neue"/>
              <a:sym typeface="Helvetica Neue"/>
            </a:endParaRPr>
          </a:p>
          <a:p>
            <a:pPr lvl="0">
              <a:lnSpc>
                <a:spcPct val="115000"/>
              </a:lnSpc>
            </a:pPr>
            <a:r>
              <a:rPr lang="en-US" sz="1100" b="1" dirty="0">
                <a:ea typeface="Helvetica Neue"/>
                <a:sym typeface="Helvetica Neue"/>
              </a:rPr>
              <a:t>Emily Carr,</a:t>
            </a:r>
            <a:r>
              <a:rPr lang="en-US" sz="1100" b="1" i="1" dirty="0">
                <a:ea typeface="Helvetica Neue"/>
                <a:sym typeface="Helvetica Neue"/>
              </a:rPr>
              <a:t> Self-Portrait</a:t>
            </a:r>
            <a:r>
              <a:rPr lang="en-US" sz="1100" b="1" dirty="0">
                <a:ea typeface="Helvetica Neue"/>
                <a:sym typeface="Helvetica Neue"/>
              </a:rPr>
              <a:t>, 1938–39. </a:t>
            </a:r>
            <a:r>
              <a:rPr lang="en-US" sz="1100" b="1" dirty="0" smtClean="0">
                <a:ea typeface="Helvetica Neue"/>
                <a:sym typeface="Helvetica Neue"/>
              </a:rPr>
              <a:t/>
            </a:r>
            <a:br>
              <a:rPr lang="en-US" sz="1100" b="1" dirty="0" smtClean="0">
                <a:ea typeface="Helvetica Neue"/>
                <a:sym typeface="Helvetica Neue"/>
              </a:rPr>
            </a:br>
            <a:r>
              <a:rPr lang="en-US" sz="1100" b="1" dirty="0" smtClean="0">
                <a:ea typeface="Helvetica Neue"/>
                <a:sym typeface="Helvetica Neue"/>
              </a:rPr>
              <a:t>In </a:t>
            </a:r>
            <a:r>
              <a:rPr lang="en-US" sz="1100" b="1" dirty="0">
                <a:ea typeface="Helvetica Neue"/>
                <a:sym typeface="Helvetica Neue"/>
              </a:rPr>
              <a:t>this, one of her few self-portraits</a:t>
            </a:r>
            <a:r>
              <a:rPr lang="en-US" sz="1100" b="1" dirty="0" smtClean="0">
                <a:ea typeface="Helvetica Neue"/>
                <a:sym typeface="Helvetica Neue"/>
              </a:rPr>
              <a:t>, Carr </a:t>
            </a:r>
            <a:r>
              <a:rPr lang="en-US" sz="1100" b="1" dirty="0">
                <a:ea typeface="Helvetica Neue"/>
                <a:sym typeface="Helvetica Neue"/>
              </a:rPr>
              <a:t>uses a vibrant palette and expressive brushstrokes.</a:t>
            </a:r>
            <a:endParaRPr sz="1100" b="1" dirty="0">
              <a:ea typeface="Helvetica Neue"/>
              <a:sym typeface="Helvetica Neue"/>
            </a:endParaRPr>
          </a:p>
        </p:txBody>
      </p:sp>
      <p:pic>
        <p:nvPicPr>
          <p:cNvPr id="2" name="Picture 1" descr="emily-carr-self-portrait-1938-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581" y="222249"/>
            <a:ext cx="3067669" cy="4735714"/>
          </a:xfrm>
          <a:prstGeom prst="rect">
            <a:avLst/>
          </a:prstGeom>
        </p:spPr>
      </p:pic>
    </p:spTree>
    <p:extLst>
      <p:ext uri="{BB962C8B-B14F-4D97-AF65-F5344CB8AC3E}">
        <p14:creationId xmlns:p14="http://schemas.microsoft.com/office/powerpoint/2010/main" val="37146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7"/>
          <p:cNvSpPr txBox="1"/>
          <p:nvPr/>
        </p:nvSpPr>
        <p:spPr>
          <a:xfrm>
            <a:off x="5479784" y="3794473"/>
            <a:ext cx="2697793" cy="1269884"/>
          </a:xfrm>
          <a:prstGeom prst="rect">
            <a:avLst/>
          </a:prstGeom>
          <a:noFill/>
          <a:ln>
            <a:noFill/>
          </a:ln>
        </p:spPr>
        <p:txBody>
          <a:bodyPr spcFirstLastPara="1" wrap="square" lIns="91425" tIns="91425" rIns="91425" bIns="91425" anchor="b" anchorCtr="0">
            <a:noAutofit/>
          </a:bodyPr>
          <a:lstStyle/>
          <a:p>
            <a:pPr lvl="0">
              <a:lnSpc>
                <a:spcPct val="115000"/>
              </a:lnSpc>
            </a:pPr>
            <a:r>
              <a:rPr lang="en-US" sz="1100" b="1" dirty="0">
                <a:ea typeface="Helvetica Neue"/>
                <a:sym typeface="Helvetica Neue"/>
              </a:rPr>
              <a:t>Emily Carr, </a:t>
            </a:r>
            <a:r>
              <a:rPr lang="en-US" sz="1100" b="1" i="1" dirty="0">
                <a:ea typeface="Helvetica Neue"/>
                <a:sym typeface="Helvetica Neue"/>
              </a:rPr>
              <a:t>Dancing Sunlight</a:t>
            </a:r>
            <a:r>
              <a:rPr lang="en-US" sz="1100" b="1" dirty="0">
                <a:ea typeface="Helvetica Neue"/>
                <a:sym typeface="Helvetica Neue"/>
              </a:rPr>
              <a:t>, </a:t>
            </a:r>
            <a:r>
              <a:rPr lang="en-US" sz="1100" b="1" dirty="0" smtClean="0">
                <a:ea typeface="Helvetica Neue"/>
                <a:sym typeface="Helvetica Neue"/>
              </a:rPr>
              <a:t/>
            </a:r>
            <a:br>
              <a:rPr lang="en-US" sz="1100" b="1" dirty="0" smtClean="0">
                <a:ea typeface="Helvetica Neue"/>
                <a:sym typeface="Helvetica Neue"/>
              </a:rPr>
            </a:br>
            <a:r>
              <a:rPr lang="en-US" sz="1100" b="1" dirty="0" smtClean="0">
                <a:ea typeface="Helvetica Neue"/>
                <a:sym typeface="Helvetica Neue"/>
              </a:rPr>
              <a:t>c.1937</a:t>
            </a:r>
            <a:r>
              <a:rPr lang="en-US" sz="1100" b="1" dirty="0">
                <a:ea typeface="Helvetica Neue"/>
                <a:sym typeface="Helvetica Neue"/>
              </a:rPr>
              <a:t>. Carr takes her expressive brushwork even further here, almost completely fragmenting the image.</a:t>
            </a:r>
            <a:endParaRPr sz="1100" b="1" dirty="0">
              <a:ea typeface="Helvetica Neue"/>
              <a:sym typeface="Helvetica Neue"/>
            </a:endParaRPr>
          </a:p>
        </p:txBody>
      </p:sp>
      <p:pic>
        <p:nvPicPr>
          <p:cNvPr id="202" name="Google Shape;202;p37"/>
          <p:cNvPicPr preferRelativeResize="0"/>
          <p:nvPr/>
        </p:nvPicPr>
        <p:blipFill>
          <a:blip r:embed="rId3">
            <a:alphaModFix/>
          </a:blip>
          <a:stretch>
            <a:fillRect/>
          </a:stretch>
        </p:blipFill>
        <p:spPr>
          <a:xfrm>
            <a:off x="1579830" y="119963"/>
            <a:ext cx="3544876" cy="49035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7"/>
          <p:cNvSpPr txBox="1"/>
          <p:nvPr/>
        </p:nvSpPr>
        <p:spPr>
          <a:xfrm>
            <a:off x="6223692" y="4046987"/>
            <a:ext cx="2634311" cy="739618"/>
          </a:xfrm>
          <a:prstGeom prst="rect">
            <a:avLst/>
          </a:prstGeom>
          <a:noFill/>
          <a:ln>
            <a:noFill/>
          </a:ln>
        </p:spPr>
        <p:txBody>
          <a:bodyPr spcFirstLastPara="1" wrap="square" lIns="91425" tIns="91425" rIns="91425" bIns="91425" anchor="b" anchorCtr="0">
            <a:noAutofit/>
          </a:bodyPr>
          <a:lstStyle/>
          <a:p>
            <a:pPr lvl="0">
              <a:lnSpc>
                <a:spcPct val="115000"/>
              </a:lnSpc>
            </a:pPr>
            <a:r>
              <a:rPr lang="en-US" sz="1100" b="1" dirty="0">
                <a:ea typeface="Helvetica Neue"/>
                <a:sym typeface="Helvetica Neue"/>
              </a:rPr>
              <a:t>Emily Carr, </a:t>
            </a:r>
            <a:r>
              <a:rPr lang="en-US" sz="1100" b="1" i="1" dirty="0">
                <a:ea typeface="Helvetica Neue"/>
                <a:sym typeface="Helvetica Neue"/>
              </a:rPr>
              <a:t>Autumn in France</a:t>
            </a:r>
            <a:r>
              <a:rPr lang="en-US" sz="1100" b="1" dirty="0">
                <a:ea typeface="Helvetica Neue"/>
                <a:sym typeface="Helvetica Neue"/>
              </a:rPr>
              <a:t>, </a:t>
            </a:r>
            <a:r>
              <a:rPr lang="en-US" sz="1100" b="1" dirty="0" smtClean="0">
                <a:ea typeface="Helvetica Neue"/>
                <a:sym typeface="Helvetica Neue"/>
              </a:rPr>
              <a:t/>
            </a:r>
            <a:br>
              <a:rPr lang="en-US" sz="1100" b="1" dirty="0" smtClean="0">
                <a:ea typeface="Helvetica Neue"/>
                <a:sym typeface="Helvetica Neue"/>
              </a:rPr>
            </a:br>
            <a:r>
              <a:rPr lang="en-US" sz="1100" b="1" dirty="0" smtClean="0">
                <a:ea typeface="Helvetica Neue"/>
                <a:sym typeface="Helvetica Neue"/>
              </a:rPr>
              <a:t>1911</a:t>
            </a:r>
            <a:r>
              <a:rPr lang="en-US" sz="1100" b="1" dirty="0">
                <a:ea typeface="Helvetica Neue"/>
                <a:sym typeface="Helvetica Neue"/>
              </a:rPr>
              <a:t>. While studying abroad in </a:t>
            </a:r>
            <a:r>
              <a:rPr lang="en-US" sz="1100" b="1" dirty="0" smtClean="0">
                <a:ea typeface="Helvetica Neue"/>
                <a:sym typeface="Helvetica Neue"/>
              </a:rPr>
              <a:t/>
            </a:r>
            <a:br>
              <a:rPr lang="en-US" sz="1100" b="1" dirty="0" smtClean="0">
                <a:ea typeface="Helvetica Neue"/>
                <a:sym typeface="Helvetica Neue"/>
              </a:rPr>
            </a:br>
            <a:r>
              <a:rPr lang="en-US" sz="1100" b="1" dirty="0" smtClean="0">
                <a:ea typeface="Helvetica Neue"/>
                <a:sym typeface="Helvetica Neue"/>
              </a:rPr>
              <a:t>Paris</a:t>
            </a:r>
            <a:r>
              <a:rPr lang="en-US" sz="1100" b="1" dirty="0">
                <a:ea typeface="Helvetica Neue"/>
                <a:sym typeface="Helvetica Neue"/>
              </a:rPr>
              <a:t>, </a:t>
            </a:r>
            <a:r>
              <a:rPr lang="en-US" sz="1100" b="1" dirty="0" smtClean="0">
                <a:ea typeface="Helvetica Neue"/>
                <a:sym typeface="Helvetica Neue"/>
              </a:rPr>
              <a:t>Carr </a:t>
            </a:r>
            <a:r>
              <a:rPr lang="en-US" sz="1100" b="1" dirty="0">
                <a:ea typeface="Helvetica Neue"/>
                <a:sym typeface="Helvetica Neue"/>
              </a:rPr>
              <a:t>quickly tired of the big city. She retreated to rural towns </a:t>
            </a:r>
            <a:r>
              <a:rPr lang="en-US" sz="1100" b="1" dirty="0" smtClean="0">
                <a:ea typeface="Helvetica Neue"/>
                <a:sym typeface="Helvetica Neue"/>
              </a:rPr>
              <a:t>in Brittany</a:t>
            </a:r>
            <a:r>
              <a:rPr lang="en-US" sz="1100" b="1" dirty="0">
                <a:ea typeface="Helvetica Neue"/>
                <a:sym typeface="Helvetica Neue"/>
              </a:rPr>
              <a:t>, where her artistic talents flourished. During this period she created vibrant and </a:t>
            </a:r>
            <a:r>
              <a:rPr lang="en-US" sz="1100" b="1" dirty="0" err="1" smtClean="0">
                <a:ea typeface="Helvetica Neue"/>
                <a:sym typeface="Helvetica Neue"/>
              </a:rPr>
              <a:t>colourful</a:t>
            </a:r>
            <a:r>
              <a:rPr lang="en-US" sz="1100" b="1" dirty="0" smtClean="0">
                <a:ea typeface="Helvetica Neue"/>
                <a:sym typeface="Helvetica Neue"/>
              </a:rPr>
              <a:t> </a:t>
            </a:r>
            <a:r>
              <a:rPr lang="en-US" sz="1100" b="1" dirty="0">
                <a:ea typeface="Helvetica Neue"/>
                <a:sym typeface="Helvetica Neue"/>
              </a:rPr>
              <a:t>paintings like this one.</a:t>
            </a:r>
            <a:endParaRPr sz="1100" b="1" dirty="0">
              <a:ea typeface="Helvetica Neue"/>
              <a:sym typeface="Helvetica Neue"/>
            </a:endParaRPr>
          </a:p>
        </p:txBody>
      </p:sp>
      <p:pic>
        <p:nvPicPr>
          <p:cNvPr id="2" name="Picture 1" descr="emily-carr-autumn-in-france-1911-contextu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63" y="455529"/>
            <a:ext cx="5767385" cy="4257598"/>
          </a:xfrm>
          <a:prstGeom prst="rect">
            <a:avLst/>
          </a:prstGeom>
        </p:spPr>
      </p:pic>
    </p:spTree>
    <p:extLst>
      <p:ext uri="{BB962C8B-B14F-4D97-AF65-F5344CB8AC3E}">
        <p14:creationId xmlns:p14="http://schemas.microsoft.com/office/powerpoint/2010/main" val="222988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
        <p:cNvGrpSpPr/>
        <p:nvPr/>
      </p:nvGrpSpPr>
      <p:grpSpPr>
        <a:xfrm>
          <a:off x="0" y="0"/>
          <a:ext cx="0" cy="0"/>
          <a:chOff x="0" y="0"/>
          <a:chExt cx="0" cy="0"/>
        </a:xfrm>
      </p:grpSpPr>
      <p:sp>
        <p:nvSpPr>
          <p:cNvPr id="135" name="Google Shape;135;p26"/>
          <p:cNvSpPr txBox="1"/>
          <p:nvPr/>
        </p:nvSpPr>
        <p:spPr>
          <a:xfrm>
            <a:off x="2589687" y="4699225"/>
            <a:ext cx="3964623" cy="3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ea typeface="Helvetica Neue"/>
                <a:sym typeface="Helvetica Neue"/>
              </a:rPr>
              <a:t>Emily Carr in San Francisco at age twenty-two, </a:t>
            </a:r>
            <a:r>
              <a:rPr lang="en" sz="1100" b="1" dirty="0" smtClean="0">
                <a:solidFill>
                  <a:schemeClr val="dk1"/>
                </a:solidFill>
                <a:highlight>
                  <a:srgbClr val="FFFFFF"/>
                </a:highlight>
                <a:ea typeface="Helvetica Neue"/>
                <a:sym typeface="Helvetica Neue"/>
              </a:rPr>
              <a:t>c.1893</a:t>
            </a:r>
            <a:r>
              <a:rPr lang="en" sz="1100" b="1" dirty="0">
                <a:solidFill>
                  <a:schemeClr val="dk1"/>
                </a:solidFill>
                <a:highlight>
                  <a:srgbClr val="FFFFFF"/>
                </a:highlight>
                <a:ea typeface="Helvetica Neue"/>
                <a:sym typeface="Helvetica Neue"/>
              </a:rPr>
              <a:t>.</a:t>
            </a:r>
            <a:endParaRPr sz="1100" b="1" dirty="0">
              <a:ea typeface="Helvetica Neue"/>
              <a:sym typeface="Helvetica Neue"/>
            </a:endParaRPr>
          </a:p>
        </p:txBody>
      </p:sp>
      <p:pic>
        <p:nvPicPr>
          <p:cNvPr id="136" name="Google Shape;136;p26"/>
          <p:cNvPicPr preferRelativeResize="0"/>
          <p:nvPr/>
        </p:nvPicPr>
        <p:blipFill>
          <a:blip r:embed="rId3">
            <a:alphaModFix/>
          </a:blip>
          <a:stretch>
            <a:fillRect/>
          </a:stretch>
        </p:blipFill>
        <p:spPr>
          <a:xfrm>
            <a:off x="2521527" y="118175"/>
            <a:ext cx="4100945" cy="4581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
        <p:cNvGrpSpPr/>
        <p:nvPr/>
      </p:nvGrpSpPr>
      <p:grpSpPr>
        <a:xfrm>
          <a:off x="0" y="0"/>
          <a:ext cx="0" cy="0"/>
          <a:chOff x="0" y="0"/>
          <a:chExt cx="0" cy="0"/>
        </a:xfrm>
      </p:grpSpPr>
      <p:sp>
        <p:nvSpPr>
          <p:cNvPr id="141" name="Google Shape;141;p27"/>
          <p:cNvSpPr txBox="1"/>
          <p:nvPr/>
        </p:nvSpPr>
        <p:spPr>
          <a:xfrm>
            <a:off x="1687451" y="4513659"/>
            <a:ext cx="5708135" cy="53925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ea typeface="Helvetica Neue"/>
                <a:sym typeface="Helvetica Neue"/>
              </a:rPr>
              <a:t>Emily </a:t>
            </a:r>
            <a:r>
              <a:rPr lang="en" sz="1100" b="1" dirty="0" err="1">
                <a:solidFill>
                  <a:schemeClr val="dk1"/>
                </a:solidFill>
                <a:highlight>
                  <a:srgbClr val="FFFFFF"/>
                </a:highlight>
                <a:ea typeface="Helvetica Neue"/>
                <a:sym typeface="Helvetica Neue"/>
              </a:rPr>
              <a:t>Carr</a:t>
            </a:r>
            <a:r>
              <a:rPr lang="en" sz="1100" b="1" dirty="0">
                <a:solidFill>
                  <a:schemeClr val="dk1"/>
                </a:solidFill>
                <a:highlight>
                  <a:srgbClr val="FFFFFF"/>
                </a:highlight>
                <a:ea typeface="Helvetica Neue"/>
                <a:sym typeface="Helvetica Neue"/>
              </a:rPr>
              <a:t>, </a:t>
            </a:r>
            <a:r>
              <a:rPr lang="en" sz="1100" b="1" i="1" dirty="0">
                <a:solidFill>
                  <a:schemeClr val="dk1"/>
                </a:solidFill>
                <a:highlight>
                  <a:srgbClr val="FFFFFF"/>
                </a:highlight>
                <a:ea typeface="Helvetica Neue"/>
                <a:sym typeface="Helvetica Neue"/>
              </a:rPr>
              <a:t>Brittany Landscape</a:t>
            </a:r>
            <a:r>
              <a:rPr lang="en" sz="1100" b="1" dirty="0">
                <a:solidFill>
                  <a:schemeClr val="dk1"/>
                </a:solidFill>
                <a:highlight>
                  <a:srgbClr val="FFFFFF"/>
                </a:highlight>
                <a:ea typeface="Helvetica Neue"/>
                <a:sym typeface="Helvetica Neue"/>
              </a:rPr>
              <a:t>, 1911. </a:t>
            </a:r>
            <a:r>
              <a:rPr lang="en" sz="1100" b="1" dirty="0" err="1">
                <a:solidFill>
                  <a:schemeClr val="dk1"/>
                </a:solidFill>
                <a:highlight>
                  <a:srgbClr val="FFFFFF"/>
                </a:highlight>
                <a:ea typeface="Helvetica Neue"/>
                <a:sym typeface="Helvetica Neue"/>
              </a:rPr>
              <a:t>Carr’s</a:t>
            </a:r>
            <a:r>
              <a:rPr lang="en" sz="1100" b="1" dirty="0">
                <a:solidFill>
                  <a:schemeClr val="dk1"/>
                </a:solidFill>
                <a:highlight>
                  <a:srgbClr val="FFFFFF"/>
                </a:highlight>
                <a:ea typeface="Helvetica Neue"/>
                <a:sym typeface="Helvetica Neue"/>
              </a:rPr>
              <a:t> travels in Europe informed her early, brightly </a:t>
            </a:r>
            <a:r>
              <a:rPr lang="en" sz="1100" b="1" dirty="0" err="1">
                <a:solidFill>
                  <a:schemeClr val="dk1"/>
                </a:solidFill>
                <a:highlight>
                  <a:srgbClr val="FFFFFF"/>
                </a:highlight>
                <a:ea typeface="Helvetica Neue"/>
                <a:sym typeface="Helvetica Neue"/>
              </a:rPr>
              <a:t>coloured</a:t>
            </a:r>
            <a:r>
              <a:rPr lang="en" sz="1100" b="1" dirty="0">
                <a:solidFill>
                  <a:schemeClr val="dk1"/>
                </a:solidFill>
                <a:highlight>
                  <a:srgbClr val="FFFFFF"/>
                </a:highlight>
                <a:ea typeface="Helvetica Neue"/>
                <a:sym typeface="Helvetica Neue"/>
              </a:rPr>
              <a:t> paintings of the landscape.</a:t>
            </a:r>
            <a:endParaRPr sz="1100" b="1" dirty="0">
              <a:ea typeface="Helvetica Neue"/>
              <a:sym typeface="Helvetica Neue"/>
            </a:endParaRPr>
          </a:p>
        </p:txBody>
      </p:sp>
      <p:pic>
        <p:nvPicPr>
          <p:cNvPr id="142" name="Google Shape;142;p27"/>
          <p:cNvPicPr preferRelativeResize="0"/>
          <p:nvPr/>
        </p:nvPicPr>
        <p:blipFill>
          <a:blip r:embed="rId3">
            <a:alphaModFix/>
          </a:blip>
          <a:stretch>
            <a:fillRect/>
          </a:stretch>
        </p:blipFill>
        <p:spPr>
          <a:xfrm>
            <a:off x="1748412" y="256983"/>
            <a:ext cx="5647175" cy="41975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6"/>
        <p:cNvGrpSpPr/>
        <p:nvPr/>
      </p:nvGrpSpPr>
      <p:grpSpPr>
        <a:xfrm>
          <a:off x="0" y="0"/>
          <a:ext cx="0" cy="0"/>
          <a:chOff x="0" y="0"/>
          <a:chExt cx="0" cy="0"/>
        </a:xfrm>
      </p:grpSpPr>
      <p:sp>
        <p:nvSpPr>
          <p:cNvPr id="147" name="Google Shape;147;p28"/>
          <p:cNvSpPr txBox="1"/>
          <p:nvPr/>
        </p:nvSpPr>
        <p:spPr>
          <a:xfrm>
            <a:off x="1219319" y="4494539"/>
            <a:ext cx="6550784" cy="53574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ea typeface="Helvetica Neue"/>
                <a:sym typeface="Helvetica Neue"/>
              </a:rPr>
              <a:t>Emily </a:t>
            </a:r>
            <a:r>
              <a:rPr lang="en" sz="1100" b="1" dirty="0" err="1">
                <a:solidFill>
                  <a:schemeClr val="dk1"/>
                </a:solidFill>
                <a:ea typeface="Helvetica Neue"/>
                <a:sym typeface="Helvetica Neue"/>
              </a:rPr>
              <a:t>Carr</a:t>
            </a:r>
            <a:r>
              <a:rPr lang="en" sz="1100" b="1" dirty="0">
                <a:solidFill>
                  <a:schemeClr val="dk1"/>
                </a:solidFill>
                <a:ea typeface="Helvetica Neue"/>
                <a:sym typeface="Helvetica Neue"/>
              </a:rPr>
              <a:t>, </a:t>
            </a:r>
            <a:r>
              <a:rPr lang="en" sz="1100" b="1" i="1" dirty="0">
                <a:solidFill>
                  <a:schemeClr val="dk1"/>
                </a:solidFill>
                <a:ea typeface="Helvetica Neue"/>
                <a:sym typeface="Helvetica Neue"/>
              </a:rPr>
              <a:t>Shoreline</a:t>
            </a:r>
            <a:r>
              <a:rPr lang="en" sz="1100" b="1" dirty="0">
                <a:solidFill>
                  <a:schemeClr val="dk1"/>
                </a:solidFill>
                <a:ea typeface="Helvetica Neue"/>
                <a:sym typeface="Helvetica Neue"/>
              </a:rPr>
              <a:t>, 1936. During her life, </a:t>
            </a:r>
            <a:r>
              <a:rPr lang="en" sz="1100" b="1" dirty="0" err="1">
                <a:solidFill>
                  <a:schemeClr val="dk1"/>
                </a:solidFill>
                <a:ea typeface="Helvetica Neue"/>
                <a:sym typeface="Helvetica Neue"/>
              </a:rPr>
              <a:t>Carr</a:t>
            </a:r>
            <a:r>
              <a:rPr lang="en" sz="1100" b="1" dirty="0">
                <a:solidFill>
                  <a:schemeClr val="dk1"/>
                </a:solidFill>
                <a:ea typeface="Helvetica Neue"/>
                <a:sym typeface="Helvetica Neue"/>
              </a:rPr>
              <a:t> developed an important emotional and spiritual relationship with the landscape.</a:t>
            </a:r>
            <a:endParaRPr sz="1100" b="1" dirty="0">
              <a:ea typeface="Helvetica Neue"/>
              <a:sym typeface="Helvetica Neue"/>
            </a:endParaRPr>
          </a:p>
        </p:txBody>
      </p:sp>
      <p:pic>
        <p:nvPicPr>
          <p:cNvPr id="148" name="Google Shape;148;p28"/>
          <p:cNvPicPr preferRelativeResize="0"/>
          <p:nvPr/>
        </p:nvPicPr>
        <p:blipFill>
          <a:blip r:embed="rId3">
            <a:alphaModFix/>
          </a:blip>
          <a:stretch>
            <a:fillRect/>
          </a:stretch>
        </p:blipFill>
        <p:spPr>
          <a:xfrm>
            <a:off x="1296607" y="292648"/>
            <a:ext cx="6550785" cy="41447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2"/>
        <p:cNvGrpSpPr/>
        <p:nvPr/>
      </p:nvGrpSpPr>
      <p:grpSpPr>
        <a:xfrm>
          <a:off x="0" y="0"/>
          <a:ext cx="0" cy="0"/>
          <a:chOff x="0" y="0"/>
          <a:chExt cx="0" cy="0"/>
        </a:xfrm>
      </p:grpSpPr>
      <p:sp>
        <p:nvSpPr>
          <p:cNvPr id="153" name="Google Shape;153;p29"/>
          <p:cNvSpPr txBox="1"/>
          <p:nvPr/>
        </p:nvSpPr>
        <p:spPr>
          <a:xfrm>
            <a:off x="1542045" y="4442096"/>
            <a:ext cx="6059910" cy="73406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Alaska Journal</a:t>
            </a:r>
            <a:r>
              <a:rPr lang="en" sz="1100" b="1" dirty="0">
                <a:ea typeface="Helvetica Neue"/>
                <a:sym typeface="Helvetica Neue"/>
              </a:rPr>
              <a:t>, page 35, 1907. In her journals </a:t>
            </a:r>
            <a:r>
              <a:rPr lang="en" sz="1100" b="1" dirty="0" err="1">
                <a:ea typeface="Helvetica Neue"/>
                <a:sym typeface="Helvetica Neue"/>
              </a:rPr>
              <a:t>Carr</a:t>
            </a:r>
            <a:r>
              <a:rPr lang="en" sz="1100" b="1" dirty="0">
                <a:ea typeface="Helvetica Neue"/>
                <a:sym typeface="Helvetica Neue"/>
              </a:rPr>
              <a:t> documented everything she experienced, through both words and detailed, often humorous, sketches.</a:t>
            </a:r>
            <a:endParaRPr sz="1100" b="1" dirty="0">
              <a:ea typeface="Helvetica Neue"/>
              <a:sym typeface="Helvetica Neue"/>
            </a:endParaRPr>
          </a:p>
        </p:txBody>
      </p:sp>
      <p:pic>
        <p:nvPicPr>
          <p:cNvPr id="154" name="Google Shape;154;p29"/>
          <p:cNvPicPr preferRelativeResize="0"/>
          <p:nvPr/>
        </p:nvPicPr>
        <p:blipFill>
          <a:blip r:embed="rId3">
            <a:alphaModFix/>
          </a:blip>
          <a:stretch>
            <a:fillRect/>
          </a:stretch>
        </p:blipFill>
        <p:spPr>
          <a:xfrm>
            <a:off x="1542045" y="274140"/>
            <a:ext cx="6059910" cy="4135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
        <p:cNvGrpSpPr/>
        <p:nvPr/>
      </p:nvGrpSpPr>
      <p:grpSpPr>
        <a:xfrm>
          <a:off x="0" y="0"/>
          <a:ext cx="0" cy="0"/>
          <a:chOff x="0" y="0"/>
          <a:chExt cx="0" cy="0"/>
        </a:xfrm>
      </p:grpSpPr>
      <p:sp>
        <p:nvSpPr>
          <p:cNvPr id="159" name="Google Shape;159;p30"/>
          <p:cNvSpPr txBox="1"/>
          <p:nvPr/>
        </p:nvSpPr>
        <p:spPr>
          <a:xfrm>
            <a:off x="1686216" y="4546215"/>
            <a:ext cx="5711933" cy="54581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War Canoes, Alert Bay</a:t>
            </a:r>
            <a:r>
              <a:rPr lang="en" sz="1100" b="1" dirty="0">
                <a:ea typeface="Helvetica Neue"/>
                <a:sym typeface="Helvetica Neue"/>
              </a:rPr>
              <a:t>, 1912. </a:t>
            </a:r>
            <a:r>
              <a:rPr lang="en" sz="1100" b="1" dirty="0" err="1">
                <a:ea typeface="Helvetica Neue"/>
                <a:sym typeface="Helvetica Neue"/>
              </a:rPr>
              <a:t>Carr</a:t>
            </a:r>
            <a:r>
              <a:rPr lang="en" sz="1100" b="1" dirty="0">
                <a:ea typeface="Helvetica Neue"/>
                <a:sym typeface="Helvetica Neue"/>
              </a:rPr>
              <a:t> spent many years in Indigenous communities, learning about their connection to the land.</a:t>
            </a:r>
            <a:endParaRPr sz="1100" b="1" dirty="0">
              <a:ea typeface="Helvetica Neue"/>
              <a:sym typeface="Helvetica Neue"/>
            </a:endParaRPr>
          </a:p>
        </p:txBody>
      </p:sp>
      <p:pic>
        <p:nvPicPr>
          <p:cNvPr id="160" name="Google Shape;160;p30"/>
          <p:cNvPicPr preferRelativeResize="0"/>
          <p:nvPr/>
        </p:nvPicPr>
        <p:blipFill>
          <a:blip r:embed="rId3">
            <a:alphaModFix/>
          </a:blip>
          <a:stretch>
            <a:fillRect/>
          </a:stretch>
        </p:blipFill>
        <p:spPr>
          <a:xfrm>
            <a:off x="1745850" y="139148"/>
            <a:ext cx="5652299" cy="43591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4"/>
        <p:cNvGrpSpPr/>
        <p:nvPr/>
      </p:nvGrpSpPr>
      <p:grpSpPr>
        <a:xfrm>
          <a:off x="0" y="0"/>
          <a:ext cx="0" cy="0"/>
          <a:chOff x="0" y="0"/>
          <a:chExt cx="0" cy="0"/>
        </a:xfrm>
      </p:grpSpPr>
      <p:sp>
        <p:nvSpPr>
          <p:cNvPr id="165" name="Google Shape;165;p31"/>
          <p:cNvSpPr txBox="1"/>
          <p:nvPr/>
        </p:nvSpPr>
        <p:spPr>
          <a:xfrm>
            <a:off x="1213826" y="4587227"/>
            <a:ext cx="2518200" cy="35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The Carr family home in Victoria.</a:t>
            </a:r>
            <a:endParaRPr sz="1100" b="1" dirty="0">
              <a:ea typeface="Helvetica Neue"/>
              <a:sym typeface="Helvetica Neue"/>
            </a:endParaRPr>
          </a:p>
        </p:txBody>
      </p:sp>
      <p:pic>
        <p:nvPicPr>
          <p:cNvPr id="166" name="Google Shape;166;p31"/>
          <p:cNvPicPr preferRelativeResize="0"/>
          <p:nvPr/>
        </p:nvPicPr>
        <p:blipFill>
          <a:blip r:embed="rId3">
            <a:alphaModFix/>
          </a:blip>
          <a:stretch>
            <a:fillRect/>
          </a:stretch>
        </p:blipFill>
        <p:spPr>
          <a:xfrm>
            <a:off x="1301486" y="298173"/>
            <a:ext cx="6541027" cy="42141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
        <p:cNvGrpSpPr/>
        <p:nvPr/>
      </p:nvGrpSpPr>
      <p:grpSpPr>
        <a:xfrm>
          <a:off x="0" y="0"/>
          <a:ext cx="0" cy="0"/>
          <a:chOff x="0" y="0"/>
          <a:chExt cx="0" cy="0"/>
        </a:xfrm>
      </p:grpSpPr>
      <p:sp>
        <p:nvSpPr>
          <p:cNvPr id="171" name="Google Shape;171;p32"/>
          <p:cNvSpPr txBox="1"/>
          <p:nvPr/>
        </p:nvSpPr>
        <p:spPr>
          <a:xfrm>
            <a:off x="5647685" y="4213948"/>
            <a:ext cx="2520420" cy="99486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ea typeface="Helvetica Neue"/>
                <a:sym typeface="Helvetica Neue"/>
              </a:rPr>
              <a:t>Emily </a:t>
            </a:r>
            <a:r>
              <a:rPr lang="en" sz="1100" b="1" dirty="0" err="1">
                <a:ea typeface="Helvetica Neue"/>
                <a:sym typeface="Helvetica Neue"/>
              </a:rPr>
              <a:t>Carr</a:t>
            </a:r>
            <a:r>
              <a:rPr lang="en" sz="1100" b="1" dirty="0">
                <a:ea typeface="Helvetica Neue"/>
                <a:sym typeface="Helvetica Neue"/>
              </a:rPr>
              <a:t>, </a:t>
            </a:r>
            <a:r>
              <a:rPr lang="en" sz="1100" b="1" i="1" dirty="0">
                <a:ea typeface="Helvetica Neue"/>
                <a:sym typeface="Helvetica Neue"/>
              </a:rPr>
              <a:t>Alaska Journal</a:t>
            </a:r>
            <a:r>
              <a:rPr lang="en" sz="1100" b="1" dirty="0">
                <a:ea typeface="Helvetica Neue"/>
                <a:sym typeface="Helvetica Neue"/>
              </a:rPr>
              <a:t>, 1907. This illustration shows the </a:t>
            </a:r>
            <a:r>
              <a:rPr lang="en" sz="1100" b="1" dirty="0" smtClean="0">
                <a:ea typeface="Helvetica Neue"/>
                <a:sym typeface="Helvetica Neue"/>
              </a:rPr>
              <a:t>artist</a:t>
            </a:r>
            <a:r>
              <a:rPr lang="en-CA" sz="1100" b="1" dirty="0" smtClean="0">
                <a:ea typeface="Helvetica Neue"/>
                <a:sym typeface="Helvetica Neue"/>
              </a:rPr>
              <a:t> and</a:t>
            </a:r>
            <a:r>
              <a:rPr lang="en" sz="1100" b="1" dirty="0" smtClean="0">
                <a:ea typeface="Helvetica Neue"/>
                <a:sym typeface="Helvetica Neue"/>
              </a:rPr>
              <a:t> </a:t>
            </a:r>
            <a:r>
              <a:rPr lang="en" sz="1100" b="1" dirty="0">
                <a:ea typeface="Helvetica Neue"/>
                <a:sym typeface="Helvetica Neue"/>
              </a:rPr>
              <a:t>her sister Alice, looking at a totem pole.</a:t>
            </a:r>
            <a:endParaRPr sz="1100" b="1" dirty="0">
              <a:ea typeface="Helvetica Neue"/>
              <a:sym typeface="Helvetica Neue"/>
            </a:endParaRPr>
          </a:p>
        </p:txBody>
      </p:sp>
      <p:pic>
        <p:nvPicPr>
          <p:cNvPr id="172" name="Google Shape;172;p32"/>
          <p:cNvPicPr preferRelativeResize="0"/>
          <p:nvPr/>
        </p:nvPicPr>
        <p:blipFill>
          <a:blip r:embed="rId3">
            <a:alphaModFix/>
          </a:blip>
          <a:stretch>
            <a:fillRect/>
          </a:stretch>
        </p:blipFill>
        <p:spPr>
          <a:xfrm>
            <a:off x="1432524" y="106837"/>
            <a:ext cx="3907049" cy="49298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1368</TotalTime>
  <Words>531</Words>
  <Application>Microsoft Macintosh PowerPoint</Application>
  <PresentationFormat>On-screen Show (16:9)</PresentationFormat>
  <Paragraphs>29</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Simone Wharton</cp:lastModifiedBy>
  <cp:revision>22</cp:revision>
  <cp:lastPrinted>2019-08-15T17:46:05Z</cp:lastPrinted>
  <dcterms:modified xsi:type="dcterms:W3CDTF">2020-03-25T16:16:00Z</dcterms:modified>
</cp:coreProperties>
</file>