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72" r:id="rId10"/>
    <p:sldId id="273" r:id="rId11"/>
    <p:sldId id="266" r:id="rId12"/>
    <p:sldId id="280" r:id="rId13"/>
    <p:sldId id="267" r:id="rId14"/>
    <p:sldId id="281" r:id="rId15"/>
    <p:sldId id="268" r:id="rId16"/>
    <p:sldId id="269" r:id="rId17"/>
    <p:sldId id="275" r:id="rId18"/>
    <p:sldId id="270" r:id="rId19"/>
    <p:sldId id="282" r:id="rId20"/>
    <p:sldId id="283" r:id="rId21"/>
    <p:sldId id="287" r:id="rId22"/>
    <p:sldId id="288" r:id="rId23"/>
    <p:sldId id="284" r:id="rId24"/>
    <p:sldId id="274" r:id="rId25"/>
    <p:sldId id="276" r:id="rId26"/>
    <p:sldId id="277" r:id="rId27"/>
    <p:sldId id="278" r:id="rId28"/>
    <p:sldId id="265" r:id="rId29"/>
    <p:sldId id="264" r:id="rId30"/>
  </p:sldIdLst>
  <p:sldSz cx="9144000" cy="5148263"/>
  <p:notesSz cx="6858000" cy="9144000"/>
  <p:defaultTextStyle>
    <a:defPPr>
      <a:defRPr lang="en-US"/>
    </a:defPPr>
    <a:lvl1pPr marL="0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990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981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971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1961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4951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7942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400932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3921" algn="l" defTabSz="6859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75" d="100"/>
          <a:sy n="175" d="100"/>
        </p:scale>
        <p:origin x="344" y="168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70AD9-D212-2340-B58B-B7A214DC102A}" type="datetimeFigureOut">
              <a:rPr lang="en-US" smtClean="0"/>
              <a:t>7/25/21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3F390-79F4-7B48-AF2B-44129BCC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0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1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1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1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1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2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32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21" algn="l" defTabSz="68598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127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043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1606e0b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1606e0b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086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467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37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773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916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375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724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866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56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904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40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40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40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744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98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e9ace77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e9ace77e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746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12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361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c1606e0b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c1606e0b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295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94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88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98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061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76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38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02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02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864D-25B0-E547-9B27-B1B786441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DE58C-F3F6-F849-8F67-97D5AD3B0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4031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0" indent="0" algn="ctr">
              <a:buNone/>
              <a:defRPr sz="1500"/>
            </a:lvl2pPr>
            <a:lvl3pPr marL="685981" indent="0" algn="ctr">
              <a:buNone/>
              <a:defRPr sz="1300"/>
            </a:lvl3pPr>
            <a:lvl4pPr marL="1028971" indent="0" algn="ctr">
              <a:buNone/>
              <a:defRPr sz="1200"/>
            </a:lvl4pPr>
            <a:lvl5pPr marL="1371961" indent="0" algn="ctr">
              <a:buNone/>
              <a:defRPr sz="1200"/>
            </a:lvl5pPr>
            <a:lvl6pPr marL="1714951" indent="0" algn="ctr">
              <a:buNone/>
              <a:defRPr sz="1200"/>
            </a:lvl6pPr>
            <a:lvl7pPr marL="2057942" indent="0" algn="ctr">
              <a:buNone/>
              <a:defRPr sz="1200"/>
            </a:lvl7pPr>
            <a:lvl8pPr marL="2400932" indent="0" algn="ctr">
              <a:buNone/>
              <a:defRPr sz="1200"/>
            </a:lvl8pPr>
            <a:lvl9pPr marL="274392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39324-CBF4-C34E-9013-59680820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E439A-461D-1D40-B61D-7AFF8FA9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A642-82D0-D841-B37A-1708B6AC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D936-7002-E941-B91A-55C860BC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7DDE9-63E1-E84C-9DAB-2DE72BA1E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8B885-74FB-5348-BBA9-F509CC70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201E0-515A-3A44-B135-1DFC3BC8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526A0-2B67-494C-9AB0-CF3E21D7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1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750171-0C20-9D4A-A5F2-874B2AD08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8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6865C-53A1-AA4A-801C-B59183E5C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8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07550-AFFD-D94E-B1E9-71E50AD0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23B8-BD78-2444-A9B8-D9F81C8B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62327-44E8-0246-B941-26331498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445438"/>
            <a:ext cx="8520600" cy="573230"/>
          </a:xfrm>
          <a:prstGeom prst="rect">
            <a:avLst/>
          </a:prstGeom>
        </p:spPr>
        <p:txBody>
          <a:bodyPr spcFirstLastPara="1" wrap="square" lIns="68587" tIns="68587" rIns="68587" bIns="6858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153543"/>
            <a:ext cx="8520600" cy="3419563"/>
          </a:xfrm>
          <a:prstGeom prst="rect">
            <a:avLst/>
          </a:prstGeom>
        </p:spPr>
        <p:txBody>
          <a:bodyPr spcFirstLastPara="1" wrap="square" lIns="68587" tIns="68587" rIns="68587" bIns="68587" anchor="t" anchorCtr="0">
            <a:noAutofit/>
          </a:bodyPr>
          <a:lstStyle>
            <a:lvl1pPr marL="457309" lvl="0" indent="-34298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618" lvl="1" indent="-31757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926" lvl="2" indent="-31757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9235" lvl="3" indent="-31757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545" lvl="4" indent="-31757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854" lvl="5" indent="-31757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1162" lvl="6" indent="-31757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8471" lvl="7" indent="-31757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5780" lvl="8" indent="-317576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7536"/>
            <a:ext cx="548700" cy="393965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560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0D43-685C-2446-BCFB-493FC0A0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88E15-65EC-2A4D-ABD4-810BA365A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A219-23F4-5E49-9431-F7520F47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EF38D-3B01-A84E-BD08-DBF90572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19EF-44D7-BA46-B4E6-2C7C82F9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3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E1BC-A6AF-1547-A3B6-703B5B5F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A5A19-83AC-0E4F-B4E6-B0A5FF158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5286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FE34-5EBF-834F-AC1C-4637C07B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0171-6A3A-334E-B596-7327FEBA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ADEE0-186F-494E-88EF-E22450F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2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4621-B24C-2D4B-8F59-3496D3DD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E89EF-47B1-2949-8611-ECC9E6C82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70487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E521B-C877-8E42-879B-9520F569F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7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7F92D-A3A6-0C4E-91E3-ECED886A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EE54B-CE5C-5945-B2BC-14B89C26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F6824-A9DF-4549-B995-195EF8BD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6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9111-61D2-2643-A37C-A4997780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E0CF4-F50B-984A-B28B-25C3337F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262040"/>
            <a:ext cx="3868341" cy="6185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0" indent="0">
              <a:buNone/>
              <a:defRPr sz="1500" b="1"/>
            </a:lvl2pPr>
            <a:lvl3pPr marL="685981" indent="0">
              <a:buNone/>
              <a:defRPr sz="1300" b="1"/>
            </a:lvl3pPr>
            <a:lvl4pPr marL="1028971" indent="0">
              <a:buNone/>
              <a:defRPr sz="1200" b="1"/>
            </a:lvl4pPr>
            <a:lvl5pPr marL="1371961" indent="0">
              <a:buNone/>
              <a:defRPr sz="1200" b="1"/>
            </a:lvl5pPr>
            <a:lvl6pPr marL="1714951" indent="0">
              <a:buNone/>
              <a:defRPr sz="1200" b="1"/>
            </a:lvl6pPr>
            <a:lvl7pPr marL="2057942" indent="0">
              <a:buNone/>
              <a:defRPr sz="1200" b="1"/>
            </a:lvl7pPr>
            <a:lvl8pPr marL="2400932" indent="0">
              <a:buNone/>
              <a:defRPr sz="1200" b="1"/>
            </a:lvl8pPr>
            <a:lvl9pPr marL="274392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2AE31-45D9-F34C-B2C1-7E4C5E032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880547"/>
            <a:ext cx="386834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7AC39-08A2-2945-8314-029746E8F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0" indent="0">
              <a:buNone/>
              <a:defRPr sz="1500" b="1"/>
            </a:lvl2pPr>
            <a:lvl3pPr marL="685981" indent="0">
              <a:buNone/>
              <a:defRPr sz="1300" b="1"/>
            </a:lvl3pPr>
            <a:lvl4pPr marL="1028971" indent="0">
              <a:buNone/>
              <a:defRPr sz="1200" b="1"/>
            </a:lvl4pPr>
            <a:lvl5pPr marL="1371961" indent="0">
              <a:buNone/>
              <a:defRPr sz="1200" b="1"/>
            </a:lvl5pPr>
            <a:lvl6pPr marL="1714951" indent="0">
              <a:buNone/>
              <a:defRPr sz="1200" b="1"/>
            </a:lvl6pPr>
            <a:lvl7pPr marL="2057942" indent="0">
              <a:buNone/>
              <a:defRPr sz="1200" b="1"/>
            </a:lvl7pPr>
            <a:lvl8pPr marL="2400932" indent="0">
              <a:buNone/>
              <a:defRPr sz="1200" b="1"/>
            </a:lvl8pPr>
            <a:lvl9pPr marL="274392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9F613-DFE3-804C-B66A-134555F3F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7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DAF18-E9E7-9C43-9E9C-9730C560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F68A2-6F28-7E4D-8606-D26BA714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26AF2B-818D-F143-9C8A-3A9E59ED9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6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FDDF-6504-9B4F-81BC-A7270EC7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B517C-CB2D-3B49-9B25-4F088F92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C48A3-5E13-AF48-B1F8-22E2F53A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7568B-3A10-3F4F-98E1-F342E80D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7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77C50-DC47-424E-A224-865E5A53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DF6BA-544E-524F-A002-285B23DE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22FA1-E95E-6D48-AC68-0D7E3C41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6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876E-84C5-1D46-84BF-EAF084C6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2792-E6AD-0B4A-BCC9-0F53EAD7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0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EF1C1-D39F-CF42-A8A8-E894F2E86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90" indent="0">
              <a:buNone/>
              <a:defRPr sz="1000"/>
            </a:lvl2pPr>
            <a:lvl3pPr marL="685981" indent="0">
              <a:buNone/>
              <a:defRPr sz="900"/>
            </a:lvl3pPr>
            <a:lvl4pPr marL="1028971" indent="0">
              <a:buNone/>
              <a:defRPr sz="700"/>
            </a:lvl4pPr>
            <a:lvl5pPr marL="1371961" indent="0">
              <a:buNone/>
              <a:defRPr sz="700"/>
            </a:lvl5pPr>
            <a:lvl6pPr marL="1714951" indent="0">
              <a:buNone/>
              <a:defRPr sz="700"/>
            </a:lvl6pPr>
            <a:lvl7pPr marL="2057942" indent="0">
              <a:buNone/>
              <a:defRPr sz="700"/>
            </a:lvl7pPr>
            <a:lvl8pPr marL="2400932" indent="0">
              <a:buNone/>
              <a:defRPr sz="700"/>
            </a:lvl8pPr>
            <a:lvl9pPr marL="27439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0E7C6-87F1-A542-B175-8479B404E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D0B04-77EB-1F41-A471-FB50AF8F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04E2B-DC10-B040-A89B-DB8A8442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7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0A00-B0F0-B547-9B8A-43B1D6E4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708EF5-2107-F64A-BEF5-69E78CAF0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0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90" indent="0">
              <a:buNone/>
              <a:defRPr sz="2200"/>
            </a:lvl2pPr>
            <a:lvl3pPr marL="685981" indent="0">
              <a:buNone/>
              <a:defRPr sz="1800"/>
            </a:lvl3pPr>
            <a:lvl4pPr marL="1028971" indent="0">
              <a:buNone/>
              <a:defRPr sz="1500"/>
            </a:lvl4pPr>
            <a:lvl5pPr marL="1371961" indent="0">
              <a:buNone/>
              <a:defRPr sz="1500"/>
            </a:lvl5pPr>
            <a:lvl6pPr marL="1714951" indent="0">
              <a:buNone/>
              <a:defRPr sz="1500"/>
            </a:lvl6pPr>
            <a:lvl7pPr marL="2057942" indent="0">
              <a:buNone/>
              <a:defRPr sz="1500"/>
            </a:lvl7pPr>
            <a:lvl8pPr marL="2400932" indent="0">
              <a:buNone/>
              <a:defRPr sz="1500"/>
            </a:lvl8pPr>
            <a:lvl9pPr marL="274392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0F1C6-470F-7A45-96FD-7BCF457DE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90" indent="0">
              <a:buNone/>
              <a:defRPr sz="1000"/>
            </a:lvl2pPr>
            <a:lvl3pPr marL="685981" indent="0">
              <a:buNone/>
              <a:defRPr sz="900"/>
            </a:lvl3pPr>
            <a:lvl4pPr marL="1028971" indent="0">
              <a:buNone/>
              <a:defRPr sz="700"/>
            </a:lvl4pPr>
            <a:lvl5pPr marL="1371961" indent="0">
              <a:buNone/>
              <a:defRPr sz="700"/>
            </a:lvl5pPr>
            <a:lvl6pPr marL="1714951" indent="0">
              <a:buNone/>
              <a:defRPr sz="700"/>
            </a:lvl6pPr>
            <a:lvl7pPr marL="2057942" indent="0">
              <a:buNone/>
              <a:defRPr sz="700"/>
            </a:lvl7pPr>
            <a:lvl8pPr marL="2400932" indent="0">
              <a:buNone/>
              <a:defRPr sz="700"/>
            </a:lvl8pPr>
            <a:lvl9pPr marL="27439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163D0-0365-7D4A-B7DC-502EE2AF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28FD8-8B7D-9C42-A2CD-41039BA5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39ECA-0C8A-F74E-B417-CA05BD35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1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BBB03B-09C3-A44C-BBDB-B1A5C7A3A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4098"/>
            <a:ext cx="7886700" cy="995093"/>
          </a:xfrm>
          <a:prstGeom prst="rect">
            <a:avLst/>
          </a:prstGeom>
        </p:spPr>
        <p:txBody>
          <a:bodyPr vert="horz" lIns="68598" tIns="34299" rIns="68598" bIns="3429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2BF99-7B0C-C04C-8E20-23B6BB12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70487"/>
            <a:ext cx="7886700" cy="3266526"/>
          </a:xfrm>
          <a:prstGeom prst="rect">
            <a:avLst/>
          </a:prstGeom>
        </p:spPr>
        <p:txBody>
          <a:bodyPr vert="horz" lIns="68598" tIns="34299" rIns="68598" bIns="3429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04A17-99DE-9649-9FEB-09C6C7444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27B50-AD1F-BB49-A6ED-E62DF43140B4}" type="datetimeFigureOut">
              <a:rPr lang="en-US" smtClean="0"/>
              <a:t>7/25/21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EDA18-FF87-A242-98E4-7948ACCF0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71678"/>
            <a:ext cx="3086100" cy="274097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1D58A-BE42-134C-9984-9FC1B55A6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C233-E307-E648-B5D3-DFD74442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9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5" indent="-171495" algn="l" defTabSz="6859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514485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857475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200465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1543456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1886446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36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27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17" indent="-171495" algn="l" defTabSz="6859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0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1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1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1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1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2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2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21" algn="l" defTabSz="6859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676"/>
            <a:ext cx="4586100" cy="53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endParaRPr sz="1800"/>
          </a:p>
        </p:txBody>
      </p:sp>
      <p:pic>
        <p:nvPicPr>
          <p:cNvPr id="2" name="Picture 1" descr="Image File Cover_Gershon Iskowitz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207944" cy="51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5533859" y="3954497"/>
            <a:ext cx="1903805" cy="104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Gershon Iskowitz, </a:t>
            </a:r>
            <a:r>
              <a:rPr lang="en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Lowlands 1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, 1969. </a:t>
            </a:r>
            <a:b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A typical example of Iskowitz’s abstraction </a:t>
            </a:r>
            <a:b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of the landscape.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89" y="156070"/>
            <a:ext cx="3142475" cy="483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36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1832225" y="4559093"/>
            <a:ext cx="5373417" cy="35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Selection, Auschwitz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1947. A horrific scene of a guard determining who will be killed and who will remain a prisoner.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5407A-1B21-6D44-9889-28589D434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032" y="204268"/>
            <a:ext cx="5299938" cy="4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6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/>
        </p:nvSpPr>
        <p:spPr>
          <a:xfrm>
            <a:off x="1898320" y="4526781"/>
            <a:ext cx="5347358" cy="88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1941. This drawing records an incident in the Kielce Ghetto. </a:t>
            </a:r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321" y="433108"/>
            <a:ext cx="5347359" cy="4035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7D41155-A545-4346-8E8C-8AA9CEB8945B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1323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434" y="413846"/>
            <a:ext cx="5303133" cy="4021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/>
        </p:nvSpPr>
        <p:spPr>
          <a:xfrm>
            <a:off x="1832552" y="4504099"/>
            <a:ext cx="5399179" cy="102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Buchenwald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1944–45. One of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few surviving drawings from inside Buchenwald.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94C7D39-4141-7E49-B975-243D570402D2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199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928" y="453985"/>
            <a:ext cx="5240472" cy="40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1818287" y="4516230"/>
            <a:ext cx="5322114" cy="121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Barracks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1949. In this painting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portrays the barren and close living quarters of the concentration camps.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1640FF1-4493-E241-B518-DD7B5CC51D78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778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44" y="621061"/>
            <a:ext cx="5748114" cy="3775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1608134" y="4507749"/>
            <a:ext cx="5837923" cy="101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(“B-3124”),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1951. At Auschwitz,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left arm was tattooed with the prisoner number B-3124.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CFAAD37C-EE56-394D-9533-C2E89F7B7B88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#1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720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/>
        </p:nvSpPr>
        <p:spPr>
          <a:xfrm>
            <a:off x="1885950" y="4588586"/>
            <a:ext cx="5265598" cy="518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Side Street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c.1952–54. A couple embraces on a quiet, deserted street in Kielce, Poland.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9E2D72-3672-1A4A-A9D1-A7372D006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452" y="441082"/>
            <a:ext cx="5159097" cy="4122989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1CD34173-3787-3649-84A5-623DC7D2B9B6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82715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/>
        </p:nvSpPr>
        <p:spPr>
          <a:xfrm>
            <a:off x="2025452" y="4373241"/>
            <a:ext cx="5018108" cy="67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Korban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c.1952. The title of this painting refers to the Korban Pesach, the Hebrew sacrifice of a lamb at Passover, practised since the Israelites’ exodus from Egypt in biblical times. </a:t>
            </a:r>
          </a:p>
        </p:txBody>
      </p:sp>
      <p:pic>
        <p:nvPicPr>
          <p:cNvPr id="169" name="Google Shape;169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769" y="440547"/>
            <a:ext cx="4910463" cy="38353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E923FD7-AA1B-D04B-BFC2-9B01927A3501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Learning Activity #2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7627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1976248" y="4405201"/>
            <a:ext cx="5084958" cy="75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Market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c.1952–54. This bright painting shows a happier time in Kielce, Poland, as citizens take their purchases home from the market.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207EA5-060E-4B45-97FC-85FDE3DEE5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302" y="208588"/>
            <a:ext cx="5027397" cy="41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40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5503216" y="4307140"/>
            <a:ext cx="2834186" cy="75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Miriam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c.1951–52. This work depicts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neighbour in Poland.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E808D-7B56-AD42-A460-5C499991CE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132" y="130750"/>
            <a:ext cx="3456750" cy="49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9702834" y="6535130"/>
            <a:ext cx="635710" cy="109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endParaRPr sz="1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4B97295-BA56-0046-8DB3-EC45DA1DB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631" y="4218060"/>
            <a:ext cx="2230739" cy="93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spAutoFit/>
          </a:bodyPr>
          <a:lstStyle/>
          <a:p>
            <a:pPr defTabSz="9146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Gershon </a:t>
            </a:r>
            <a:r>
              <a:rPr lang="en-US" altLang="en-US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</a:t>
            </a:r>
            <a:b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US" altLang="en-US" sz="1100" b="1" i="1" dirty="0">
                <a:latin typeface="Helvetica Neue"/>
                <a:ea typeface="Helvetica Neue" panose="02000503000000020004" pitchFamily="2" charset="0"/>
                <a:cs typeface="Helvetica Neue"/>
              </a:rPr>
              <a:t>Through Life</a:t>
            </a: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c.1947. </a:t>
            </a:r>
            <a:b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This sketch was inspired</a:t>
            </a:r>
            <a:b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by </a:t>
            </a:r>
            <a:r>
              <a:rPr lang="en-US" altLang="en-US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Iskowitz’s</a:t>
            </a: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 memories. </a:t>
            </a:r>
          </a:p>
          <a:p>
            <a:pPr defTabSz="9146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                          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B179A-809F-8B48-9533-B949AD7A2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348" y="232897"/>
            <a:ext cx="3746403" cy="47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4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4788835" y="4339829"/>
            <a:ext cx="1785331" cy="75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Infographic showing the history of genocide by the numbers.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25A29D-5C5F-D242-9DEF-5394827187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68" y="212470"/>
            <a:ext cx="1785333" cy="4723327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1640FF1-4493-E241-B518-DD7B5CC51D78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9608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4788835" y="4339829"/>
            <a:ext cx="1785331" cy="75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Infographic showing Canadian immigration numbers in 2011.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1640FF1-4493-E241-B518-DD7B5CC51D78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canadian-immigration-infographi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871" y="297261"/>
            <a:ext cx="2299555" cy="47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38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4788835" y="4339829"/>
            <a:ext cx="1785331" cy="75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Infographic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describing climate change through key facts.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1640FF1-4493-E241-B518-DD7B5CC51D78}"/>
              </a:ext>
            </a:extLst>
          </p:cNvPr>
          <p:cNvSpPr txBox="1"/>
          <p:nvPr/>
        </p:nvSpPr>
        <p:spPr>
          <a:xfrm>
            <a:off x="176582" y="99055"/>
            <a:ext cx="2582219" cy="128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Culminating Task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products_Climate-Change_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36" y="542866"/>
            <a:ext cx="2893564" cy="44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1828801" y="4560470"/>
            <a:ext cx="5376565" cy="48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Burns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c.1950–52. People run from the flames as a fire rages through the Kielce Ghetto.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D44430-D459-3841-8A09-89A82D10C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07" y="258327"/>
            <a:ext cx="5299387" cy="4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/>
        </p:nvSpPr>
        <p:spPr>
          <a:xfrm>
            <a:off x="5694399" y="3926093"/>
            <a:ext cx="1983000" cy="965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Condemned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c.1944–46. This memory work is a harrowing portrait of a prisoner in Buchenwald concentration camp. </a:t>
            </a:r>
          </a:p>
        </p:txBody>
      </p:sp>
      <p:pic>
        <p:nvPicPr>
          <p:cNvPr id="163" name="Google Shape;163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579" y="138491"/>
            <a:ext cx="3568375" cy="4871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699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54" y="361242"/>
            <a:ext cx="5272863" cy="442578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 txBox="1"/>
          <p:nvPr/>
        </p:nvSpPr>
        <p:spPr>
          <a:xfrm>
            <a:off x="6550220" y="3715781"/>
            <a:ext cx="2176398" cy="118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Gershon </a:t>
            </a:r>
            <a:r>
              <a:rPr lang="en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Iskowitz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Sunshine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, 1955. This is one of </a:t>
            </a:r>
            <a:r>
              <a:rPr lang="en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Iskowitz’s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early representational landscapes that he painted upon arriving in Canada.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192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6156311" y="3976961"/>
            <a:ext cx="2406427" cy="90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Iskowitz’s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watercolours are delicate and jewel-like. </a:t>
            </a:r>
          </a:p>
        </p:txBody>
      </p:sp>
      <p:pic>
        <p:nvPicPr>
          <p:cNvPr id="181" name="Google Shape;181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19" y="585650"/>
            <a:ext cx="5603717" cy="4297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65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546071" y="4624501"/>
            <a:ext cx="7905000" cy="68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Northern Lights Septet No. 3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1985. This large work is made up of seven individual panels. </a:t>
            </a:r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67" y="351490"/>
            <a:ext cx="7904923" cy="4223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579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521" y="183890"/>
            <a:ext cx="5878959" cy="422589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/>
          <p:nvPr/>
        </p:nvSpPr>
        <p:spPr>
          <a:xfrm>
            <a:off x="1559381" y="4409782"/>
            <a:ext cx="5952100" cy="70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Escape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1948. Before his liberation in 1945,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made a desperate attempt to escape. As he scrambled over the fence, he was shot in the leg and fell, breaking his hip. </a:t>
            </a:r>
          </a:p>
        </p:txBody>
      </p:sp>
    </p:spTree>
    <p:extLst>
      <p:ext uri="{BB962C8B-B14F-4D97-AF65-F5344CB8AC3E}">
        <p14:creationId xmlns:p14="http://schemas.microsoft.com/office/powerpoint/2010/main" val="566513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125" y="212470"/>
            <a:ext cx="5359752" cy="430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1810484" y="4535796"/>
            <a:ext cx="5359752" cy="123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Gershon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Torah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1951. Here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Iskowitz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depicts the pogrom in Kielce. One person carries Torah scrolls as he runs to safety. </a:t>
            </a:r>
          </a:p>
        </p:txBody>
      </p:sp>
    </p:spTree>
    <p:extLst>
      <p:ext uri="{BB962C8B-B14F-4D97-AF65-F5344CB8AC3E}">
        <p14:creationId xmlns:p14="http://schemas.microsoft.com/office/powerpoint/2010/main" val="106399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3094367" y="4681013"/>
            <a:ext cx="2816578" cy="51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Gershon </a:t>
            </a: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 in his studio, 1986. </a:t>
            </a:r>
          </a:p>
        </p:txBody>
      </p:sp>
      <p:pic>
        <p:nvPicPr>
          <p:cNvPr id="4" name="Google Shape;115;p23">
            <a:extLst>
              <a:ext uri="{FF2B5EF4-FFF2-40B4-BE49-F238E27FC236}">
                <a16:creationId xmlns:a16="http://schemas.microsoft.com/office/drawing/2014/main" id="{C8A0849F-FAD1-D344-BEAE-2EE13AA1F229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986" y="277455"/>
            <a:ext cx="4296027" cy="4330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41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1676507" y="4534053"/>
            <a:ext cx="570396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Gershon </a:t>
            </a: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</a:t>
            </a: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/>
              </a:rPr>
              <a:t>Ghetto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c.1947. Vicious barbed wire criss-crosses this image of a mother and child in the ghetto.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ACB4C-EE0D-414F-89BF-B72B03E7A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534" y="309818"/>
            <a:ext cx="5616933" cy="41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72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5678292" y="4215629"/>
            <a:ext cx="2059500" cy="10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Gershon </a:t>
            </a: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</a:t>
            </a: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/>
              </a:rPr>
              <a:t>The Wall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1952. The figure in this work reaches out as if imploring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the viewer.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5C802-5D28-DC4C-8F0A-2362E5EE8B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156" y="187954"/>
            <a:ext cx="3590054" cy="47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/>
        </p:nvSpPr>
        <p:spPr>
          <a:xfrm>
            <a:off x="5943598" y="4083643"/>
            <a:ext cx="2281137" cy="124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Gershon </a:t>
            </a: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/>
              </a:rPr>
              <a:t>Not Titled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c.1987. 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The ovoid forms in this 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painting are a hallmark of </a:t>
            </a: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Iskowitz’s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 later abstract style. </a:t>
            </a:r>
          </a:p>
        </p:txBody>
      </p:sp>
      <p:pic>
        <p:nvPicPr>
          <p:cNvPr id="4" name="Google Shape;132;p26">
            <a:extLst>
              <a:ext uri="{FF2B5EF4-FFF2-40B4-BE49-F238E27FC236}">
                <a16:creationId xmlns:a16="http://schemas.microsoft.com/office/drawing/2014/main" id="{53A75CC4-76C8-3149-B300-9345664BF46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659" y="150312"/>
            <a:ext cx="4215018" cy="4847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6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5685545" y="3953975"/>
            <a:ext cx="2324098" cy="103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Gershon </a:t>
            </a: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i="1" dirty="0">
                <a:latin typeface="Helvetica Neue"/>
                <a:ea typeface="Helvetica Neue" panose="02000503000000020004" pitchFamily="2" charset="0"/>
                <a:cs typeface="Helvetica Neue"/>
              </a:rPr>
              <a:t>Lowlands No. 9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, 1970. 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This work depicts what 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dirty="0" err="1">
                <a:latin typeface="Helvetica Neue"/>
                <a:ea typeface="Helvetica Neue" panose="02000503000000020004" pitchFamily="2" charset="0"/>
                <a:cs typeface="Helvetica Neue"/>
              </a:rPr>
              <a:t>Iskowitz</a:t>
            </a: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 saw from his plane </a:t>
            </a:r>
            <a:b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</a:br>
            <a:r>
              <a:rPr lang="en-CA" sz="1100" b="1" dirty="0">
                <a:latin typeface="Helvetica Neue"/>
                <a:ea typeface="Helvetica Neue" panose="02000503000000020004" pitchFamily="2" charset="0"/>
                <a:cs typeface="Helvetica Neue"/>
              </a:rPr>
              <a:t>as it dipped downwards over the northern landscape. </a:t>
            </a:r>
          </a:p>
        </p:txBody>
      </p:sp>
      <p:pic>
        <p:nvPicPr>
          <p:cNvPr id="4" name="Google Shape;138;p27">
            <a:extLst>
              <a:ext uri="{FF2B5EF4-FFF2-40B4-BE49-F238E27FC236}">
                <a16:creationId xmlns:a16="http://schemas.microsoft.com/office/drawing/2014/main" id="{36326CC6-16F2-904B-9059-4370E9071F2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2988" y="144700"/>
            <a:ext cx="3784299" cy="486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40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/>
        </p:nvSpPr>
        <p:spPr>
          <a:xfrm>
            <a:off x="6920165" y="3815405"/>
            <a:ext cx="1923600" cy="112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Gershon </a:t>
            </a:r>
            <a:r>
              <a:rPr lang="en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Iskowitz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en" sz="1100" b="1" i="1" dirty="0">
                <a:latin typeface="Helvetica Neue"/>
                <a:ea typeface="Helvetica Neue"/>
                <a:cs typeface="Helvetica Neue"/>
                <a:sym typeface="Helvetica Neue"/>
              </a:rPr>
              <a:t>Action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, 1941. A German soldier tries to forcibly remove a girl from a woman’s arms.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5" y="286370"/>
            <a:ext cx="6063319" cy="457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380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/>
        </p:nvSpPr>
        <p:spPr>
          <a:xfrm>
            <a:off x="1626495" y="4454437"/>
            <a:ext cx="5745856" cy="60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Iskowitz’s</a:t>
            </a:r>
            <a:r>
              <a:rPr lang="en" sz="1100" b="1" dirty="0">
                <a:latin typeface="Helvetica Neue"/>
                <a:ea typeface="Helvetica Neue"/>
                <a:cs typeface="Helvetica Neue"/>
                <a:sym typeface="Helvetica Neue"/>
              </a:rPr>
              <a:t> temporary travel document, Military Government for Germany, Munich, May 3, 1948.</a:t>
            </a: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89" y="296941"/>
            <a:ext cx="5842026" cy="4132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205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648</Words>
  <Application>Microsoft Macintosh PowerPoint</Application>
  <PresentationFormat>Custom</PresentationFormat>
  <Paragraphs>43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Zsofia Agoston Villalba</dc:creator>
  <cp:lastModifiedBy>Simone Wharton</cp:lastModifiedBy>
  <cp:revision>15</cp:revision>
  <dcterms:created xsi:type="dcterms:W3CDTF">2019-11-12T01:22:45Z</dcterms:created>
  <dcterms:modified xsi:type="dcterms:W3CDTF">2021-07-25T22:07:09Z</dcterms:modified>
</cp:coreProperties>
</file>