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59" r:id="rId1"/>
  </p:sldMasterIdLst>
  <p:notesMasterIdLst>
    <p:notesMasterId r:id="rId32"/>
  </p:notesMasterIdLst>
  <p:sldIdLst>
    <p:sldId id="256" r:id="rId2"/>
    <p:sldId id="257" r:id="rId3"/>
    <p:sldId id="258" r:id="rId4"/>
    <p:sldId id="277" r:id="rId5"/>
    <p:sldId id="278" r:id="rId6"/>
    <p:sldId id="279" r:id="rId7"/>
    <p:sldId id="280" r:id="rId8"/>
    <p:sldId id="281" r:id="rId9"/>
    <p:sldId id="282" r:id="rId10"/>
    <p:sldId id="283" r:id="rId11"/>
    <p:sldId id="284" r:id="rId12"/>
    <p:sldId id="259" r:id="rId13"/>
    <p:sldId id="296" r:id="rId14"/>
    <p:sldId id="297" r:id="rId15"/>
    <p:sldId id="262" r:id="rId16"/>
    <p:sldId id="263" r:id="rId17"/>
    <p:sldId id="261" r:id="rId18"/>
    <p:sldId id="260" r:id="rId19"/>
    <p:sldId id="266" r:id="rId20"/>
    <p:sldId id="267" r:id="rId21"/>
    <p:sldId id="291" r:id="rId22"/>
    <p:sldId id="292" r:id="rId23"/>
    <p:sldId id="293" r:id="rId24"/>
    <p:sldId id="294" r:id="rId25"/>
    <p:sldId id="295" r:id="rId26"/>
    <p:sldId id="285" r:id="rId27"/>
    <p:sldId id="286" r:id="rId28"/>
    <p:sldId id="287" r:id="rId29"/>
    <p:sldId id="288" r:id="rId30"/>
    <p:sldId id="276"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guide id="3" orient="horz" pos="1641">
          <p15:clr>
            <a:srgbClr val="A4A3A4"/>
          </p15:clr>
        </p15:guide>
        <p15:guide id="4" pos="28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405" autoAdjust="0"/>
    <p:restoredTop sz="94622"/>
  </p:normalViewPr>
  <p:slideViewPr>
    <p:cSldViewPr snapToGrid="0">
      <p:cViewPr varScale="1">
        <p:scale>
          <a:sx n="105" d="100"/>
          <a:sy n="105" d="100"/>
        </p:scale>
        <p:origin x="-96" y="-448"/>
      </p:cViewPr>
      <p:guideLst>
        <p:guide orient="horz" pos="1620"/>
        <p:guide orient="horz" pos="1641"/>
        <p:guide pos="2880"/>
        <p:guide pos="287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2082205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c1606e0b9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5c1606e0b9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c1606e0b9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5c1606e0b9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5ef19fd31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5ef19fd31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c1606e0b9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5c1606e0b9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c1606e0b9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5c1606e0b9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5c1606e0b9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5c1606e0b9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c1606e0b9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5c1606e0b9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5c1606e0b9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5c1606e0b9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c1606e0b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c1606e0b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5c1606e0b9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5c1606e0b9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c1606e0b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c1606e0b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5c1606e0b9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5c1606e0b9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ce7db8cd3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5ce7db8cd3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*insert Ruth’s captions*</a:t>
            </a:r>
            <a:endParaRPr/>
          </a:p>
        </p:txBody>
      </p:sp>
    </p:spTree>
    <p:extLst>
      <p:ext uri="{BB962C8B-B14F-4D97-AF65-F5344CB8AC3E}">
        <p14:creationId xmlns:p14="http://schemas.microsoft.com/office/powerpoint/2010/main" val="2655233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ce7db8cd3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5ce7db8cd3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*insert Ruth’s captions*</a:t>
            </a:r>
            <a:endParaRPr/>
          </a:p>
        </p:txBody>
      </p:sp>
    </p:spTree>
    <p:extLst>
      <p:ext uri="{BB962C8B-B14F-4D97-AF65-F5344CB8AC3E}">
        <p14:creationId xmlns:p14="http://schemas.microsoft.com/office/powerpoint/2010/main" val="1635002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ce7db8cd3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5ce7db8cd3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*insert Ruth’s captions*</a:t>
            </a:r>
            <a:endParaRPr/>
          </a:p>
        </p:txBody>
      </p:sp>
    </p:spTree>
    <p:extLst>
      <p:ext uri="{BB962C8B-B14F-4D97-AF65-F5344CB8AC3E}">
        <p14:creationId xmlns:p14="http://schemas.microsoft.com/office/powerpoint/2010/main" val="3516485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ce7db8cd3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5ce7db8cd3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*insert Ruth’s captions*</a:t>
            </a:r>
            <a:endParaRPr/>
          </a:p>
        </p:txBody>
      </p:sp>
    </p:spTree>
    <p:extLst>
      <p:ext uri="{BB962C8B-B14F-4D97-AF65-F5344CB8AC3E}">
        <p14:creationId xmlns:p14="http://schemas.microsoft.com/office/powerpoint/2010/main" val="3355261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ce7db8cd3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5ce7db8cd3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*insert Ruth’s captions*</a:t>
            </a:r>
            <a:endParaRPr/>
          </a:p>
        </p:txBody>
      </p:sp>
    </p:spTree>
    <p:extLst>
      <p:ext uri="{BB962C8B-B14F-4D97-AF65-F5344CB8AC3E}">
        <p14:creationId xmlns:p14="http://schemas.microsoft.com/office/powerpoint/2010/main" val="3436312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5c1606e0b9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5c1606e0b9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5e5bc22b1b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5e5bc22b1b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5e5bc22b1b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5e5bc22b1b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5c1606e0b9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5c1606e0b9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c1606e0b9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5c1606e0b9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c1606e0b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5c1606e0b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5c1606e0b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5c1606e0b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c1606e0b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c1606e0b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5e5bc22b1b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5e5bc22b1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5e5bc22b1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5e5bc22b1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5c1606e0b9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5c1606e0b9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5e5bc22b1b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5e5bc22b1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27.jp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732725" y="675050"/>
            <a:ext cx="4586100" cy="5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 name="Picture 1" descr="Image File Cover_Greg Curnoe_Canadian Identi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07944" cy="5184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5"/>
        <p:cNvGrpSpPr/>
        <p:nvPr/>
      </p:nvGrpSpPr>
      <p:grpSpPr>
        <a:xfrm>
          <a:off x="0" y="0"/>
          <a:ext cx="0" cy="0"/>
          <a:chOff x="0" y="0"/>
          <a:chExt cx="0" cy="0"/>
        </a:xfrm>
      </p:grpSpPr>
      <p:sp>
        <p:nvSpPr>
          <p:cNvPr id="216" name="Google Shape;216;p40"/>
          <p:cNvSpPr txBox="1"/>
          <p:nvPr/>
        </p:nvSpPr>
        <p:spPr>
          <a:xfrm>
            <a:off x="1051038" y="4312874"/>
            <a:ext cx="6978300" cy="556625"/>
          </a:xfrm>
          <a:prstGeom prst="rect">
            <a:avLst/>
          </a:prstGeom>
          <a:noFill/>
          <a:ln>
            <a:noFill/>
          </a:ln>
        </p:spPr>
        <p:txBody>
          <a:bodyPr spcFirstLastPara="1" wrap="square" lIns="91425" tIns="91425" rIns="91425" bIns="91425" anchor="t" anchorCtr="0">
            <a:noAutofit/>
          </a:bodyPr>
          <a:lstStyle/>
          <a:p>
            <a:pPr lvl="0">
              <a:lnSpc>
                <a:spcPct val="115000"/>
              </a:lnSpc>
            </a:pPr>
            <a:r>
              <a:rPr lang="en" sz="1100" b="1" dirty="0">
                <a:solidFill>
                  <a:schemeClr val="dk1"/>
                </a:solidFill>
                <a:highlight>
                  <a:srgbClr val="FFFFFF"/>
                </a:highlight>
                <a:latin typeface="Helvetica Neue"/>
                <a:ea typeface="Helvetica Neue"/>
                <a:cs typeface="Helvetica Neue"/>
                <a:sym typeface="Helvetica Neue"/>
              </a:rPr>
              <a:t>Greg Curnoe, </a:t>
            </a:r>
            <a:r>
              <a:rPr lang="en" sz="1100" b="1" i="1" dirty="0">
                <a:solidFill>
                  <a:schemeClr val="dk1"/>
                </a:solidFill>
                <a:highlight>
                  <a:srgbClr val="FFFFFF"/>
                </a:highlight>
                <a:latin typeface="Helvetica Neue"/>
                <a:ea typeface="Helvetica Neue"/>
                <a:cs typeface="Helvetica Neue"/>
                <a:sym typeface="Helvetica Neue"/>
              </a:rPr>
              <a:t>View of Victoria Hospital, Second Series</a:t>
            </a:r>
            <a:r>
              <a:rPr lang="en" sz="1100" b="1" dirty="0">
                <a:solidFill>
                  <a:schemeClr val="dk1"/>
                </a:solidFill>
                <a:highlight>
                  <a:srgbClr val="FFFFFF"/>
                </a:highlight>
                <a:latin typeface="Helvetica Neue"/>
                <a:ea typeface="Helvetica Neue"/>
                <a:cs typeface="Helvetica Neue"/>
                <a:sym typeface="Helvetica Neue"/>
              </a:rPr>
              <a:t>, February 10, 1969–March 10, 1971.</a:t>
            </a:r>
            <a:r>
              <a:rPr lang="en-CA" sz="1100" b="1" dirty="0">
                <a:solidFill>
                  <a:schemeClr val="dk1"/>
                </a:solidFill>
                <a:highlight>
                  <a:srgbClr val="FFFFFF"/>
                </a:highlight>
                <a:latin typeface="Helvetica Neue"/>
                <a:ea typeface="Helvetica Neue"/>
                <a:cs typeface="Helvetica Neue"/>
                <a:sym typeface="Helvetica Neue"/>
              </a:rPr>
              <a:t> Victoria Hospital was important to </a:t>
            </a:r>
            <a:r>
              <a:rPr lang="en-CA" sz="1100" b="1" dirty="0" err="1">
                <a:solidFill>
                  <a:schemeClr val="dk1"/>
                </a:solidFill>
                <a:highlight>
                  <a:srgbClr val="FFFFFF"/>
                </a:highlight>
                <a:latin typeface="Helvetica Neue"/>
                <a:ea typeface="Helvetica Neue"/>
                <a:cs typeface="Helvetica Neue"/>
                <a:sym typeface="Helvetica Neue"/>
              </a:rPr>
              <a:t>Curnoe</a:t>
            </a:r>
            <a:r>
              <a:rPr lang="en-CA" sz="1100" b="1" dirty="0">
                <a:solidFill>
                  <a:schemeClr val="dk1"/>
                </a:solidFill>
                <a:highlight>
                  <a:srgbClr val="FFFFFF"/>
                </a:highlight>
                <a:latin typeface="Helvetica Neue"/>
                <a:ea typeface="Helvetica Neue"/>
                <a:cs typeface="Helvetica Neue"/>
                <a:sym typeface="Helvetica Neue"/>
              </a:rPr>
              <a:t> as the place where he and so many of his family and friends had been born or had died.</a:t>
            </a:r>
            <a:endParaRPr sz="1100" b="1" dirty="0">
              <a:solidFill>
                <a:schemeClr val="dk1"/>
              </a:solidFill>
              <a:highlight>
                <a:srgbClr val="FFFFFF"/>
              </a:highlight>
              <a:latin typeface="Helvetica Neue"/>
              <a:ea typeface="Helvetica Neue"/>
              <a:cs typeface="Helvetica Neue"/>
              <a:sym typeface="Helvetica Neue"/>
            </a:endParaRPr>
          </a:p>
        </p:txBody>
      </p:sp>
      <p:pic>
        <p:nvPicPr>
          <p:cNvPr id="217" name="Google Shape;217;p40"/>
          <p:cNvPicPr preferRelativeResize="0"/>
          <p:nvPr/>
        </p:nvPicPr>
        <p:blipFill>
          <a:blip r:embed="rId3">
            <a:alphaModFix/>
          </a:blip>
          <a:stretch>
            <a:fillRect/>
          </a:stretch>
        </p:blipFill>
        <p:spPr>
          <a:xfrm>
            <a:off x="1101962" y="480350"/>
            <a:ext cx="6940076" cy="37667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1"/>
        <p:cNvGrpSpPr/>
        <p:nvPr/>
      </p:nvGrpSpPr>
      <p:grpSpPr>
        <a:xfrm>
          <a:off x="0" y="0"/>
          <a:ext cx="0" cy="0"/>
          <a:chOff x="0" y="0"/>
          <a:chExt cx="0" cy="0"/>
        </a:xfrm>
      </p:grpSpPr>
      <p:sp>
        <p:nvSpPr>
          <p:cNvPr id="222" name="Google Shape;222;p41"/>
          <p:cNvSpPr txBox="1"/>
          <p:nvPr/>
        </p:nvSpPr>
        <p:spPr>
          <a:xfrm>
            <a:off x="1463637" y="4433475"/>
            <a:ext cx="6153225" cy="64652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latin typeface="Helvetica Neue"/>
                <a:ea typeface="Helvetica Neue"/>
                <a:cs typeface="Helvetica Neue"/>
                <a:sym typeface="Helvetica Neue"/>
              </a:rPr>
              <a:t>Greg </a:t>
            </a:r>
            <a:r>
              <a:rPr lang="en" sz="1100" b="1" dirty="0" err="1">
                <a:latin typeface="Helvetica Neue"/>
                <a:ea typeface="Helvetica Neue"/>
                <a:cs typeface="Helvetica Neue"/>
                <a:sym typeface="Helvetica Neue"/>
              </a:rPr>
              <a:t>Curnoe</a:t>
            </a:r>
            <a:r>
              <a:rPr lang="en" sz="1100" b="1" dirty="0">
                <a:latin typeface="Helvetica Neue"/>
                <a:ea typeface="Helvetica Neue"/>
                <a:cs typeface="Helvetica Neue"/>
                <a:sym typeface="Helvetica Neue"/>
              </a:rPr>
              <a:t>,</a:t>
            </a:r>
            <a:r>
              <a:rPr lang="en" sz="1100" b="1" i="1" dirty="0">
                <a:latin typeface="Helvetica Neue"/>
                <a:ea typeface="Helvetica Neue"/>
                <a:cs typeface="Helvetica Neue"/>
                <a:sym typeface="Helvetica Neue"/>
              </a:rPr>
              <a:t> Deeds #5</a:t>
            </a:r>
            <a:r>
              <a:rPr lang="en" sz="1100" b="1" dirty="0">
                <a:latin typeface="Helvetica Neue"/>
                <a:ea typeface="Helvetica Neue"/>
                <a:cs typeface="Helvetica Neue"/>
                <a:sym typeface="Helvetica Neue"/>
              </a:rPr>
              <a:t>, August 19–22, 1991. This work traces Curno</a:t>
            </a:r>
            <a:r>
              <a:rPr lang="en-CA" sz="1100" b="1" dirty="0">
                <a:latin typeface="Helvetica Neue"/>
                <a:ea typeface="Helvetica Neue"/>
                <a:cs typeface="Helvetica Neue"/>
                <a:sym typeface="Helvetica Neue"/>
              </a:rPr>
              <a:t>e’</a:t>
            </a:r>
            <a:r>
              <a:rPr lang="en" sz="1100" b="1" dirty="0">
                <a:latin typeface="Helvetica Neue"/>
                <a:ea typeface="Helvetica Neue"/>
                <a:cs typeface="Helvetica Neue"/>
                <a:sym typeface="Helvetica Neue"/>
              </a:rPr>
              <a:t>s painstaking research into the history of the land he now owned.</a:t>
            </a:r>
            <a:endParaRPr sz="1100" b="1" dirty="0">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100" b="1" dirty="0">
              <a:latin typeface="Helvetica Neue"/>
              <a:ea typeface="Helvetica Neue"/>
              <a:cs typeface="Helvetica Neue"/>
              <a:sym typeface="Helvetica Neue"/>
            </a:endParaRPr>
          </a:p>
        </p:txBody>
      </p:sp>
      <p:pic>
        <p:nvPicPr>
          <p:cNvPr id="223" name="Google Shape;223;p41"/>
          <p:cNvPicPr preferRelativeResize="0"/>
          <p:nvPr/>
        </p:nvPicPr>
        <p:blipFill>
          <a:blip r:embed="rId3">
            <a:alphaModFix/>
          </a:blip>
          <a:stretch>
            <a:fillRect/>
          </a:stretch>
        </p:blipFill>
        <p:spPr>
          <a:xfrm>
            <a:off x="1527137" y="209813"/>
            <a:ext cx="6089725" cy="418471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p:nvPr/>
        </p:nvSpPr>
        <p:spPr>
          <a:xfrm>
            <a:off x="4674634" y="3525720"/>
            <a:ext cx="3579872" cy="1492529"/>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100" b="1" dirty="0">
                <a:solidFill>
                  <a:schemeClr val="dk1"/>
                </a:solidFill>
                <a:highlight>
                  <a:srgbClr val="FFFFFF"/>
                </a:highlight>
                <a:latin typeface="Helvetica Neue"/>
                <a:ea typeface="Helvetica Neue"/>
                <a:cs typeface="Helvetica Neue"/>
                <a:sym typeface="Helvetica Neue"/>
              </a:rPr>
              <a:t>Greg </a:t>
            </a:r>
            <a:r>
              <a:rPr lang="en" sz="1100" b="1" dirty="0" err="1">
                <a:solidFill>
                  <a:schemeClr val="dk1"/>
                </a:solidFill>
                <a:highlight>
                  <a:srgbClr val="FFFFFF"/>
                </a:highlight>
                <a:latin typeface="Helvetica Neue"/>
                <a:ea typeface="Helvetica Neue"/>
                <a:cs typeface="Helvetica Neue"/>
                <a:sym typeface="Helvetica Neue"/>
              </a:rPr>
              <a:t>Curnoe</a:t>
            </a:r>
            <a:r>
              <a:rPr lang="en" sz="1100" b="1" dirty="0">
                <a:solidFill>
                  <a:schemeClr val="dk1"/>
                </a:solidFill>
                <a:highlight>
                  <a:srgbClr val="FFFFFF"/>
                </a:highlight>
                <a:latin typeface="Helvetica Neue"/>
                <a:ea typeface="Helvetica Neue"/>
                <a:cs typeface="Helvetica Neue"/>
                <a:sym typeface="Helvetica Neue"/>
              </a:rPr>
              <a:t>, </a:t>
            </a:r>
            <a:r>
              <a:rPr lang="en" sz="1100" b="1" i="1" dirty="0" err="1">
                <a:solidFill>
                  <a:schemeClr val="dk1"/>
                </a:solidFill>
                <a:highlight>
                  <a:srgbClr val="FFFFFF"/>
                </a:highlight>
                <a:latin typeface="Helvetica Neue"/>
                <a:ea typeface="Helvetica Neue"/>
                <a:cs typeface="Helvetica Neue"/>
                <a:sym typeface="Helvetica Neue"/>
              </a:rPr>
              <a:t>Sanouillet</a:t>
            </a:r>
            <a:r>
              <a:rPr lang="en" sz="1100" b="1" i="1" dirty="0">
                <a:solidFill>
                  <a:schemeClr val="dk1"/>
                </a:solidFill>
                <a:highlight>
                  <a:srgbClr val="FFFFFF"/>
                </a:highlight>
                <a:latin typeface="Helvetica Neue"/>
                <a:ea typeface="Helvetica Neue"/>
                <a:cs typeface="Helvetica Neue"/>
                <a:sym typeface="Helvetica Neue"/>
              </a:rPr>
              <a:t> #2</a:t>
            </a:r>
            <a:r>
              <a:rPr lang="en" sz="1100" b="1" dirty="0">
                <a:solidFill>
                  <a:schemeClr val="dk1"/>
                </a:solidFill>
                <a:highlight>
                  <a:srgbClr val="FFFFFF"/>
                </a:highlight>
                <a:latin typeface="Helvetica Neue"/>
                <a:ea typeface="Helvetica Neue"/>
                <a:cs typeface="Helvetica Neue"/>
                <a:sym typeface="Helvetica Neue"/>
              </a:rPr>
              <a:t>, 1980. This work integrated the </a:t>
            </a:r>
            <a:r>
              <a:rPr lang="en" sz="1100" b="1" dirty="0" err="1">
                <a:solidFill>
                  <a:schemeClr val="dk1"/>
                </a:solidFill>
                <a:highlight>
                  <a:srgbClr val="FFFFFF"/>
                </a:highlight>
                <a:latin typeface="Helvetica Neue"/>
                <a:ea typeface="Helvetica Neue"/>
                <a:cs typeface="Helvetica Neue"/>
                <a:sym typeface="Helvetica Neue"/>
              </a:rPr>
              <a:t>colour</a:t>
            </a:r>
            <a:r>
              <a:rPr lang="en" sz="1100" b="1" dirty="0">
                <a:solidFill>
                  <a:schemeClr val="dk1"/>
                </a:solidFill>
                <a:highlight>
                  <a:srgbClr val="FFFFFF"/>
                </a:highlight>
                <a:latin typeface="Helvetica Neue"/>
                <a:ea typeface="Helvetica Neue"/>
                <a:cs typeface="Helvetica Neue"/>
                <a:sym typeface="Helvetica Neue"/>
              </a:rPr>
              <a:t> wheel with a bicycle wheel–truing stand. As French Dada scholar Michel Sanouillet noted, “Greg’s fascination with the wheel kept recurring.”</a:t>
            </a:r>
            <a:endParaRPr sz="1100" b="1" dirty="0">
              <a:solidFill>
                <a:schemeClr val="dk1"/>
              </a:solidFill>
              <a:highlight>
                <a:srgbClr val="FFFFFF"/>
              </a:highlight>
              <a:latin typeface="Helvetica Neue"/>
              <a:ea typeface="Helvetica Neue"/>
              <a:cs typeface="Helvetica Neue"/>
              <a:sym typeface="Helvetica Neue"/>
            </a:endParaRPr>
          </a:p>
        </p:txBody>
      </p:sp>
      <p:pic>
        <p:nvPicPr>
          <p:cNvPr id="73" name="Google Shape;73;p16"/>
          <p:cNvPicPr preferRelativeResize="0">
            <a:picLocks noChangeAspect="1"/>
          </p:cNvPicPr>
          <p:nvPr/>
        </p:nvPicPr>
        <p:blipFill rotWithShape="1">
          <a:blip r:embed="rId3">
            <a:alphaModFix/>
          </a:blip>
          <a:srcRect l="7258" t="2733" r="8246" b="3131"/>
          <a:stretch/>
        </p:blipFill>
        <p:spPr>
          <a:xfrm>
            <a:off x="2309948" y="223126"/>
            <a:ext cx="2119733" cy="47416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5"/>
        <p:cNvGrpSpPr/>
        <p:nvPr/>
      </p:nvGrpSpPr>
      <p:grpSpPr>
        <a:xfrm>
          <a:off x="0" y="0"/>
          <a:ext cx="0" cy="0"/>
          <a:chOff x="0" y="0"/>
          <a:chExt cx="0" cy="0"/>
        </a:xfrm>
      </p:grpSpPr>
      <p:sp>
        <p:nvSpPr>
          <p:cNvPr id="4" name="Google Shape;90;p19">
            <a:extLst>
              <a:ext uri="{FF2B5EF4-FFF2-40B4-BE49-F238E27FC236}">
                <a16:creationId xmlns:a16="http://schemas.microsoft.com/office/drawing/2014/main" xmlns="" id="{7A892B60-F202-E245-A0AD-15085EACD99B}"/>
              </a:ext>
            </a:extLst>
          </p:cNvPr>
          <p:cNvSpPr txBox="1"/>
          <p:nvPr/>
        </p:nvSpPr>
        <p:spPr>
          <a:xfrm>
            <a:off x="176580" y="98963"/>
            <a:ext cx="2582219" cy="128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latin typeface="Helvetica Neue"/>
                <a:ea typeface="Helvetica Neue"/>
                <a:cs typeface="Helvetica Neue"/>
                <a:sym typeface="Helvetica Neue"/>
              </a:rPr>
              <a:t>Learning Activity #1</a:t>
            </a:r>
            <a:r>
              <a:rPr lang="en-CA" sz="1100" b="1" dirty="0">
                <a:latin typeface="Helvetica Neue"/>
                <a:ea typeface="Helvetica Neue"/>
                <a:cs typeface="Helvetica Neue"/>
                <a:sym typeface="Helvetica Neue"/>
              </a:rPr>
              <a:t>: Example 1</a:t>
            </a:r>
            <a:endParaRPr sz="1100" b="1" dirty="0">
              <a:latin typeface="Helvetica Neue"/>
              <a:ea typeface="Helvetica Neue"/>
              <a:cs typeface="Helvetica Neue"/>
              <a:sym typeface="Helvetica Neue"/>
            </a:endParaRPr>
          </a:p>
        </p:txBody>
      </p:sp>
      <p:pic>
        <p:nvPicPr>
          <p:cNvPr id="2" name="Picture 1" descr="CurnoeCircle-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7206" y="690140"/>
            <a:ext cx="4165132" cy="4223747"/>
          </a:xfrm>
          <a:prstGeom prst="rect">
            <a:avLst/>
          </a:prstGeom>
        </p:spPr>
      </p:pic>
      <p:pic>
        <p:nvPicPr>
          <p:cNvPr id="3" name="Picture 2" descr="CurnoeWedge2-sm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926" y="722960"/>
            <a:ext cx="1685932" cy="4197339"/>
          </a:xfrm>
          <a:prstGeom prst="rect">
            <a:avLst/>
          </a:prstGeom>
        </p:spPr>
      </p:pic>
    </p:spTree>
    <p:extLst>
      <p:ext uri="{BB962C8B-B14F-4D97-AF65-F5344CB8AC3E}">
        <p14:creationId xmlns:p14="http://schemas.microsoft.com/office/powerpoint/2010/main" val="1075651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5"/>
        <p:cNvGrpSpPr/>
        <p:nvPr/>
      </p:nvGrpSpPr>
      <p:grpSpPr>
        <a:xfrm>
          <a:off x="0" y="0"/>
          <a:ext cx="0" cy="0"/>
          <a:chOff x="0" y="0"/>
          <a:chExt cx="0" cy="0"/>
        </a:xfrm>
      </p:grpSpPr>
      <p:sp>
        <p:nvSpPr>
          <p:cNvPr id="4" name="Google Shape;90;p19">
            <a:extLst>
              <a:ext uri="{FF2B5EF4-FFF2-40B4-BE49-F238E27FC236}">
                <a16:creationId xmlns:a16="http://schemas.microsoft.com/office/drawing/2014/main" xmlns="" id="{7A892B60-F202-E245-A0AD-15085EACD99B}"/>
              </a:ext>
            </a:extLst>
          </p:cNvPr>
          <p:cNvSpPr txBox="1"/>
          <p:nvPr/>
        </p:nvSpPr>
        <p:spPr>
          <a:xfrm>
            <a:off x="176580" y="98963"/>
            <a:ext cx="2636957" cy="128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latin typeface="Helvetica Neue"/>
                <a:ea typeface="Helvetica Neue"/>
                <a:cs typeface="Helvetica Neue"/>
                <a:sym typeface="Helvetica Neue"/>
              </a:rPr>
              <a:t>Learning Activity #1</a:t>
            </a:r>
            <a:r>
              <a:rPr lang="en-CA" sz="1100" b="1" dirty="0">
                <a:latin typeface="Helvetica Neue"/>
                <a:ea typeface="Helvetica Neue"/>
                <a:cs typeface="Helvetica Neue"/>
                <a:sym typeface="Helvetica Neue"/>
              </a:rPr>
              <a:t>: Example 2</a:t>
            </a:r>
            <a:endParaRPr sz="1100" b="1" dirty="0">
              <a:latin typeface="Helvetica Neue"/>
              <a:ea typeface="Helvetica Neue"/>
              <a:cs typeface="Helvetica Neue"/>
              <a:sym typeface="Helvetica Neue"/>
            </a:endParaRPr>
          </a:p>
        </p:txBody>
      </p:sp>
      <p:pic>
        <p:nvPicPr>
          <p:cNvPr id="2" name="Picture 1" descr="CurnoeCircle2-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3739" y="601129"/>
            <a:ext cx="4246736" cy="4246736"/>
          </a:xfrm>
          <a:prstGeom prst="rect">
            <a:avLst/>
          </a:prstGeom>
        </p:spPr>
      </p:pic>
    </p:spTree>
    <p:extLst>
      <p:ext uri="{BB962C8B-B14F-4D97-AF65-F5344CB8AC3E}">
        <p14:creationId xmlns:p14="http://schemas.microsoft.com/office/powerpoint/2010/main" val="4150742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9"/>
        <p:cNvGrpSpPr/>
        <p:nvPr/>
      </p:nvGrpSpPr>
      <p:grpSpPr>
        <a:xfrm>
          <a:off x="0" y="0"/>
          <a:ext cx="0" cy="0"/>
          <a:chOff x="0" y="0"/>
          <a:chExt cx="0" cy="0"/>
        </a:xfrm>
      </p:grpSpPr>
      <p:sp>
        <p:nvSpPr>
          <p:cNvPr id="90" name="Google Shape;90;p19"/>
          <p:cNvSpPr txBox="1"/>
          <p:nvPr/>
        </p:nvSpPr>
        <p:spPr>
          <a:xfrm>
            <a:off x="5445038" y="3224352"/>
            <a:ext cx="2897049" cy="1881773"/>
          </a:xfrm>
          <a:prstGeom prst="rect">
            <a:avLst/>
          </a:prstGeom>
          <a:noFill/>
          <a:ln>
            <a:noFill/>
          </a:ln>
        </p:spPr>
        <p:txBody>
          <a:bodyPr spcFirstLastPara="1" wrap="square" lIns="91425" tIns="91425" rIns="91425" bIns="91425" anchor="b" anchorCtr="0">
            <a:noAutofit/>
          </a:bodyPr>
          <a:lstStyle/>
          <a:p>
            <a:r>
              <a:rPr lang="en" sz="1100" b="1" dirty="0">
                <a:solidFill>
                  <a:schemeClr val="dk1"/>
                </a:solidFill>
                <a:highlight>
                  <a:srgbClr val="FFFFFF"/>
                </a:highlight>
                <a:latin typeface="Helvetica Neue"/>
                <a:ea typeface="Helvetica Neue"/>
                <a:cs typeface="Helvetica Neue"/>
                <a:sym typeface="Helvetica Neue"/>
              </a:rPr>
              <a:t>Greg Curnoe, </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Pop bottle collection, 1900s–1980s, collection consists </a:t>
            </a:r>
            <a:r>
              <a:rPr lang="en-CA" sz="1100" b="1">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of </a:t>
            </a:r>
            <a:r>
              <a:rPr lang="en-CA" sz="1100" b="1" smtClean="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a:r>
            <a:br>
              <a:rPr lang="en-CA" sz="1100" b="1" smtClean="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br>
            <a:r>
              <a:rPr lang="en-CA" sz="1100" b="1" smtClean="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86 </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pop bottles, 15 cardboard carry trays and 1 wire rack, Art Gallery of Ontario, Toronto, Gift of Sheila </a:t>
            </a:r>
            <a:r>
              <a:rPr lang="en-CA" sz="1100" b="1" dirty="0" err="1">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Curnoe</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2003, LA.GCF.S19. © Estate of Greg </a:t>
            </a:r>
            <a:r>
              <a:rPr lang="en-CA" sz="1100" b="1" dirty="0" err="1">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Curnoe</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 SOCAN (</a:t>
            </a:r>
            <a:r>
              <a:rPr lang="en-CA" sz="1100" b="1" dirty="0" smtClean="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2020)</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smtClean="0">
              <a:highlight>
                <a:srgbClr val="FFFFFF"/>
              </a:highlight>
              <a:latin typeface="Helvetica Neue" panose="02000503000000020004" pitchFamily="2" charset="0"/>
              <a:ea typeface="Helvetica Neue" panose="02000503000000020004" pitchFamily="2" charset="0"/>
              <a:cs typeface="Helvetica Neue" panose="02000503000000020004" pitchFamily="2" charset="0"/>
            </a:endParaRPr>
          </a:p>
          <a:p>
            <a:endParaRPr lang="en-CA" sz="1100" b="1"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Helvetica Neue"/>
            </a:endParaRPr>
          </a:p>
          <a:p>
            <a:r>
              <a:rPr lang="en" sz="1100" b="1" dirty="0" smtClean="0">
                <a:solidFill>
                  <a:schemeClr val="dk1"/>
                </a:solidFill>
                <a:highlight>
                  <a:srgbClr val="FFFFFF"/>
                </a:highlight>
                <a:latin typeface="Helvetica Neue"/>
                <a:ea typeface="Helvetica Neue"/>
                <a:cs typeface="Helvetica Neue"/>
                <a:sym typeface="Helvetica Neue"/>
              </a:rPr>
              <a:t>For </a:t>
            </a:r>
            <a:r>
              <a:rPr lang="en" sz="1100" b="1" dirty="0">
                <a:solidFill>
                  <a:schemeClr val="dk1"/>
                </a:solidFill>
                <a:highlight>
                  <a:srgbClr val="FFFFFF"/>
                </a:highlight>
                <a:latin typeface="Helvetica Neue"/>
                <a:ea typeface="Helvetica Neue"/>
                <a:cs typeface="Helvetica Neue"/>
                <a:sym typeface="Helvetica Neue"/>
              </a:rPr>
              <a:t>this work, Curnoe used </a:t>
            </a:r>
            <a:r>
              <a:rPr lang="en-CA" sz="1100" b="1" dirty="0">
                <a:solidFill>
                  <a:schemeClr val="dk1"/>
                </a:solidFill>
                <a:highlight>
                  <a:srgbClr val="FFFFFF"/>
                </a:highlight>
                <a:latin typeface="Helvetica Neue"/>
                <a:ea typeface="Helvetica Neue"/>
                <a:cs typeface="Helvetica Neue"/>
                <a:sym typeface="Helvetica Neue"/>
              </a:rPr>
              <a:t>regional </a:t>
            </a:r>
            <a:r>
              <a:rPr lang="en" sz="1100" b="1" dirty="0">
                <a:solidFill>
                  <a:schemeClr val="dk1"/>
                </a:solidFill>
                <a:highlight>
                  <a:srgbClr val="FFFFFF"/>
                </a:highlight>
                <a:latin typeface="Helvetica Neue"/>
                <a:ea typeface="Helvetica Neue"/>
                <a:cs typeface="Helvetica Neue"/>
                <a:sym typeface="Helvetica Neue"/>
              </a:rPr>
              <a:t>pop bottles he collected during his travels across Canada from 1968 </a:t>
            </a:r>
            <a:r>
              <a:rPr lang="en-CA" sz="1100" b="1" dirty="0">
                <a:solidFill>
                  <a:schemeClr val="dk1"/>
                </a:solidFill>
                <a:highlight>
                  <a:srgbClr val="FFFFFF"/>
                </a:highlight>
                <a:latin typeface="Helvetica Neue"/>
                <a:ea typeface="Helvetica Neue"/>
                <a:cs typeface="Helvetica Neue"/>
                <a:sym typeface="Helvetica Neue"/>
              </a:rPr>
              <a:t>to</a:t>
            </a:r>
            <a:r>
              <a:rPr lang="en" sz="1100" b="1" dirty="0">
                <a:solidFill>
                  <a:schemeClr val="dk1"/>
                </a:solidFill>
                <a:highlight>
                  <a:srgbClr val="FFFFFF"/>
                </a:highlight>
                <a:latin typeface="Helvetica Neue"/>
                <a:ea typeface="Helvetica Neue"/>
                <a:cs typeface="Helvetica Neue"/>
                <a:sym typeface="Helvetica Neue"/>
              </a:rPr>
              <a:t> 1989. Together they offer an unconventional, eclectic representation of Canada. </a:t>
            </a:r>
            <a:endParaRPr sz="1100" b="1" dirty="0">
              <a:solidFill>
                <a:schemeClr val="dk1"/>
              </a:solidFill>
              <a:highlight>
                <a:srgbClr val="FFFFFF"/>
              </a:highlight>
              <a:latin typeface="Helvetica Neue"/>
              <a:ea typeface="Helvetica Neue"/>
              <a:cs typeface="Helvetica Neue"/>
              <a:sym typeface="Helvetica Neue"/>
            </a:endParaRPr>
          </a:p>
        </p:txBody>
      </p:sp>
      <p:pic>
        <p:nvPicPr>
          <p:cNvPr id="91" name="Google Shape;91;p19"/>
          <p:cNvPicPr preferRelativeResize="0">
            <a:picLocks noChangeAspect="1"/>
          </p:cNvPicPr>
          <p:nvPr/>
        </p:nvPicPr>
        <p:blipFill>
          <a:blip r:embed="rId3">
            <a:alphaModFix/>
          </a:blip>
          <a:stretch>
            <a:fillRect/>
          </a:stretch>
        </p:blipFill>
        <p:spPr>
          <a:xfrm>
            <a:off x="2088261" y="503674"/>
            <a:ext cx="3003849" cy="4487424"/>
          </a:xfrm>
          <a:prstGeom prst="rect">
            <a:avLst/>
          </a:prstGeom>
          <a:noFill/>
          <a:ln>
            <a:noFill/>
          </a:ln>
        </p:spPr>
      </p:pic>
      <p:sp>
        <p:nvSpPr>
          <p:cNvPr id="4" name="Google Shape;90;p19">
            <a:extLst>
              <a:ext uri="{FF2B5EF4-FFF2-40B4-BE49-F238E27FC236}">
                <a16:creationId xmlns:a16="http://schemas.microsoft.com/office/drawing/2014/main" xmlns="" id="{7A892B60-F202-E245-A0AD-15085EACD99B}"/>
              </a:ext>
            </a:extLst>
          </p:cNvPr>
          <p:cNvSpPr txBox="1"/>
          <p:nvPr/>
        </p:nvSpPr>
        <p:spPr>
          <a:xfrm>
            <a:off x="176581" y="98963"/>
            <a:ext cx="1823400" cy="128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latin typeface="Helvetica Neue"/>
                <a:ea typeface="Helvetica Neue"/>
                <a:cs typeface="Helvetica Neue"/>
                <a:sym typeface="Helvetica Neue"/>
              </a:rPr>
              <a:t>Learning Activity #</a:t>
            </a:r>
            <a:r>
              <a:rPr lang="en-CA" sz="1100" b="1" dirty="0">
                <a:latin typeface="Helvetica Neue"/>
                <a:ea typeface="Helvetica Neue"/>
                <a:cs typeface="Helvetica Neue"/>
                <a:sym typeface="Helvetica Neue"/>
              </a:rPr>
              <a:t>2</a:t>
            </a:r>
            <a:endParaRPr sz="1100" b="1" dirty="0">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5"/>
        <p:cNvGrpSpPr/>
        <p:nvPr/>
      </p:nvGrpSpPr>
      <p:grpSpPr>
        <a:xfrm>
          <a:off x="0" y="0"/>
          <a:ext cx="0" cy="0"/>
          <a:chOff x="0" y="0"/>
          <a:chExt cx="0" cy="0"/>
        </a:xfrm>
      </p:grpSpPr>
      <p:sp>
        <p:nvSpPr>
          <p:cNvPr id="96" name="Google Shape;96;p20"/>
          <p:cNvSpPr txBox="1"/>
          <p:nvPr/>
        </p:nvSpPr>
        <p:spPr>
          <a:xfrm>
            <a:off x="6130668" y="3309408"/>
            <a:ext cx="2411175" cy="1513765"/>
          </a:xfrm>
          <a:prstGeom prst="rect">
            <a:avLst/>
          </a:prstGeom>
          <a:noFill/>
          <a:ln>
            <a:noFill/>
          </a:ln>
        </p:spPr>
        <p:txBody>
          <a:bodyPr spcFirstLastPara="1" wrap="square" lIns="91425" tIns="91425" rIns="91425" bIns="91425" anchor="t" anchorCtr="0">
            <a:noAutofit/>
          </a:bodyPr>
          <a:lstStyle/>
          <a:p>
            <a:pPr>
              <a:lnSpc>
                <a:spcPct val="114000"/>
              </a:lnSpc>
            </a:pP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Greg </a:t>
            </a:r>
            <a:r>
              <a:rPr lang="en-CA" sz="1100" b="1" dirty="0" err="1">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Curnoe</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a:t>
            </a:r>
            <a:r>
              <a:rPr lang="en-CA" sz="1100" b="1" i="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Large Colour Wheel</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1980. Here </a:t>
            </a:r>
            <a:r>
              <a:rPr lang="en-CA" sz="1100" b="1" dirty="0" err="1">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Curnoe</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a:t>
            </a:r>
            <a:b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b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pays homage to artists who </a:t>
            </a:r>
            <a:b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b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have come before him. It is another example of </a:t>
            </a:r>
            <a:r>
              <a:rPr lang="en-CA" sz="1100" b="1" dirty="0" err="1">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Curnoe</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a:t>
            </a:r>
            <a:b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b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using many different elements </a:t>
            </a:r>
            <a:b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b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to create a whole.</a:t>
            </a:r>
          </a:p>
        </p:txBody>
      </p:sp>
      <p:pic>
        <p:nvPicPr>
          <p:cNvPr id="97" name="Google Shape;97;p20"/>
          <p:cNvPicPr preferRelativeResize="0">
            <a:picLocks noChangeAspect="1"/>
          </p:cNvPicPr>
          <p:nvPr/>
        </p:nvPicPr>
        <p:blipFill>
          <a:blip r:embed="rId3">
            <a:alphaModFix/>
          </a:blip>
          <a:stretch>
            <a:fillRect/>
          </a:stretch>
        </p:blipFill>
        <p:spPr>
          <a:xfrm>
            <a:off x="1324662" y="567073"/>
            <a:ext cx="4380728" cy="4257403"/>
          </a:xfrm>
          <a:prstGeom prst="rect">
            <a:avLst/>
          </a:prstGeom>
          <a:noFill/>
          <a:ln>
            <a:noFill/>
          </a:ln>
        </p:spPr>
      </p:pic>
      <p:sp>
        <p:nvSpPr>
          <p:cNvPr id="4" name="Google Shape;90;p19">
            <a:extLst>
              <a:ext uri="{FF2B5EF4-FFF2-40B4-BE49-F238E27FC236}">
                <a16:creationId xmlns:a16="http://schemas.microsoft.com/office/drawing/2014/main" xmlns="" id="{7A892B60-F202-E245-A0AD-15085EACD99B}"/>
              </a:ext>
            </a:extLst>
          </p:cNvPr>
          <p:cNvSpPr txBox="1"/>
          <p:nvPr/>
        </p:nvSpPr>
        <p:spPr>
          <a:xfrm>
            <a:off x="176581" y="98963"/>
            <a:ext cx="1823400" cy="128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latin typeface="Helvetica Neue"/>
                <a:ea typeface="Helvetica Neue"/>
                <a:cs typeface="Helvetica Neue"/>
                <a:sym typeface="Helvetica Neue"/>
              </a:rPr>
              <a:t>Learning Activity #</a:t>
            </a:r>
            <a:r>
              <a:rPr lang="en-CA" sz="1100" b="1" dirty="0">
                <a:latin typeface="Helvetica Neue"/>
                <a:ea typeface="Helvetica Neue"/>
                <a:cs typeface="Helvetica Neue"/>
                <a:sym typeface="Helvetica Neue"/>
              </a:rPr>
              <a:t>2</a:t>
            </a:r>
            <a:endParaRPr sz="1100" b="1" dirty="0">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3"/>
        <p:cNvGrpSpPr/>
        <p:nvPr/>
      </p:nvGrpSpPr>
      <p:grpSpPr>
        <a:xfrm>
          <a:off x="0" y="0"/>
          <a:ext cx="0" cy="0"/>
          <a:chOff x="0" y="0"/>
          <a:chExt cx="0" cy="0"/>
        </a:xfrm>
      </p:grpSpPr>
      <p:sp>
        <p:nvSpPr>
          <p:cNvPr id="84" name="Google Shape;84;p18"/>
          <p:cNvSpPr txBox="1"/>
          <p:nvPr/>
        </p:nvSpPr>
        <p:spPr>
          <a:xfrm>
            <a:off x="1404730" y="4160634"/>
            <a:ext cx="6290679" cy="87464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solidFill>
                  <a:schemeClr val="dk1"/>
                </a:solidFill>
                <a:highlight>
                  <a:srgbClr val="FFFFFF"/>
                </a:highlight>
                <a:latin typeface="Helvetica Neue"/>
                <a:ea typeface="Helvetica Neue"/>
                <a:cs typeface="Helvetica Neue"/>
                <a:sym typeface="Helvetica Neue"/>
              </a:rPr>
              <a:t>Greg </a:t>
            </a:r>
            <a:r>
              <a:rPr lang="en" sz="1100" b="1" dirty="0" err="1">
                <a:solidFill>
                  <a:schemeClr val="dk1"/>
                </a:solidFill>
                <a:highlight>
                  <a:srgbClr val="FFFFFF"/>
                </a:highlight>
                <a:latin typeface="Helvetica Neue"/>
                <a:ea typeface="Helvetica Neue"/>
                <a:cs typeface="Helvetica Neue"/>
                <a:sym typeface="Helvetica Neue"/>
              </a:rPr>
              <a:t>Curnoe</a:t>
            </a:r>
            <a:r>
              <a:rPr lang="en" sz="1100" b="1" dirty="0">
                <a:solidFill>
                  <a:schemeClr val="dk1"/>
                </a:solidFill>
                <a:highlight>
                  <a:srgbClr val="FFFFFF"/>
                </a:highlight>
                <a:latin typeface="Helvetica Neue"/>
                <a:ea typeface="Helvetica Neue"/>
                <a:cs typeface="Helvetica Neue"/>
                <a:sym typeface="Helvetica Neue"/>
              </a:rPr>
              <a:t>, </a:t>
            </a:r>
            <a:r>
              <a:rPr lang="en" sz="1100" b="1" i="1" dirty="0">
                <a:solidFill>
                  <a:schemeClr val="dk1"/>
                </a:solidFill>
                <a:highlight>
                  <a:srgbClr val="FFFFFF"/>
                </a:highlight>
                <a:latin typeface="Helvetica Neue"/>
                <a:ea typeface="Helvetica Neue"/>
                <a:cs typeface="Helvetica Neue"/>
                <a:sym typeface="Helvetica Neue"/>
              </a:rPr>
              <a:t>Mariposa 10 Speed No. 2</a:t>
            </a:r>
            <a:r>
              <a:rPr lang="en" sz="1100" b="1" dirty="0">
                <a:solidFill>
                  <a:schemeClr val="dk1"/>
                </a:solidFill>
                <a:highlight>
                  <a:srgbClr val="FFFFFF"/>
                </a:highlight>
                <a:latin typeface="Helvetica Neue"/>
                <a:ea typeface="Helvetica Neue"/>
                <a:cs typeface="Helvetica Neue"/>
                <a:sym typeface="Helvetica Neue"/>
              </a:rPr>
              <a:t>, 1973. </a:t>
            </a:r>
            <a:r>
              <a:rPr lang="en" sz="1100" b="1" dirty="0" err="1">
                <a:solidFill>
                  <a:schemeClr val="dk1"/>
                </a:solidFill>
                <a:highlight>
                  <a:srgbClr val="FFFFFF"/>
                </a:highlight>
                <a:latin typeface="Helvetica Neue"/>
                <a:ea typeface="Helvetica Neue"/>
                <a:cs typeface="Helvetica Neue"/>
                <a:sym typeface="Helvetica Neue"/>
              </a:rPr>
              <a:t>Curnoe’s</a:t>
            </a:r>
            <a:r>
              <a:rPr lang="en" sz="1100" b="1" dirty="0">
                <a:solidFill>
                  <a:schemeClr val="dk1"/>
                </a:solidFill>
                <a:highlight>
                  <a:srgbClr val="FFFFFF"/>
                </a:highlight>
                <a:latin typeface="Helvetica Neue"/>
                <a:ea typeface="Helvetica Neue"/>
                <a:cs typeface="Helvetica Neue"/>
                <a:sym typeface="Helvetica Neue"/>
              </a:rPr>
              <a:t> Mariposa </a:t>
            </a:r>
            <a:r>
              <a:rPr lang="en-CA" sz="1100" b="1" dirty="0">
                <a:solidFill>
                  <a:schemeClr val="dk1"/>
                </a:solidFill>
                <a:highlight>
                  <a:srgbClr val="FFFFFF"/>
                </a:highlight>
                <a:latin typeface="Helvetica Neue"/>
                <a:ea typeface="Helvetica Neue"/>
                <a:cs typeface="Helvetica Neue"/>
                <a:sym typeface="Helvetica Neue"/>
              </a:rPr>
              <a:t>bicycle</a:t>
            </a:r>
            <a:r>
              <a:rPr lang="en" sz="1100" b="1" dirty="0">
                <a:solidFill>
                  <a:schemeClr val="dk1"/>
                </a:solidFill>
                <a:highlight>
                  <a:srgbClr val="FFFFFF"/>
                </a:highlight>
                <a:latin typeface="Helvetica Neue"/>
                <a:ea typeface="Helvetica Neue"/>
                <a:cs typeface="Helvetica Neue"/>
                <a:sym typeface="Helvetica Neue"/>
              </a:rPr>
              <a:t> was a </a:t>
            </a:r>
            <a:r>
              <a:rPr lang="en-CA" sz="1100" b="1" dirty="0">
                <a:solidFill>
                  <a:schemeClr val="dk1"/>
                </a:solidFill>
                <a:highlight>
                  <a:srgbClr val="FFFFFF"/>
                </a:highlight>
                <a:latin typeface="Helvetica Neue"/>
                <a:ea typeface="Helvetica Neue"/>
                <a:cs typeface="Helvetica Neue"/>
                <a:sym typeface="Helvetica Neue"/>
              </a:rPr>
              <a:t>recurring</a:t>
            </a:r>
            <a:r>
              <a:rPr lang="en" sz="1100" b="1" dirty="0">
                <a:solidFill>
                  <a:schemeClr val="dk1"/>
                </a:solidFill>
                <a:highlight>
                  <a:srgbClr val="FFFFFF"/>
                </a:highlight>
                <a:latin typeface="Helvetica Neue"/>
                <a:ea typeface="Helvetica Neue"/>
                <a:cs typeface="Helvetica Neue"/>
                <a:sym typeface="Helvetica Neue"/>
              </a:rPr>
              <a:t> symbol for the artist, elevating a personal symbol to a regional and national symbol. The phrase on the bicycle “Close the 49th Parallel” refers to </a:t>
            </a:r>
            <a:r>
              <a:rPr lang="en" sz="1100" b="1" dirty="0" err="1">
                <a:solidFill>
                  <a:schemeClr val="dk1"/>
                </a:solidFill>
                <a:highlight>
                  <a:srgbClr val="FFFFFF"/>
                </a:highlight>
                <a:latin typeface="Helvetica Neue"/>
                <a:ea typeface="Helvetica Neue"/>
                <a:cs typeface="Helvetica Neue"/>
                <a:sym typeface="Helvetica Neue"/>
              </a:rPr>
              <a:t>Curnoe’s</a:t>
            </a:r>
            <a:r>
              <a:rPr lang="en" sz="1100" b="1" dirty="0">
                <a:solidFill>
                  <a:schemeClr val="dk1"/>
                </a:solidFill>
                <a:highlight>
                  <a:srgbClr val="FFFFFF"/>
                </a:highlight>
                <a:latin typeface="Helvetica Neue"/>
                <a:ea typeface="Helvetica Neue"/>
                <a:cs typeface="Helvetica Neue"/>
                <a:sym typeface="Helvetica Neue"/>
              </a:rPr>
              <a:t> desire to separate Canada from American influence.</a:t>
            </a:r>
            <a:endParaRPr sz="1100" b="1" dirty="0">
              <a:solidFill>
                <a:schemeClr val="dk1"/>
              </a:solidFill>
              <a:highlight>
                <a:srgbClr val="FFFFFF"/>
              </a:highlight>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100" b="1" dirty="0">
              <a:solidFill>
                <a:schemeClr val="dk1"/>
              </a:solidFill>
              <a:highlight>
                <a:srgbClr val="FFFFFF"/>
              </a:highlight>
              <a:latin typeface="Helvetica Neue"/>
              <a:ea typeface="Helvetica Neue"/>
              <a:cs typeface="Helvetica Neue"/>
              <a:sym typeface="Helvetica Neue"/>
            </a:endParaRPr>
          </a:p>
        </p:txBody>
      </p:sp>
      <p:pic>
        <p:nvPicPr>
          <p:cNvPr id="85" name="Google Shape;85;p18"/>
          <p:cNvPicPr preferRelativeResize="0">
            <a:picLocks noChangeAspect="1"/>
          </p:cNvPicPr>
          <p:nvPr/>
        </p:nvPicPr>
        <p:blipFill>
          <a:blip r:embed="rId3">
            <a:alphaModFix/>
          </a:blip>
          <a:stretch>
            <a:fillRect/>
          </a:stretch>
        </p:blipFill>
        <p:spPr>
          <a:xfrm>
            <a:off x="1488876" y="519131"/>
            <a:ext cx="5769396" cy="3619263"/>
          </a:xfrm>
          <a:prstGeom prst="rect">
            <a:avLst/>
          </a:prstGeom>
          <a:noFill/>
          <a:ln>
            <a:noFill/>
          </a:ln>
        </p:spPr>
      </p:pic>
      <p:sp>
        <p:nvSpPr>
          <p:cNvPr id="4" name="Google Shape;90;p19">
            <a:extLst>
              <a:ext uri="{FF2B5EF4-FFF2-40B4-BE49-F238E27FC236}">
                <a16:creationId xmlns:a16="http://schemas.microsoft.com/office/drawing/2014/main" xmlns="" id="{7A892B60-F202-E245-A0AD-15085EACD99B}"/>
              </a:ext>
            </a:extLst>
          </p:cNvPr>
          <p:cNvSpPr txBox="1"/>
          <p:nvPr/>
        </p:nvSpPr>
        <p:spPr>
          <a:xfrm>
            <a:off x="176581" y="98963"/>
            <a:ext cx="1823400" cy="128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latin typeface="Helvetica Neue"/>
                <a:ea typeface="Helvetica Neue"/>
                <a:cs typeface="Helvetica Neue"/>
                <a:sym typeface="Helvetica Neue"/>
              </a:rPr>
              <a:t>Learning Activity #</a:t>
            </a:r>
            <a:r>
              <a:rPr lang="en-CA" sz="1100" b="1" dirty="0">
                <a:latin typeface="Helvetica Neue"/>
                <a:ea typeface="Helvetica Neue"/>
                <a:cs typeface="Helvetica Neue"/>
                <a:sym typeface="Helvetica Neue"/>
              </a:rPr>
              <a:t>2</a:t>
            </a:r>
            <a:endParaRPr sz="1100" b="1" dirty="0">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7"/>
        <p:cNvGrpSpPr/>
        <p:nvPr/>
      </p:nvGrpSpPr>
      <p:grpSpPr>
        <a:xfrm>
          <a:off x="0" y="0"/>
          <a:ext cx="0" cy="0"/>
          <a:chOff x="0" y="0"/>
          <a:chExt cx="0" cy="0"/>
        </a:xfrm>
      </p:grpSpPr>
      <p:sp>
        <p:nvSpPr>
          <p:cNvPr id="78" name="Google Shape;78;p17"/>
          <p:cNvSpPr txBox="1"/>
          <p:nvPr/>
        </p:nvSpPr>
        <p:spPr>
          <a:xfrm>
            <a:off x="5769396" y="1706849"/>
            <a:ext cx="3240496" cy="1260228"/>
          </a:xfrm>
          <a:prstGeom prst="rect">
            <a:avLst/>
          </a:prstGeom>
          <a:noFill/>
          <a:ln>
            <a:noFill/>
          </a:ln>
        </p:spPr>
        <p:txBody>
          <a:bodyPr spcFirstLastPara="1" wrap="square" lIns="91425" tIns="91425" rIns="91425" bIns="91425" anchor="t" anchorCtr="0">
            <a:noAutofit/>
          </a:bodyPr>
          <a:lstStyle/>
          <a:p>
            <a:pPr>
              <a:lnSpc>
                <a:spcPct val="114000"/>
              </a:lnSpc>
            </a:pP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Greg </a:t>
            </a:r>
            <a:r>
              <a:rPr lang="en-CA" sz="1100" b="1" dirty="0" err="1">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Curnoe</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a:t>
            </a:r>
            <a:r>
              <a:rPr lang="en-CA" sz="1100" b="1" i="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What if Daily Life in Canada Is Boring?</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March 23, 1987, gouache, watercolour, stamp-pad ink and pastel on paper, overall: 145 × 221.1 cm, Art Gallery of Ontario, Toronto, Gift of Sheila </a:t>
            </a:r>
            <a:r>
              <a:rPr lang="en-CA" sz="1100" b="1" dirty="0" err="1">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Curnoe</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London, Ontario, 1997, 97/132. © Estate of Greg </a:t>
            </a:r>
            <a:r>
              <a:rPr lang="en-CA" sz="1100" b="1" dirty="0" err="1">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Curnoe</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 SOCAN (</a:t>
            </a:r>
            <a:r>
              <a:rPr lang="en-CA" sz="1100" b="1" dirty="0" smtClean="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2020)</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a:t>
            </a:r>
            <a:endParaRPr lang="en-CA" sz="1100" b="1" dirty="0" smtClean="0">
              <a:highlight>
                <a:srgbClr val="FFFFFF"/>
              </a:highlight>
              <a:latin typeface="Helvetica Neue" panose="02000503000000020004" pitchFamily="2" charset="0"/>
              <a:ea typeface="Helvetica Neue" panose="02000503000000020004" pitchFamily="2" charset="0"/>
              <a:cs typeface="Helvetica Neue" panose="02000503000000020004" pitchFamily="2" charset="0"/>
            </a:endParaRPr>
          </a:p>
          <a:p>
            <a:pPr>
              <a:lnSpc>
                <a:spcPct val="114000"/>
              </a:lnSpc>
            </a:pPr>
            <a:endPar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endParaRPr>
          </a:p>
          <a:p>
            <a:pPr>
              <a:lnSpc>
                <a:spcPct val="114000"/>
              </a:lnSpc>
            </a:pPr>
            <a:r>
              <a:rPr lang="en-CA" sz="1100" b="1" dirty="0" smtClean="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The </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phrase on this artwork “What if daily life in Canada is boring?? &amp; what if I am not aware of what is interesting to others about my life??” represents </a:t>
            </a:r>
            <a:r>
              <a:rPr lang="en-CA" sz="1100" b="1" dirty="0" err="1">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Curnoe’s</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questioning </a:t>
            </a:r>
            <a:r>
              <a:rPr lang="en-CA" sz="1100" b="1" dirty="0" smtClean="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a:r>
            <a:br>
              <a:rPr lang="en-CA" sz="1100" b="1" dirty="0" smtClean="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br>
            <a:r>
              <a:rPr lang="en-CA" sz="1100" b="1" dirty="0" smtClean="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of </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what is important to Canadians and identity. It questions how important one’s regional or personal interests are to Canadian identity as whole.</a:t>
            </a:r>
          </a:p>
        </p:txBody>
      </p:sp>
      <p:pic>
        <p:nvPicPr>
          <p:cNvPr id="79" name="Google Shape;79;p17"/>
          <p:cNvPicPr preferRelativeResize="0">
            <a:picLocks noChangeAspect="1"/>
          </p:cNvPicPr>
          <p:nvPr/>
        </p:nvPicPr>
        <p:blipFill>
          <a:blip r:embed="rId3">
            <a:alphaModFix/>
          </a:blip>
          <a:stretch>
            <a:fillRect/>
          </a:stretch>
        </p:blipFill>
        <p:spPr>
          <a:xfrm>
            <a:off x="172862" y="974499"/>
            <a:ext cx="5424656" cy="3635215"/>
          </a:xfrm>
          <a:prstGeom prst="rect">
            <a:avLst/>
          </a:prstGeom>
          <a:noFill/>
          <a:ln>
            <a:noFill/>
          </a:ln>
        </p:spPr>
      </p:pic>
      <p:sp>
        <p:nvSpPr>
          <p:cNvPr id="5" name="Google Shape;90;p19">
            <a:extLst>
              <a:ext uri="{FF2B5EF4-FFF2-40B4-BE49-F238E27FC236}">
                <a16:creationId xmlns:a16="http://schemas.microsoft.com/office/drawing/2014/main" xmlns="" id="{7A892B60-F202-E245-A0AD-15085EACD99B}"/>
              </a:ext>
            </a:extLst>
          </p:cNvPr>
          <p:cNvSpPr txBox="1"/>
          <p:nvPr/>
        </p:nvSpPr>
        <p:spPr>
          <a:xfrm>
            <a:off x="176581" y="98963"/>
            <a:ext cx="1823400" cy="128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latin typeface="Helvetica Neue"/>
                <a:ea typeface="Helvetica Neue"/>
                <a:cs typeface="Helvetica Neue"/>
                <a:sym typeface="Helvetica Neue"/>
              </a:rPr>
              <a:t>Learning Activity #</a:t>
            </a:r>
            <a:r>
              <a:rPr lang="en-CA" sz="1100" b="1" dirty="0">
                <a:latin typeface="Helvetica Neue"/>
                <a:ea typeface="Helvetica Neue"/>
                <a:cs typeface="Helvetica Neue"/>
                <a:sym typeface="Helvetica Neue"/>
              </a:rPr>
              <a:t>2</a:t>
            </a:r>
            <a:endParaRPr sz="1100" b="1" dirty="0">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3"/>
        <p:cNvGrpSpPr/>
        <p:nvPr/>
      </p:nvGrpSpPr>
      <p:grpSpPr>
        <a:xfrm>
          <a:off x="0" y="0"/>
          <a:ext cx="0" cy="0"/>
          <a:chOff x="0" y="0"/>
          <a:chExt cx="0" cy="0"/>
        </a:xfrm>
      </p:grpSpPr>
      <p:pic>
        <p:nvPicPr>
          <p:cNvPr id="115" name="Google Shape;115;p23"/>
          <p:cNvPicPr preferRelativeResize="0"/>
          <p:nvPr/>
        </p:nvPicPr>
        <p:blipFill>
          <a:blip r:embed="rId3">
            <a:alphaModFix/>
          </a:blip>
          <a:stretch>
            <a:fillRect/>
          </a:stretch>
        </p:blipFill>
        <p:spPr>
          <a:xfrm>
            <a:off x="1046647" y="287749"/>
            <a:ext cx="7321500" cy="3902200"/>
          </a:xfrm>
          <a:prstGeom prst="rect">
            <a:avLst/>
          </a:prstGeom>
          <a:noFill/>
          <a:ln>
            <a:noFill/>
          </a:ln>
        </p:spPr>
      </p:pic>
      <p:sp>
        <p:nvSpPr>
          <p:cNvPr id="2" name="Rectangle 1"/>
          <p:cNvSpPr/>
          <p:nvPr/>
        </p:nvSpPr>
        <p:spPr>
          <a:xfrm>
            <a:off x="1027023" y="4276724"/>
            <a:ext cx="7304115" cy="866776"/>
          </a:xfrm>
          <a:prstGeom prst="rect">
            <a:avLst/>
          </a:prstGeom>
        </p:spPr>
        <p:txBody>
          <a:bodyPr wrap="square">
            <a:spAutoFit/>
          </a:bodyPr>
          <a:lstStyle/>
          <a:p>
            <a:pPr lvl="0">
              <a:lnSpc>
                <a:spcPct val="115000"/>
              </a:lnSpc>
              <a:buClr>
                <a:schemeClr val="dk1"/>
              </a:buClr>
              <a:buSzPts val="1100"/>
            </a:pPr>
            <a:r>
              <a:rPr lang="en" sz="1100" b="1" dirty="0">
                <a:solidFill>
                  <a:schemeClr val="dk1"/>
                </a:solidFill>
                <a:latin typeface="Helvetica Neue"/>
                <a:ea typeface="Helvetica Neue"/>
                <a:cs typeface="Helvetica Neue"/>
                <a:sym typeface="Helvetica Neue"/>
              </a:rPr>
              <a:t>Greg Curnoe, </a:t>
            </a:r>
            <a:r>
              <a:rPr lang="en" sz="1100" b="1" i="1" dirty="0">
                <a:solidFill>
                  <a:schemeClr val="dk1"/>
                </a:solidFill>
                <a:latin typeface="Helvetica Neue"/>
                <a:ea typeface="Helvetica Neue"/>
                <a:cs typeface="Helvetica Neue"/>
                <a:sym typeface="Helvetica Neue"/>
              </a:rPr>
              <a:t>Details of Homage to the R 34 </a:t>
            </a:r>
            <a:r>
              <a:rPr lang="en" sz="1100" b="1" dirty="0">
                <a:solidFill>
                  <a:schemeClr val="dk1"/>
                </a:solidFill>
                <a:latin typeface="Helvetica Neue"/>
                <a:ea typeface="Helvetica Neue"/>
                <a:cs typeface="Helvetica Neue"/>
                <a:sym typeface="Helvetica Neue"/>
              </a:rPr>
              <a:t>[the Dorval mural], October 1967–March 1968. This is the largest work Greg Curnoe produced, commissioned for the international arrivals tunnel at Montreal International Airport in Dorval, Quebec.</a:t>
            </a:r>
          </a:p>
          <a:p>
            <a:pPr lvl="0">
              <a:lnSpc>
                <a:spcPct val="115000"/>
              </a:lnSpc>
              <a:buClr>
                <a:schemeClr val="dk1"/>
              </a:buClr>
              <a:buSzPts val="1100"/>
            </a:pPr>
            <a:endParaRPr lang="en" sz="1100" b="1" dirty="0">
              <a:solidFill>
                <a:schemeClr val="dk1"/>
              </a:solidFill>
              <a:highlight>
                <a:srgbClr val="FFFFFF"/>
              </a:highlight>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9"/>
        <p:cNvGrpSpPr/>
        <p:nvPr/>
      </p:nvGrpSpPr>
      <p:grpSpPr>
        <a:xfrm>
          <a:off x="0" y="0"/>
          <a:ext cx="0" cy="0"/>
          <a:chOff x="0" y="0"/>
          <a:chExt cx="0" cy="0"/>
        </a:xfrm>
      </p:grpSpPr>
      <p:sp>
        <p:nvSpPr>
          <p:cNvPr id="60" name="Google Shape;60;p14"/>
          <p:cNvSpPr txBox="1"/>
          <p:nvPr/>
        </p:nvSpPr>
        <p:spPr>
          <a:xfrm>
            <a:off x="5274473" y="4023346"/>
            <a:ext cx="3166141" cy="1076453"/>
          </a:xfrm>
          <a:prstGeom prst="rect">
            <a:avLst/>
          </a:prstGeom>
          <a:noFill/>
          <a:ln>
            <a:noFill/>
          </a:ln>
        </p:spPr>
        <p:txBody>
          <a:bodyPr spcFirstLastPara="1" wrap="square" lIns="91425" tIns="91425" rIns="91425" bIns="91425" anchor="t" anchorCtr="0">
            <a:noAutofit/>
          </a:bodyPr>
          <a:lstStyle/>
          <a:p>
            <a:pPr>
              <a:lnSpc>
                <a:spcPct val="114000"/>
              </a:lnSpc>
            </a:pP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Greg </a:t>
            </a:r>
            <a:r>
              <a:rPr lang="en-CA" sz="1100" b="1" dirty="0" err="1">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Curnoe</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a:t>
            </a:r>
            <a:r>
              <a:rPr lang="en-CA" sz="1100" b="1" i="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America</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July 1989. Eliminating the United States entirely, </a:t>
            </a:r>
            <a:r>
              <a:rPr lang="en-CA" sz="1100" b="1" dirty="0" err="1">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Curnoe’s</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maps express what has been described as a strong anti-Americanism. </a:t>
            </a:r>
          </a:p>
        </p:txBody>
      </p:sp>
      <p:pic>
        <p:nvPicPr>
          <p:cNvPr id="61" name="Google Shape;61;p14"/>
          <p:cNvPicPr preferRelativeResize="0"/>
          <p:nvPr/>
        </p:nvPicPr>
        <p:blipFill>
          <a:blip r:embed="rId3">
            <a:alphaModFix/>
          </a:blip>
          <a:stretch>
            <a:fillRect/>
          </a:stretch>
        </p:blipFill>
        <p:spPr>
          <a:xfrm>
            <a:off x="1228786" y="107200"/>
            <a:ext cx="3816701" cy="49290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9"/>
        <p:cNvGrpSpPr/>
        <p:nvPr/>
      </p:nvGrpSpPr>
      <p:grpSpPr>
        <a:xfrm>
          <a:off x="0" y="0"/>
          <a:ext cx="0" cy="0"/>
          <a:chOff x="0" y="0"/>
          <a:chExt cx="0" cy="0"/>
        </a:xfrm>
      </p:grpSpPr>
      <p:sp>
        <p:nvSpPr>
          <p:cNvPr id="120" name="Google Shape;120;p24"/>
          <p:cNvSpPr txBox="1"/>
          <p:nvPr/>
        </p:nvSpPr>
        <p:spPr>
          <a:xfrm>
            <a:off x="1114933" y="4133264"/>
            <a:ext cx="6936359" cy="73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Greg </a:t>
            </a:r>
            <a:r>
              <a:rPr lang="en" sz="1100" b="1" dirty="0" err="1">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Curnoe</a:t>
            </a:r>
            <a:r>
              <a:rPr lang="en" sz="1100" b="1"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a:t>
            </a:r>
            <a:r>
              <a:rPr lang="en" sz="1100" b="1" i="1"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The True North Strong and Free</a:t>
            </a:r>
            <a:r>
              <a:rPr lang="en" sz="1100" b="1"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a:t>
            </a:r>
            <a:r>
              <a:rPr lang="en" sz="1100" b="1" i="1"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#1–5</a:t>
            </a:r>
            <a:r>
              <a:rPr lang="en" sz="1100" b="1"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1968. Using large-scale rubber stamps for the first time, </a:t>
            </a:r>
            <a:r>
              <a:rPr lang="en" sz="1100" b="1" dirty="0" err="1">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Curnoe</a:t>
            </a:r>
            <a:r>
              <a:rPr lang="en" sz="1100" b="1"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expresses his reaction to the criticism of his anti-American sentiments and the censorship of his major work.</a:t>
            </a:r>
            <a:endParaRPr sz="1100" b="1"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endParaRPr>
          </a:p>
          <a:p>
            <a:pPr marL="0" lvl="0" indent="0" algn="l" rtl="0">
              <a:lnSpc>
                <a:spcPct val="115000"/>
              </a:lnSpc>
              <a:spcBef>
                <a:spcPts val="0"/>
              </a:spcBef>
              <a:spcAft>
                <a:spcPts val="0"/>
              </a:spcAft>
              <a:buNone/>
            </a:pPr>
            <a:endParaRPr sz="1100" b="1"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21" name="Google Shape;121;p24"/>
          <p:cNvPicPr preferRelativeResize="0"/>
          <p:nvPr/>
        </p:nvPicPr>
        <p:blipFill rotWithShape="1">
          <a:blip r:embed="rId3">
            <a:alphaModFix/>
          </a:blip>
          <a:srcRect t="5070" b="15268"/>
          <a:stretch/>
        </p:blipFill>
        <p:spPr>
          <a:xfrm>
            <a:off x="1130473" y="908803"/>
            <a:ext cx="6905280" cy="3142490"/>
          </a:xfrm>
          <a:prstGeom prst="rect">
            <a:avLst/>
          </a:prstGeom>
          <a:noFill/>
          <a:ln>
            <a:noFill/>
          </a:ln>
        </p:spPr>
      </p:pic>
      <p:sp>
        <p:nvSpPr>
          <p:cNvPr id="4" name="Google Shape;90;p19">
            <a:extLst>
              <a:ext uri="{FF2B5EF4-FFF2-40B4-BE49-F238E27FC236}">
                <a16:creationId xmlns:a16="http://schemas.microsoft.com/office/drawing/2014/main" xmlns="" id="{9EC719A4-7ED1-A94F-A639-05455E51CBB2}"/>
              </a:ext>
            </a:extLst>
          </p:cNvPr>
          <p:cNvSpPr txBox="1"/>
          <p:nvPr/>
        </p:nvSpPr>
        <p:spPr>
          <a:xfrm>
            <a:off x="176581" y="98963"/>
            <a:ext cx="1823400" cy="128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latin typeface="Helvetica Neue"/>
                <a:ea typeface="Helvetica Neue"/>
                <a:cs typeface="Helvetica Neue"/>
                <a:sym typeface="Helvetica Neue"/>
              </a:rPr>
              <a:t>Culminating Task</a:t>
            </a:r>
            <a:endParaRPr sz="1100" b="1" dirty="0">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25"/>
          <p:cNvPicPr preferRelativeResize="0"/>
          <p:nvPr/>
        </p:nvPicPr>
        <p:blipFill rotWithShape="1">
          <a:blip r:embed="rId3">
            <a:alphaModFix/>
          </a:blip>
          <a:srcRect l="6173" t="27873" r="77647" b="43684"/>
          <a:stretch/>
        </p:blipFill>
        <p:spPr>
          <a:xfrm>
            <a:off x="860482" y="730886"/>
            <a:ext cx="3928651" cy="3808725"/>
          </a:xfrm>
          <a:prstGeom prst="rect">
            <a:avLst/>
          </a:prstGeom>
          <a:noFill/>
          <a:ln>
            <a:noFill/>
          </a:ln>
        </p:spPr>
      </p:pic>
      <p:sp>
        <p:nvSpPr>
          <p:cNvPr id="127" name="Google Shape;127;p25"/>
          <p:cNvSpPr txBox="1"/>
          <p:nvPr/>
        </p:nvSpPr>
        <p:spPr>
          <a:xfrm>
            <a:off x="5030731" y="1678641"/>
            <a:ext cx="3503669" cy="1913213"/>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CANADA FEEDS THE BRAIN! G.C.</a:t>
            </a:r>
          </a:p>
          <a:p>
            <a:pPr marL="0" lvl="0" indent="0" algn="ctr" rtl="0">
              <a:lnSpc>
                <a:spcPct val="115000"/>
              </a:lnSpc>
              <a:spcBef>
                <a:spcPts val="0"/>
              </a:spcBef>
              <a:spcAft>
                <a:spcPts val="0"/>
              </a:spcAft>
              <a:buClr>
                <a:schemeClr val="dk1"/>
              </a:buClr>
              <a:buSzPts val="1100"/>
              <a:buFont typeface="Arial"/>
              <a:buNone/>
            </a:pPr>
            <a:endParaRPr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a:p>
            <a:pPr marL="0" lvl="0" indent="0" algn="l" rtl="0">
              <a:lnSpc>
                <a:spcPct val="115000"/>
              </a:lnSpc>
              <a:spcBef>
                <a:spcPts val="0"/>
              </a:spcBef>
              <a:spcAft>
                <a:spcPts val="0"/>
              </a:spcAft>
              <a:buClr>
                <a:schemeClr val="dk1"/>
              </a:buClr>
              <a:buSzPts val="1100"/>
              <a:buFont typeface="Arial"/>
              <a:buNone/>
            </a:pPr>
            <a:r>
              <a:rPr lang="en" sz="1100" b="1"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Curnoe</a:t>
            </a:r>
            <a:r>
              <a:rPr lang="en"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 was passionate about Canadian arts and culture. He saw Canada, and more specifically London, Ontario, as a driving force in his art and intellectual development. He collected pop bottles from across the country for one artwork, and many other works reference Canadian figures, places, and historical events. </a:t>
            </a:r>
            <a:endParaRPr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a:p>
            <a:pPr marL="0" lvl="0" indent="0" algn="l" rtl="0">
              <a:lnSpc>
                <a:spcPct val="115000"/>
              </a:lnSpc>
              <a:spcBef>
                <a:spcPts val="0"/>
              </a:spcBef>
              <a:spcAft>
                <a:spcPts val="0"/>
              </a:spcAft>
              <a:buNone/>
            </a:pPr>
            <a:endParaRPr sz="1100" b="1" dirty="0">
              <a:solidFill>
                <a:schemeClr val="dk1"/>
              </a:solidFill>
              <a:highlight>
                <a:srgbClr val="FFFFFF"/>
              </a:highlight>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sp>
        <p:nvSpPr>
          <p:cNvPr id="5" name="Google Shape;90;p19">
            <a:extLst>
              <a:ext uri="{FF2B5EF4-FFF2-40B4-BE49-F238E27FC236}">
                <a16:creationId xmlns:a16="http://schemas.microsoft.com/office/drawing/2014/main" xmlns="" id="{78C64E3B-8BC7-C544-A9D4-55FCCF3FAB9F}"/>
              </a:ext>
            </a:extLst>
          </p:cNvPr>
          <p:cNvSpPr txBox="1"/>
          <p:nvPr/>
        </p:nvSpPr>
        <p:spPr>
          <a:xfrm>
            <a:off x="176581" y="98963"/>
            <a:ext cx="1823400" cy="128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latin typeface="Helvetica Neue"/>
                <a:ea typeface="Helvetica Neue"/>
                <a:cs typeface="Helvetica Neue"/>
                <a:sym typeface="Helvetica Neue"/>
              </a:rPr>
              <a:t>Culminating Task</a:t>
            </a:r>
            <a:endParaRPr sz="1100" b="1" dirty="0">
              <a:latin typeface="Helvetica Neue"/>
              <a:ea typeface="Helvetica Neue"/>
              <a:cs typeface="Helvetica Neue"/>
              <a:sym typeface="Helvetica Neue"/>
            </a:endParaRPr>
          </a:p>
        </p:txBody>
      </p:sp>
    </p:spTree>
    <p:extLst>
      <p:ext uri="{BB962C8B-B14F-4D97-AF65-F5344CB8AC3E}">
        <p14:creationId xmlns:p14="http://schemas.microsoft.com/office/powerpoint/2010/main" val="2542331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25"/>
          <p:cNvSpPr txBox="1"/>
          <p:nvPr/>
        </p:nvSpPr>
        <p:spPr>
          <a:xfrm>
            <a:off x="5030731" y="1665941"/>
            <a:ext cx="3503669" cy="1913213"/>
          </a:xfrm>
          <a:prstGeom prst="rect">
            <a:avLst/>
          </a:prstGeom>
          <a:noFill/>
          <a:ln>
            <a:noFill/>
          </a:ln>
        </p:spPr>
        <p:txBody>
          <a:bodyPr spcFirstLastPara="1" wrap="square" lIns="91425" tIns="91425" rIns="91425" bIns="91425" anchor="t" anchorCtr="0">
            <a:noAutofit/>
          </a:bodyPr>
          <a:lstStyle/>
          <a:p>
            <a:pPr lvl="0" algn="ctr">
              <a:lnSpc>
                <a:spcPct val="115000"/>
              </a:lnSpc>
              <a:buClr>
                <a:schemeClr val="dk1"/>
              </a:buClr>
              <a:buSzPts val="1100"/>
            </a:pPr>
            <a:r>
              <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CLOSE THE 49th PARALLEL ETC.</a:t>
            </a:r>
          </a:p>
          <a:p>
            <a:pPr lvl="0" algn="ctr">
              <a:lnSpc>
                <a:spcPct val="115000"/>
              </a:lnSpc>
              <a:buClr>
                <a:schemeClr val="dk1"/>
              </a:buClr>
              <a:buSzPts val="1100"/>
            </a:pPr>
            <a:endPar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a:p>
            <a:pPr lvl="0">
              <a:lnSpc>
                <a:spcPct val="115000"/>
              </a:lnSpc>
              <a:buClr>
                <a:schemeClr val="dk1"/>
              </a:buClr>
              <a:buSzPts val="1100"/>
            </a:pPr>
            <a:r>
              <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The 49th parallel is the line of latitude that divides Canada and the United States from British Columbia to Manitoba. With this phrase, </a:t>
            </a:r>
            <a:r>
              <a:rPr lang="en-CA" sz="1100" b="1"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Curnoe</a:t>
            </a:r>
            <a:r>
              <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 is alluding to the entire U.S.</a:t>
            </a:r>
            <a:r>
              <a:rPr lang="mr-IN"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a:t>
            </a:r>
            <a:r>
              <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Canada border. The idea of closing the border is about limiting U.S. influence, especially when it comes to Americans holding positions of power in Canadian universities, cultural institutions, and businesses. </a:t>
            </a:r>
          </a:p>
          <a:p>
            <a:pPr lvl="0">
              <a:lnSpc>
                <a:spcPct val="115000"/>
              </a:lnSpc>
            </a:pPr>
            <a:endPar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pic>
        <p:nvPicPr>
          <p:cNvPr id="4" name="Google Shape;132;p26">
            <a:extLst>
              <a:ext uri="{FF2B5EF4-FFF2-40B4-BE49-F238E27FC236}">
                <a16:creationId xmlns:a16="http://schemas.microsoft.com/office/drawing/2014/main" xmlns="" id="{A56601F0-16FF-3A4F-B0C1-CE313B160380}"/>
              </a:ext>
            </a:extLst>
          </p:cNvPr>
          <p:cNvPicPr preferRelativeResize="0"/>
          <p:nvPr/>
        </p:nvPicPr>
        <p:blipFill rotWithShape="1">
          <a:blip r:embed="rId3">
            <a:alphaModFix/>
          </a:blip>
          <a:srcRect l="24177" t="28542" r="59646" b="43720"/>
          <a:stretch/>
        </p:blipFill>
        <p:spPr>
          <a:xfrm>
            <a:off x="791458" y="718186"/>
            <a:ext cx="4052214" cy="3832001"/>
          </a:xfrm>
          <a:prstGeom prst="rect">
            <a:avLst/>
          </a:prstGeom>
          <a:noFill/>
          <a:ln>
            <a:noFill/>
          </a:ln>
        </p:spPr>
      </p:pic>
      <p:sp>
        <p:nvSpPr>
          <p:cNvPr id="6" name="Google Shape;90;p19">
            <a:extLst>
              <a:ext uri="{FF2B5EF4-FFF2-40B4-BE49-F238E27FC236}">
                <a16:creationId xmlns:a16="http://schemas.microsoft.com/office/drawing/2014/main" xmlns="" id="{5F41E46B-0BBB-3349-9C81-553C9AA81A3C}"/>
              </a:ext>
            </a:extLst>
          </p:cNvPr>
          <p:cNvSpPr txBox="1"/>
          <p:nvPr/>
        </p:nvSpPr>
        <p:spPr>
          <a:xfrm>
            <a:off x="176581" y="98963"/>
            <a:ext cx="1823400" cy="128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latin typeface="Helvetica Neue"/>
                <a:ea typeface="Helvetica Neue"/>
                <a:cs typeface="Helvetica Neue"/>
                <a:sym typeface="Helvetica Neue"/>
              </a:rPr>
              <a:t>Culminating Task</a:t>
            </a:r>
            <a:endParaRPr sz="1100" b="1" dirty="0">
              <a:latin typeface="Helvetica Neue"/>
              <a:ea typeface="Helvetica Neue"/>
              <a:cs typeface="Helvetica Neue"/>
              <a:sym typeface="Helvetica Neue"/>
            </a:endParaRPr>
          </a:p>
        </p:txBody>
      </p:sp>
    </p:spTree>
    <p:extLst>
      <p:ext uri="{BB962C8B-B14F-4D97-AF65-F5344CB8AC3E}">
        <p14:creationId xmlns:p14="http://schemas.microsoft.com/office/powerpoint/2010/main" val="1393489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25"/>
          <p:cNvSpPr txBox="1"/>
          <p:nvPr/>
        </p:nvSpPr>
        <p:spPr>
          <a:xfrm>
            <a:off x="5043983" y="1688579"/>
            <a:ext cx="3503669" cy="1913213"/>
          </a:xfrm>
          <a:prstGeom prst="rect">
            <a:avLst/>
          </a:prstGeom>
          <a:noFill/>
          <a:ln>
            <a:noFill/>
          </a:ln>
        </p:spPr>
        <p:txBody>
          <a:bodyPr spcFirstLastPara="1" wrap="square" lIns="91425" tIns="91425" rIns="91425" bIns="91425" anchor="t" anchorCtr="0">
            <a:noAutofit/>
          </a:bodyPr>
          <a:lstStyle/>
          <a:p>
            <a:pPr lvl="0" algn="ctr">
              <a:lnSpc>
                <a:spcPct val="115000"/>
              </a:lnSpc>
              <a:buClr>
                <a:schemeClr val="dk1"/>
              </a:buClr>
              <a:buSzPts val="1100"/>
            </a:pPr>
            <a:r>
              <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CAN. COSTS LESS THAN DRUG</a:t>
            </a:r>
          </a:p>
          <a:p>
            <a:pPr lvl="0" algn="ctr">
              <a:lnSpc>
                <a:spcPct val="115000"/>
              </a:lnSpc>
              <a:buClr>
                <a:schemeClr val="dk1"/>
              </a:buClr>
              <a:buSzPts val="1100"/>
            </a:pPr>
            <a:endPar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a:p>
            <a:pPr lvl="0">
              <a:lnSpc>
                <a:spcPct val="115000"/>
              </a:lnSpc>
              <a:buClr>
                <a:schemeClr val="dk1"/>
              </a:buClr>
              <a:buSzPts val="1100"/>
            </a:pPr>
            <a:r>
              <a:rPr lang="en-CA" sz="1100" b="1"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Curnoe</a:t>
            </a:r>
            <a:r>
              <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 was one of the first members of Canadian Artists’ Representation, an organization set up by a group of London, Ontario, artists to ensure that Canadian artists would be paid when their work was displayed in galleries and museums. It was founded in 1968, the same year this piece was made, and the words on this panel could be a reference to </a:t>
            </a:r>
            <a:r>
              <a:rPr lang="en-CA" sz="1100" b="1"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Curnoe’s</a:t>
            </a:r>
            <a:r>
              <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 support for his peers.</a:t>
            </a:r>
          </a:p>
          <a:p>
            <a:pPr lvl="0">
              <a:lnSpc>
                <a:spcPct val="115000"/>
              </a:lnSpc>
            </a:pPr>
            <a:endPar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pic>
        <p:nvPicPr>
          <p:cNvPr id="5" name="Google Shape;138;p27">
            <a:extLst>
              <a:ext uri="{FF2B5EF4-FFF2-40B4-BE49-F238E27FC236}">
                <a16:creationId xmlns:a16="http://schemas.microsoft.com/office/drawing/2014/main" xmlns="" id="{CCB6196D-7195-5B4A-BD7E-5BBBB0908E09}"/>
              </a:ext>
            </a:extLst>
          </p:cNvPr>
          <p:cNvPicPr preferRelativeResize="0"/>
          <p:nvPr/>
        </p:nvPicPr>
        <p:blipFill rotWithShape="1">
          <a:blip r:embed="rId3">
            <a:alphaModFix/>
          </a:blip>
          <a:srcRect l="42099" t="28339" r="42067" b="43822"/>
          <a:stretch/>
        </p:blipFill>
        <p:spPr>
          <a:xfrm>
            <a:off x="817962" y="740186"/>
            <a:ext cx="3929523" cy="3810001"/>
          </a:xfrm>
          <a:prstGeom prst="rect">
            <a:avLst/>
          </a:prstGeom>
          <a:noFill/>
          <a:ln>
            <a:noFill/>
          </a:ln>
        </p:spPr>
      </p:pic>
      <p:sp>
        <p:nvSpPr>
          <p:cNvPr id="7" name="Google Shape;90;p19">
            <a:extLst>
              <a:ext uri="{FF2B5EF4-FFF2-40B4-BE49-F238E27FC236}">
                <a16:creationId xmlns:a16="http://schemas.microsoft.com/office/drawing/2014/main" xmlns="" id="{EDAF381D-10C0-B840-B315-8D85CAE63A34}"/>
              </a:ext>
            </a:extLst>
          </p:cNvPr>
          <p:cNvSpPr txBox="1"/>
          <p:nvPr/>
        </p:nvSpPr>
        <p:spPr>
          <a:xfrm>
            <a:off x="176581" y="98963"/>
            <a:ext cx="1823400" cy="128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latin typeface="Helvetica Neue"/>
                <a:ea typeface="Helvetica Neue"/>
                <a:cs typeface="Helvetica Neue"/>
                <a:sym typeface="Helvetica Neue"/>
              </a:rPr>
              <a:t>Culminating Task</a:t>
            </a:r>
            <a:endParaRPr sz="1100" b="1" dirty="0">
              <a:latin typeface="Helvetica Neue"/>
              <a:ea typeface="Helvetica Neue"/>
              <a:cs typeface="Helvetica Neue"/>
              <a:sym typeface="Helvetica Neue"/>
            </a:endParaRPr>
          </a:p>
        </p:txBody>
      </p:sp>
    </p:spTree>
    <p:extLst>
      <p:ext uri="{BB962C8B-B14F-4D97-AF65-F5344CB8AC3E}">
        <p14:creationId xmlns:p14="http://schemas.microsoft.com/office/powerpoint/2010/main" val="3394794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25"/>
          <p:cNvSpPr txBox="1"/>
          <p:nvPr/>
        </p:nvSpPr>
        <p:spPr>
          <a:xfrm>
            <a:off x="5043983" y="1697766"/>
            <a:ext cx="3503669" cy="1913213"/>
          </a:xfrm>
          <a:prstGeom prst="rect">
            <a:avLst/>
          </a:prstGeom>
          <a:noFill/>
          <a:ln>
            <a:noFill/>
          </a:ln>
        </p:spPr>
        <p:txBody>
          <a:bodyPr spcFirstLastPara="1" wrap="square" lIns="91425" tIns="91425" rIns="91425" bIns="91425" anchor="t" anchorCtr="0">
            <a:noAutofit/>
          </a:bodyPr>
          <a:lstStyle/>
          <a:p>
            <a:pPr lvl="0" algn="ctr">
              <a:lnSpc>
                <a:spcPct val="115000"/>
              </a:lnSpc>
              <a:buClr>
                <a:schemeClr val="dk1"/>
              </a:buClr>
              <a:buSzPts val="1100"/>
            </a:pPr>
            <a:r>
              <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CANADA ALWAYS LOSES!</a:t>
            </a:r>
          </a:p>
          <a:p>
            <a:pPr lvl="0" algn="ctr">
              <a:lnSpc>
                <a:spcPct val="115000"/>
              </a:lnSpc>
              <a:buClr>
                <a:schemeClr val="dk1"/>
              </a:buClr>
              <a:buSzPts val="1100"/>
            </a:pPr>
            <a:endPar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a:p>
            <a:pPr lvl="0">
              <a:lnSpc>
                <a:spcPct val="115000"/>
              </a:lnSpc>
              <a:buClr>
                <a:schemeClr val="dk1"/>
              </a:buClr>
              <a:buSzPts val="1100"/>
            </a:pPr>
            <a:r>
              <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The series </a:t>
            </a:r>
            <a:r>
              <a:rPr lang="en-CA" sz="1100" b="1" i="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The True North Strong and Free, #1–5 </a:t>
            </a:r>
            <a:r>
              <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was painted immediately after Greg </a:t>
            </a:r>
            <a:r>
              <a:rPr lang="en-CA" sz="1100" b="1"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Curnoe’s</a:t>
            </a:r>
            <a:r>
              <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 mural </a:t>
            </a:r>
            <a:r>
              <a:rPr lang="en-CA" sz="1100" b="1" i="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Homage to the R 34</a:t>
            </a:r>
            <a:r>
              <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 October 1967–March 1968, was removed from Montreal International Airport in Dorval, Quebec, for being “anti-American.” With the phrase “Canada always loses!” </a:t>
            </a:r>
            <a:r>
              <a:rPr lang="en-CA" sz="1100" b="1"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Curnoe</a:t>
            </a:r>
            <a:r>
              <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 expresses his frustration and disappointment in being censored. </a:t>
            </a:r>
          </a:p>
          <a:p>
            <a:pPr lvl="0">
              <a:lnSpc>
                <a:spcPct val="115000"/>
              </a:lnSpc>
            </a:pPr>
            <a:endPar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pic>
        <p:nvPicPr>
          <p:cNvPr id="4" name="Google Shape;144;p28">
            <a:extLst>
              <a:ext uri="{FF2B5EF4-FFF2-40B4-BE49-F238E27FC236}">
                <a16:creationId xmlns:a16="http://schemas.microsoft.com/office/drawing/2014/main" xmlns="" id="{AAD09357-B2E5-D34E-86AC-D40D2C1E61FB}"/>
              </a:ext>
            </a:extLst>
          </p:cNvPr>
          <p:cNvPicPr preferRelativeResize="0"/>
          <p:nvPr/>
        </p:nvPicPr>
        <p:blipFill rotWithShape="1">
          <a:blip r:embed="rId3">
            <a:alphaModFix/>
          </a:blip>
          <a:srcRect l="59714" t="28416" r="24195" b="43848"/>
          <a:stretch/>
        </p:blipFill>
        <p:spPr>
          <a:xfrm>
            <a:off x="817962" y="704100"/>
            <a:ext cx="3929523" cy="3735300"/>
          </a:xfrm>
          <a:prstGeom prst="rect">
            <a:avLst/>
          </a:prstGeom>
          <a:noFill/>
          <a:ln>
            <a:noFill/>
          </a:ln>
        </p:spPr>
      </p:pic>
      <p:sp>
        <p:nvSpPr>
          <p:cNvPr id="7" name="Google Shape;90;p19">
            <a:extLst>
              <a:ext uri="{FF2B5EF4-FFF2-40B4-BE49-F238E27FC236}">
                <a16:creationId xmlns:a16="http://schemas.microsoft.com/office/drawing/2014/main" xmlns="" id="{D579DB4E-60EE-B54B-A61A-C8EB6CCBBB75}"/>
              </a:ext>
            </a:extLst>
          </p:cNvPr>
          <p:cNvSpPr txBox="1"/>
          <p:nvPr/>
        </p:nvSpPr>
        <p:spPr>
          <a:xfrm>
            <a:off x="176581" y="98963"/>
            <a:ext cx="1823400" cy="128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latin typeface="Helvetica Neue"/>
                <a:ea typeface="Helvetica Neue"/>
                <a:cs typeface="Helvetica Neue"/>
                <a:sym typeface="Helvetica Neue"/>
              </a:rPr>
              <a:t>Culminating Task</a:t>
            </a:r>
            <a:endParaRPr sz="1100" b="1" dirty="0">
              <a:latin typeface="Helvetica Neue"/>
              <a:ea typeface="Helvetica Neue"/>
              <a:cs typeface="Helvetica Neue"/>
              <a:sym typeface="Helvetica Neue"/>
            </a:endParaRPr>
          </a:p>
        </p:txBody>
      </p:sp>
    </p:spTree>
    <p:extLst>
      <p:ext uri="{BB962C8B-B14F-4D97-AF65-F5344CB8AC3E}">
        <p14:creationId xmlns:p14="http://schemas.microsoft.com/office/powerpoint/2010/main" val="947564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25"/>
          <p:cNvSpPr txBox="1"/>
          <p:nvPr/>
        </p:nvSpPr>
        <p:spPr>
          <a:xfrm>
            <a:off x="5043983" y="1241522"/>
            <a:ext cx="3503669" cy="1913213"/>
          </a:xfrm>
          <a:prstGeom prst="rect">
            <a:avLst/>
          </a:prstGeom>
          <a:noFill/>
          <a:ln>
            <a:noFill/>
          </a:ln>
        </p:spPr>
        <p:txBody>
          <a:bodyPr spcFirstLastPara="1" wrap="square" lIns="91425" tIns="91425" rIns="91425" bIns="91425" anchor="t" anchorCtr="0">
            <a:noAutofit/>
          </a:bodyPr>
          <a:lstStyle/>
          <a:p>
            <a:pPr lvl="0" algn="ctr">
              <a:lnSpc>
                <a:spcPct val="115000"/>
              </a:lnSpc>
              <a:buClr>
                <a:schemeClr val="dk1"/>
              </a:buClr>
              <a:buSzPts val="1100"/>
            </a:pPr>
            <a:r>
              <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DID CHARTIER DIE IN VAIN?</a:t>
            </a:r>
          </a:p>
          <a:p>
            <a:pPr lvl="0" algn="ctr">
              <a:lnSpc>
                <a:spcPct val="115000"/>
              </a:lnSpc>
              <a:buClr>
                <a:schemeClr val="dk1"/>
              </a:buClr>
              <a:buSzPts val="1100"/>
            </a:pPr>
            <a:endPar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a:p>
            <a:pPr lvl="0">
              <a:lnSpc>
                <a:spcPct val="115000"/>
              </a:lnSpc>
              <a:buClr>
                <a:schemeClr val="dk1"/>
              </a:buClr>
              <a:buSzPts val="1100"/>
            </a:pPr>
            <a:r>
              <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On May 18, 1966, Paul Joseph </a:t>
            </a:r>
            <a:r>
              <a:rPr lang="en-CA" sz="1100" b="1"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Chartier</a:t>
            </a:r>
            <a:r>
              <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 attempted to place a bomb in the Canadian House of Commons, but the device went off early, killing him alone. </a:t>
            </a:r>
            <a:r>
              <a:rPr lang="en-CA" sz="1100" b="1"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Chartier</a:t>
            </a:r>
            <a:r>
              <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 felt the government was greedy and corrupt and had no interest in helping impoverished and working-class citizens like himself. </a:t>
            </a:r>
            <a:r>
              <a:rPr lang="en-CA" sz="1100" b="1"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Curnoe</a:t>
            </a:r>
            <a:r>
              <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 references the attempted act of terrorism with a dark question. By asking if </a:t>
            </a:r>
            <a:r>
              <a:rPr lang="en-CA" sz="1100" b="1"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Chartier</a:t>
            </a:r>
            <a:r>
              <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 “died in vain,” he suggests that there was some truth to </a:t>
            </a:r>
            <a:r>
              <a:rPr lang="en-CA" sz="1100" b="1"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Chartier’s</a:t>
            </a:r>
            <a:r>
              <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rPr>
              <a:t> cause (though he does not condone his means) and that the government still fails to support the needs of many Canadians.</a:t>
            </a:r>
          </a:p>
          <a:p>
            <a:pPr lvl="0">
              <a:lnSpc>
                <a:spcPct val="115000"/>
              </a:lnSpc>
            </a:pPr>
            <a:endParaRPr lang="en-CA" sz="11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Helvetica Neue"/>
            </a:endParaRPr>
          </a:p>
        </p:txBody>
      </p:sp>
      <p:pic>
        <p:nvPicPr>
          <p:cNvPr id="5" name="Google Shape;150;p29">
            <a:extLst>
              <a:ext uri="{FF2B5EF4-FFF2-40B4-BE49-F238E27FC236}">
                <a16:creationId xmlns:a16="http://schemas.microsoft.com/office/drawing/2014/main" xmlns="" id="{842866B9-73AA-F44A-BB78-6029137005A1}"/>
              </a:ext>
            </a:extLst>
          </p:cNvPr>
          <p:cNvPicPr preferRelativeResize="0"/>
          <p:nvPr/>
        </p:nvPicPr>
        <p:blipFill rotWithShape="1">
          <a:blip r:embed="rId3">
            <a:alphaModFix/>
          </a:blip>
          <a:srcRect l="77660" t="28262" r="5742" b="44197"/>
          <a:stretch/>
        </p:blipFill>
        <p:spPr>
          <a:xfrm>
            <a:off x="877709" y="944426"/>
            <a:ext cx="3869776" cy="3541074"/>
          </a:xfrm>
          <a:prstGeom prst="rect">
            <a:avLst/>
          </a:prstGeom>
          <a:noFill/>
          <a:ln>
            <a:noFill/>
          </a:ln>
        </p:spPr>
      </p:pic>
      <p:sp>
        <p:nvSpPr>
          <p:cNvPr id="7" name="Google Shape;90;p19">
            <a:extLst>
              <a:ext uri="{FF2B5EF4-FFF2-40B4-BE49-F238E27FC236}">
                <a16:creationId xmlns:a16="http://schemas.microsoft.com/office/drawing/2014/main" xmlns="" id="{8E5D905A-33BC-EF49-9AB7-8D60E99F9C3E}"/>
              </a:ext>
            </a:extLst>
          </p:cNvPr>
          <p:cNvSpPr txBox="1"/>
          <p:nvPr/>
        </p:nvSpPr>
        <p:spPr>
          <a:xfrm>
            <a:off x="176581" y="98963"/>
            <a:ext cx="1823400" cy="128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latin typeface="Helvetica Neue"/>
                <a:ea typeface="Helvetica Neue"/>
                <a:cs typeface="Helvetica Neue"/>
                <a:sym typeface="Helvetica Neue"/>
              </a:rPr>
              <a:t>Culminating Tas</a:t>
            </a:r>
            <a:r>
              <a:rPr lang="en-CA" sz="1100" b="1" dirty="0">
                <a:latin typeface="Helvetica Neue"/>
                <a:ea typeface="Helvetica Neue"/>
                <a:cs typeface="Helvetica Neue"/>
                <a:sym typeface="Helvetica Neue"/>
              </a:rPr>
              <a:t>k</a:t>
            </a:r>
            <a:endParaRPr sz="1100" b="1" dirty="0">
              <a:latin typeface="Helvetica Neue"/>
              <a:ea typeface="Helvetica Neue"/>
              <a:cs typeface="Helvetica Neue"/>
              <a:sym typeface="Helvetica Neue"/>
            </a:endParaRPr>
          </a:p>
        </p:txBody>
      </p:sp>
    </p:spTree>
    <p:extLst>
      <p:ext uri="{BB962C8B-B14F-4D97-AF65-F5344CB8AC3E}">
        <p14:creationId xmlns:p14="http://schemas.microsoft.com/office/powerpoint/2010/main" val="677301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7"/>
        <p:cNvGrpSpPr/>
        <p:nvPr/>
      </p:nvGrpSpPr>
      <p:grpSpPr>
        <a:xfrm>
          <a:off x="0" y="0"/>
          <a:ext cx="0" cy="0"/>
          <a:chOff x="0" y="0"/>
          <a:chExt cx="0" cy="0"/>
        </a:xfrm>
      </p:grpSpPr>
      <p:sp>
        <p:nvSpPr>
          <p:cNvPr id="228" name="Google Shape;228;p42"/>
          <p:cNvSpPr txBox="1"/>
          <p:nvPr/>
        </p:nvSpPr>
        <p:spPr>
          <a:xfrm>
            <a:off x="6290476" y="3645355"/>
            <a:ext cx="2551143" cy="13650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100" b="1" dirty="0">
                <a:solidFill>
                  <a:schemeClr val="dk1"/>
                </a:solidFill>
                <a:highlight>
                  <a:srgbClr val="FFFFFF"/>
                </a:highlight>
                <a:latin typeface="Helvetica Neue"/>
                <a:ea typeface="Helvetica Neue"/>
                <a:cs typeface="Helvetica Neue"/>
                <a:sym typeface="Helvetica Neue"/>
              </a:rPr>
              <a:t>Greg Curnoe, </a:t>
            </a:r>
            <a:r>
              <a:rPr lang="en" sz="1100" b="1" i="1" dirty="0">
                <a:solidFill>
                  <a:schemeClr val="dk1"/>
                </a:solidFill>
                <a:highlight>
                  <a:srgbClr val="FFFFFF"/>
                </a:highlight>
                <a:latin typeface="Helvetica Neue"/>
                <a:ea typeface="Helvetica Neue"/>
                <a:cs typeface="Helvetica Neue"/>
                <a:sym typeface="Helvetica Neue"/>
              </a:rPr>
              <a:t>Cherry Pop #7</a:t>
            </a:r>
            <a:r>
              <a:rPr lang="en" sz="1100" b="1" dirty="0">
                <a:solidFill>
                  <a:schemeClr val="dk1"/>
                </a:solidFill>
                <a:highlight>
                  <a:srgbClr val="FFFFFF"/>
                </a:highlight>
                <a:latin typeface="Helvetica Neue"/>
                <a:ea typeface="Helvetica Neue"/>
                <a:cs typeface="Helvetica Neue"/>
                <a:sym typeface="Helvetica Neue"/>
              </a:rPr>
              <a:t>, November 18, 1964. </a:t>
            </a:r>
            <a:r>
              <a:rPr lang="en-CA" sz="1100" b="1" dirty="0" err="1">
                <a:solidFill>
                  <a:schemeClr val="dk1"/>
                </a:solidFill>
                <a:highlight>
                  <a:srgbClr val="FFFFFF"/>
                </a:highlight>
                <a:latin typeface="Helvetica Neue"/>
                <a:ea typeface="Helvetica Neue"/>
                <a:cs typeface="Helvetica Neue"/>
                <a:sym typeface="Helvetica Neue"/>
              </a:rPr>
              <a:t>Curnoe</a:t>
            </a:r>
            <a:r>
              <a:rPr lang="en" sz="1100" b="1" dirty="0">
                <a:solidFill>
                  <a:schemeClr val="dk1"/>
                </a:solidFill>
                <a:highlight>
                  <a:srgbClr val="FFFFFF"/>
                </a:highlight>
                <a:latin typeface="Helvetica Neue"/>
                <a:ea typeface="Helvetica Neue"/>
                <a:cs typeface="Helvetica Neue"/>
                <a:sym typeface="Helvetica Neue"/>
              </a:rPr>
              <a:t> was attracted to the Dadaists’ use of found objects, assemblage, text, and collage.</a:t>
            </a:r>
            <a:endParaRPr sz="1100" b="1" dirty="0">
              <a:solidFill>
                <a:schemeClr val="dk1"/>
              </a:solidFill>
              <a:highlight>
                <a:srgbClr val="FFFFFF"/>
              </a:highlight>
              <a:latin typeface="Helvetica Neue"/>
              <a:ea typeface="Helvetica Neue"/>
              <a:cs typeface="Helvetica Neue"/>
              <a:sym typeface="Helvetica Neue"/>
            </a:endParaRPr>
          </a:p>
        </p:txBody>
      </p:sp>
      <p:pic>
        <p:nvPicPr>
          <p:cNvPr id="229" name="Google Shape;229;p42"/>
          <p:cNvPicPr preferRelativeResize="0"/>
          <p:nvPr/>
        </p:nvPicPr>
        <p:blipFill>
          <a:blip r:embed="rId3">
            <a:alphaModFix/>
          </a:blip>
          <a:stretch>
            <a:fillRect/>
          </a:stretch>
        </p:blipFill>
        <p:spPr>
          <a:xfrm>
            <a:off x="1157900" y="152400"/>
            <a:ext cx="4805155" cy="48386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3"/>
        <p:cNvGrpSpPr/>
        <p:nvPr/>
      </p:nvGrpSpPr>
      <p:grpSpPr>
        <a:xfrm>
          <a:off x="0" y="0"/>
          <a:ext cx="0" cy="0"/>
          <a:chOff x="0" y="0"/>
          <a:chExt cx="0" cy="0"/>
        </a:xfrm>
      </p:grpSpPr>
      <p:sp>
        <p:nvSpPr>
          <p:cNvPr id="234" name="Google Shape;234;p43"/>
          <p:cNvSpPr txBox="1"/>
          <p:nvPr/>
        </p:nvSpPr>
        <p:spPr>
          <a:xfrm>
            <a:off x="6156475" y="2515808"/>
            <a:ext cx="2794001" cy="2177387"/>
          </a:xfrm>
          <a:prstGeom prst="rect">
            <a:avLst/>
          </a:prstGeom>
          <a:noFill/>
          <a:ln>
            <a:noFill/>
          </a:ln>
        </p:spPr>
        <p:txBody>
          <a:bodyPr spcFirstLastPara="1" wrap="square" lIns="91425" tIns="91425" rIns="91425" bIns="91425" anchor="t" anchorCtr="0">
            <a:noAutofit/>
          </a:bodyPr>
          <a:lstStyle/>
          <a:p>
            <a:pPr>
              <a:lnSpc>
                <a:spcPct val="115000"/>
              </a:lnSpc>
            </a:pPr>
            <a:r>
              <a:rPr lang="en" sz="1100" b="1" dirty="0">
                <a:solidFill>
                  <a:schemeClr val="dk1"/>
                </a:solidFill>
                <a:highlight>
                  <a:srgbClr val="FFFFFF"/>
                </a:highlight>
                <a:latin typeface="Helvetica Neue"/>
                <a:ea typeface="Helvetica Neue"/>
                <a:cs typeface="Helvetica Neue"/>
                <a:sym typeface="Helvetica Neue"/>
              </a:rPr>
              <a:t>Greg </a:t>
            </a:r>
            <a:r>
              <a:rPr lang="en" sz="1100" b="1" dirty="0" err="1">
                <a:solidFill>
                  <a:schemeClr val="dk1"/>
                </a:solidFill>
                <a:highlight>
                  <a:srgbClr val="FFFFFF"/>
                </a:highlight>
                <a:latin typeface="Helvetica Neue"/>
                <a:ea typeface="Helvetica Neue"/>
                <a:cs typeface="Helvetica Neue"/>
                <a:sym typeface="Helvetica Neue"/>
              </a:rPr>
              <a:t>Curnoe</a:t>
            </a:r>
            <a:r>
              <a:rPr lang="en" sz="1100" b="1" dirty="0">
                <a:solidFill>
                  <a:schemeClr val="dk1"/>
                </a:solidFill>
                <a:highlight>
                  <a:srgbClr val="FFFFFF"/>
                </a:highlight>
                <a:latin typeface="Helvetica Neue"/>
                <a:ea typeface="Helvetica Neue"/>
                <a:cs typeface="Helvetica Neue"/>
                <a:sym typeface="Helvetica Neue"/>
              </a:rPr>
              <a:t>, </a:t>
            </a:r>
            <a:r>
              <a:rPr lang="en" sz="1100" b="1" i="1" dirty="0">
                <a:solidFill>
                  <a:schemeClr val="dk1"/>
                </a:solidFill>
                <a:highlight>
                  <a:srgbClr val="FFFFFF"/>
                </a:highlight>
                <a:latin typeface="Helvetica Neue"/>
                <a:ea typeface="Helvetica Neue"/>
                <a:cs typeface="Helvetica Neue"/>
                <a:sym typeface="Helvetica Neue"/>
              </a:rPr>
              <a:t>For Selwyn #2</a:t>
            </a:r>
            <a:r>
              <a:rPr lang="en" sz="1100" b="1" dirty="0">
                <a:solidFill>
                  <a:schemeClr val="dk1"/>
                </a:solidFill>
                <a:highlight>
                  <a:srgbClr val="FFFFFF"/>
                </a:highlight>
                <a:latin typeface="Helvetica Neue"/>
                <a:ea typeface="Helvetica Neue"/>
                <a:cs typeface="Helvetica Neue"/>
                <a:sym typeface="Helvetica Neue"/>
              </a:rPr>
              <a:t>, November 20–26, 1979, </a:t>
            </a:r>
            <a:r>
              <a:rPr lang="en-CA" sz="1100" b="1" dirty="0">
                <a:latin typeface="Helvetica Neue" panose="02000503000000020004" pitchFamily="2" charset="0"/>
                <a:ea typeface="Helvetica Neue" panose="02000503000000020004" pitchFamily="2" charset="0"/>
                <a:cs typeface="Helvetica Neue" panose="02000503000000020004" pitchFamily="2" charset="0"/>
              </a:rPr>
              <a:t>watercolour and graphite</a:t>
            </a:r>
            <a:r>
              <a:rPr lang="en-CA" sz="1100" b="1" dirty="0" smtClean="0">
                <a:latin typeface="Helvetica Neue" panose="02000503000000020004" pitchFamily="2" charset="0"/>
                <a:ea typeface="Helvetica Neue" panose="02000503000000020004" pitchFamily="2" charset="0"/>
                <a:cs typeface="Helvetica Neue" panose="02000503000000020004" pitchFamily="2" charset="0"/>
              </a:rPr>
              <a:t>, overall</a:t>
            </a:r>
            <a:r>
              <a:rPr lang="en-CA" sz="1100" b="1" dirty="0">
                <a:latin typeface="Helvetica Neue" panose="02000503000000020004" pitchFamily="2" charset="0"/>
                <a:ea typeface="Helvetica Neue" panose="02000503000000020004" pitchFamily="2" charset="0"/>
                <a:cs typeface="Helvetica Neue" panose="02000503000000020004" pitchFamily="2" charset="0"/>
              </a:rPr>
              <a:t>: 84.5 x 114 cm, Art Gallery of Ontario, Toronto, Gift of Sheila </a:t>
            </a:r>
            <a:r>
              <a:rPr lang="en-CA" sz="1100" b="1" dirty="0" err="1">
                <a:latin typeface="Helvetica Neue" panose="02000503000000020004" pitchFamily="2" charset="0"/>
                <a:ea typeface="Helvetica Neue" panose="02000503000000020004" pitchFamily="2" charset="0"/>
                <a:cs typeface="Helvetica Neue" panose="02000503000000020004" pitchFamily="2" charset="0"/>
              </a:rPr>
              <a:t>Curnoe</a:t>
            </a:r>
            <a:r>
              <a:rPr lang="en-CA" sz="1100" b="1" dirty="0">
                <a:latin typeface="Helvetica Neue" panose="02000503000000020004" pitchFamily="2" charset="0"/>
                <a:ea typeface="Helvetica Neue" panose="02000503000000020004" pitchFamily="2" charset="0"/>
                <a:cs typeface="Helvetica Neue" panose="02000503000000020004" pitchFamily="2" charset="0"/>
              </a:rPr>
              <a:t>, London, Ontario, 1997, 97/120. © Estate of Greg </a:t>
            </a:r>
            <a:r>
              <a:rPr lang="en-CA" sz="1100" b="1" dirty="0" err="1">
                <a:latin typeface="Helvetica Neue" panose="02000503000000020004" pitchFamily="2" charset="0"/>
                <a:ea typeface="Helvetica Neue" panose="02000503000000020004" pitchFamily="2" charset="0"/>
                <a:cs typeface="Helvetica Neue" panose="02000503000000020004" pitchFamily="2" charset="0"/>
              </a:rPr>
              <a:t>Curnoe</a:t>
            </a:r>
            <a:r>
              <a:rPr lang="en-CA" sz="1100" b="1" dirty="0">
                <a:latin typeface="Helvetica Neue" panose="02000503000000020004" pitchFamily="2" charset="0"/>
                <a:ea typeface="Helvetica Neue" panose="02000503000000020004" pitchFamily="2" charset="0"/>
                <a:cs typeface="Helvetica Neue" panose="02000503000000020004" pitchFamily="2" charset="0"/>
              </a:rPr>
              <a:t> / SOCAN (</a:t>
            </a:r>
            <a:r>
              <a:rPr lang="en-CA" sz="1100" b="1" dirty="0" smtClean="0">
                <a:latin typeface="Helvetica Neue" panose="02000503000000020004" pitchFamily="2" charset="0"/>
                <a:ea typeface="Helvetica Neue" panose="02000503000000020004" pitchFamily="2" charset="0"/>
                <a:cs typeface="Helvetica Neue" panose="02000503000000020004" pitchFamily="2" charset="0"/>
              </a:rPr>
              <a:t>2020).</a:t>
            </a:r>
          </a:p>
          <a:p>
            <a:pPr>
              <a:lnSpc>
                <a:spcPct val="115000"/>
              </a:lnSpc>
            </a:pPr>
            <a:endPar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endParaRPr>
          </a:p>
          <a:p>
            <a:pPr>
              <a:lnSpc>
                <a:spcPct val="115000"/>
              </a:lnSpc>
            </a:pPr>
            <a:r>
              <a:rPr lang="en" sz="1100" b="1" dirty="0" smtClean="0">
                <a:solidFill>
                  <a:schemeClr val="dk1"/>
                </a:solidFill>
                <a:highlight>
                  <a:srgbClr val="FFFFFF"/>
                </a:highlight>
                <a:latin typeface="Helvetica Neue"/>
                <a:ea typeface="Helvetica Neue"/>
                <a:cs typeface="Helvetica Neue"/>
                <a:sym typeface="Helvetica Neue"/>
              </a:rPr>
              <a:t>Curnoe </a:t>
            </a:r>
            <a:r>
              <a:rPr lang="en" sz="1100" b="1" dirty="0">
                <a:solidFill>
                  <a:schemeClr val="dk1"/>
                </a:solidFill>
                <a:highlight>
                  <a:srgbClr val="FFFFFF"/>
                </a:highlight>
                <a:latin typeface="Helvetica Neue"/>
                <a:ea typeface="Helvetica Neue"/>
                <a:cs typeface="Helvetica Neue"/>
                <a:sym typeface="Helvetica Neue"/>
              </a:rPr>
              <a:t>painted “obituary” text works </a:t>
            </a:r>
            <a:r>
              <a:rPr lang="en-CA" sz="1100" b="1" dirty="0">
                <a:solidFill>
                  <a:schemeClr val="dk1"/>
                </a:solidFill>
                <a:highlight>
                  <a:srgbClr val="FFFFFF"/>
                </a:highlight>
                <a:latin typeface="Helvetica Neue"/>
                <a:ea typeface="Helvetica Neue"/>
                <a:cs typeface="Helvetica Neue"/>
                <a:sym typeface="Helvetica Neue"/>
              </a:rPr>
              <a:t>for</a:t>
            </a:r>
            <a:r>
              <a:rPr lang="en" sz="1100" b="1" dirty="0">
                <a:solidFill>
                  <a:schemeClr val="dk1"/>
                </a:solidFill>
                <a:highlight>
                  <a:srgbClr val="FFFFFF"/>
                </a:highlight>
                <a:latin typeface="Helvetica Neue"/>
                <a:ea typeface="Helvetica Neue"/>
                <a:cs typeface="Helvetica Neue"/>
                <a:sym typeface="Helvetica Neue"/>
              </a:rPr>
              <a:t> a number of artists close to him.</a:t>
            </a:r>
            <a:endParaRPr sz="1100" b="1" dirty="0">
              <a:solidFill>
                <a:schemeClr val="dk1"/>
              </a:solidFill>
              <a:highlight>
                <a:srgbClr val="FFFFFF"/>
              </a:highlight>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100" b="1" dirty="0">
              <a:solidFill>
                <a:schemeClr val="dk1"/>
              </a:solidFill>
              <a:highlight>
                <a:srgbClr val="FFFFFF"/>
              </a:highlight>
              <a:latin typeface="Helvetica Neue"/>
              <a:ea typeface="Helvetica Neue"/>
              <a:cs typeface="Helvetica Neue"/>
              <a:sym typeface="Helvetica Neue"/>
            </a:endParaRPr>
          </a:p>
        </p:txBody>
      </p:sp>
      <p:pic>
        <p:nvPicPr>
          <p:cNvPr id="235" name="Google Shape;235;p43"/>
          <p:cNvPicPr preferRelativeResize="0"/>
          <p:nvPr/>
        </p:nvPicPr>
        <p:blipFill>
          <a:blip r:embed="rId3">
            <a:alphaModFix/>
          </a:blip>
          <a:stretch>
            <a:fillRect/>
          </a:stretch>
        </p:blipFill>
        <p:spPr>
          <a:xfrm>
            <a:off x="302014" y="608937"/>
            <a:ext cx="5709686" cy="39256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9"/>
        <p:cNvGrpSpPr/>
        <p:nvPr/>
      </p:nvGrpSpPr>
      <p:grpSpPr>
        <a:xfrm>
          <a:off x="0" y="0"/>
          <a:ext cx="0" cy="0"/>
          <a:chOff x="0" y="0"/>
          <a:chExt cx="0" cy="0"/>
        </a:xfrm>
      </p:grpSpPr>
      <p:sp>
        <p:nvSpPr>
          <p:cNvPr id="240" name="Google Shape;240;p44"/>
          <p:cNvSpPr txBox="1"/>
          <p:nvPr/>
        </p:nvSpPr>
        <p:spPr>
          <a:xfrm>
            <a:off x="1438236" y="4496124"/>
            <a:ext cx="6165926" cy="49941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solidFill>
                  <a:schemeClr val="dk1"/>
                </a:solidFill>
                <a:highlight>
                  <a:srgbClr val="FFFFFF"/>
                </a:highlight>
                <a:latin typeface="Helvetica Neue"/>
                <a:ea typeface="Helvetica Neue"/>
                <a:cs typeface="Helvetica Neue"/>
                <a:sym typeface="Helvetica Neue"/>
              </a:rPr>
              <a:t>Greg </a:t>
            </a:r>
            <a:r>
              <a:rPr lang="en" sz="1100" b="1" dirty="0" err="1">
                <a:solidFill>
                  <a:schemeClr val="dk1"/>
                </a:solidFill>
                <a:highlight>
                  <a:srgbClr val="FFFFFF"/>
                </a:highlight>
                <a:latin typeface="Helvetica Neue"/>
                <a:ea typeface="Helvetica Neue"/>
                <a:cs typeface="Helvetica Neue"/>
                <a:sym typeface="Helvetica Neue"/>
              </a:rPr>
              <a:t>Curnoe</a:t>
            </a:r>
            <a:r>
              <a:rPr lang="en" sz="1100" b="1" dirty="0">
                <a:solidFill>
                  <a:schemeClr val="dk1"/>
                </a:solidFill>
                <a:highlight>
                  <a:srgbClr val="FFFFFF"/>
                </a:highlight>
                <a:latin typeface="Helvetica Neue"/>
                <a:ea typeface="Helvetica Neue"/>
                <a:cs typeface="Helvetica Neue"/>
                <a:sym typeface="Helvetica Neue"/>
              </a:rPr>
              <a:t>, </a:t>
            </a:r>
            <a:r>
              <a:rPr lang="en" sz="1100" b="1" i="1" dirty="0">
                <a:solidFill>
                  <a:schemeClr val="dk1"/>
                </a:solidFill>
                <a:highlight>
                  <a:srgbClr val="FFFFFF"/>
                </a:highlight>
                <a:latin typeface="Helvetica Neue"/>
                <a:ea typeface="Helvetica Neue"/>
                <a:cs typeface="Helvetica Neue"/>
                <a:sym typeface="Helvetica Neue"/>
              </a:rPr>
              <a:t>The Best Profile in the World</a:t>
            </a:r>
            <a:r>
              <a:rPr lang="en" sz="1100" b="1" dirty="0">
                <a:solidFill>
                  <a:schemeClr val="dk1"/>
                </a:solidFill>
                <a:highlight>
                  <a:srgbClr val="FFFFFF"/>
                </a:highlight>
                <a:latin typeface="Helvetica Neue"/>
                <a:ea typeface="Helvetica Neue"/>
                <a:cs typeface="Helvetica Neue"/>
                <a:sym typeface="Helvetica Neue"/>
              </a:rPr>
              <a:t>, 1963. </a:t>
            </a:r>
            <a:r>
              <a:rPr lang="en" sz="1100" b="1" dirty="0" err="1">
                <a:solidFill>
                  <a:schemeClr val="dk1"/>
                </a:solidFill>
                <a:highlight>
                  <a:srgbClr val="FFFFFF"/>
                </a:highlight>
                <a:latin typeface="Helvetica Neue"/>
                <a:ea typeface="Helvetica Neue"/>
                <a:cs typeface="Helvetica Neue"/>
                <a:sym typeface="Helvetica Neue"/>
              </a:rPr>
              <a:t>Curnoe</a:t>
            </a:r>
            <a:r>
              <a:rPr lang="en" sz="1100" b="1" dirty="0">
                <a:solidFill>
                  <a:schemeClr val="dk1"/>
                </a:solidFill>
                <a:highlight>
                  <a:srgbClr val="FFFFFF"/>
                </a:highlight>
                <a:latin typeface="Helvetica Neue"/>
                <a:ea typeface="Helvetica Neue"/>
                <a:cs typeface="Helvetica Neue"/>
                <a:sym typeface="Helvetica Neue"/>
              </a:rPr>
              <a:t> became a master of the application of pigments, usually very bright.</a:t>
            </a:r>
            <a:endParaRPr sz="1100" b="1" dirty="0">
              <a:solidFill>
                <a:schemeClr val="dk1"/>
              </a:solidFill>
              <a:highlight>
                <a:srgbClr val="FFFFFF"/>
              </a:highlight>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100" b="1" dirty="0">
              <a:solidFill>
                <a:schemeClr val="dk1"/>
              </a:solidFill>
              <a:highlight>
                <a:srgbClr val="FFFFFF"/>
              </a:highlight>
              <a:latin typeface="Helvetica Neue"/>
              <a:ea typeface="Helvetica Neue"/>
              <a:cs typeface="Helvetica Neue"/>
              <a:sym typeface="Helvetica Neue"/>
            </a:endParaRPr>
          </a:p>
        </p:txBody>
      </p:sp>
      <p:pic>
        <p:nvPicPr>
          <p:cNvPr id="241" name="Google Shape;241;p44"/>
          <p:cNvPicPr preferRelativeResize="0"/>
          <p:nvPr/>
        </p:nvPicPr>
        <p:blipFill>
          <a:blip r:embed="rId3">
            <a:alphaModFix/>
          </a:blip>
          <a:stretch>
            <a:fillRect/>
          </a:stretch>
        </p:blipFill>
        <p:spPr>
          <a:xfrm>
            <a:off x="1527137" y="247913"/>
            <a:ext cx="6089725" cy="418471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5"/>
        <p:cNvGrpSpPr/>
        <p:nvPr/>
      </p:nvGrpSpPr>
      <p:grpSpPr>
        <a:xfrm>
          <a:off x="0" y="0"/>
          <a:ext cx="0" cy="0"/>
          <a:chOff x="0" y="0"/>
          <a:chExt cx="0" cy="0"/>
        </a:xfrm>
      </p:grpSpPr>
      <p:sp>
        <p:nvSpPr>
          <p:cNvPr id="246" name="Google Shape;246;p45"/>
          <p:cNvSpPr txBox="1"/>
          <p:nvPr/>
        </p:nvSpPr>
        <p:spPr>
          <a:xfrm>
            <a:off x="792959" y="4584700"/>
            <a:ext cx="7584350" cy="341000"/>
          </a:xfrm>
          <a:prstGeom prst="rect">
            <a:avLst/>
          </a:prstGeom>
          <a:noFill/>
          <a:ln>
            <a:noFill/>
          </a:ln>
        </p:spPr>
        <p:txBody>
          <a:bodyPr spcFirstLastPara="1" wrap="square" lIns="91425" tIns="91425" rIns="91425" bIns="91425" anchor="t" anchorCtr="0">
            <a:noAutofit/>
          </a:bodyPr>
          <a:lstStyle/>
          <a:p>
            <a:pPr>
              <a:lnSpc>
                <a:spcPct val="114000"/>
              </a:lnSpc>
            </a:pP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Over the years </a:t>
            </a:r>
            <a:r>
              <a:rPr lang="en-CA" sz="1100" b="1" dirty="0" err="1">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Curnoe</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completed many portraits of his wife and children, as seen here. </a:t>
            </a:r>
            <a:b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b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From left to right: Owen, Zoë, and Galen.</a:t>
            </a:r>
          </a:p>
        </p:txBody>
      </p:sp>
      <p:pic>
        <p:nvPicPr>
          <p:cNvPr id="247" name="Google Shape;247;p45"/>
          <p:cNvPicPr preferRelativeResize="0"/>
          <p:nvPr/>
        </p:nvPicPr>
        <p:blipFill>
          <a:blip r:embed="rId3">
            <a:alphaModFix/>
          </a:blip>
          <a:stretch>
            <a:fillRect/>
          </a:stretch>
        </p:blipFill>
        <p:spPr>
          <a:xfrm>
            <a:off x="822854" y="177800"/>
            <a:ext cx="2542450" cy="4417700"/>
          </a:xfrm>
          <a:prstGeom prst="rect">
            <a:avLst/>
          </a:prstGeom>
          <a:noFill/>
          <a:ln>
            <a:noFill/>
          </a:ln>
        </p:spPr>
      </p:pic>
      <p:pic>
        <p:nvPicPr>
          <p:cNvPr id="3" name="Picture 2">
            <a:extLst>
              <a:ext uri="{FF2B5EF4-FFF2-40B4-BE49-F238E27FC236}">
                <a16:creationId xmlns:a16="http://schemas.microsoft.com/office/drawing/2014/main" xmlns="" id="{4FC6C7D4-BCAC-1444-BC85-B682A56FB4A0}"/>
              </a:ext>
            </a:extLst>
          </p:cNvPr>
          <p:cNvPicPr>
            <a:picLocks noChangeAspect="1"/>
          </p:cNvPicPr>
          <p:nvPr/>
        </p:nvPicPr>
        <p:blipFill>
          <a:blip r:embed="rId4"/>
          <a:stretch>
            <a:fillRect/>
          </a:stretch>
        </p:blipFill>
        <p:spPr>
          <a:xfrm>
            <a:off x="3378004" y="190500"/>
            <a:ext cx="2489591" cy="4417701"/>
          </a:xfrm>
          <a:prstGeom prst="rect">
            <a:avLst/>
          </a:prstGeom>
        </p:spPr>
      </p:pic>
      <p:pic>
        <p:nvPicPr>
          <p:cNvPr id="6" name="Google Shape;259;p47">
            <a:extLst>
              <a:ext uri="{FF2B5EF4-FFF2-40B4-BE49-F238E27FC236}">
                <a16:creationId xmlns:a16="http://schemas.microsoft.com/office/drawing/2014/main" xmlns="" id="{9AE2444D-5AEE-004E-B6F6-8002CD77BD8F}"/>
              </a:ext>
            </a:extLst>
          </p:cNvPr>
          <p:cNvPicPr preferRelativeResize="0"/>
          <p:nvPr/>
        </p:nvPicPr>
        <p:blipFill>
          <a:blip r:embed="rId5">
            <a:alphaModFix/>
          </a:blip>
          <a:stretch>
            <a:fillRect/>
          </a:stretch>
        </p:blipFill>
        <p:spPr>
          <a:xfrm>
            <a:off x="5892604" y="203200"/>
            <a:ext cx="2489591" cy="44177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5"/>
        <p:cNvGrpSpPr/>
        <p:nvPr/>
      </p:nvGrpSpPr>
      <p:grpSpPr>
        <a:xfrm>
          <a:off x="0" y="0"/>
          <a:ext cx="0" cy="0"/>
          <a:chOff x="0" y="0"/>
          <a:chExt cx="0" cy="0"/>
        </a:xfrm>
      </p:grpSpPr>
      <p:sp>
        <p:nvSpPr>
          <p:cNvPr id="66" name="Google Shape;66;p15"/>
          <p:cNvSpPr txBox="1"/>
          <p:nvPr/>
        </p:nvSpPr>
        <p:spPr>
          <a:xfrm>
            <a:off x="5611053" y="4150923"/>
            <a:ext cx="3004724" cy="843905"/>
          </a:xfrm>
          <a:prstGeom prst="rect">
            <a:avLst/>
          </a:prstGeom>
          <a:noFill/>
          <a:ln>
            <a:noFill/>
          </a:ln>
        </p:spPr>
        <p:txBody>
          <a:bodyPr spcFirstLastPara="1" wrap="square" lIns="91425" tIns="91425" rIns="91425" bIns="91425" anchor="t" anchorCtr="0">
            <a:noAutofit/>
          </a:bodyPr>
          <a:lstStyle/>
          <a:p>
            <a:pPr>
              <a:lnSpc>
                <a:spcPct val="114000"/>
              </a:lnSpc>
            </a:pP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Greg </a:t>
            </a:r>
            <a:r>
              <a:rPr lang="en-CA" sz="1100" b="1" dirty="0" err="1">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Curnoe</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a:t>
            </a:r>
            <a:r>
              <a:rPr lang="en-CA" sz="1100" b="1" i="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Map of North America</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1972. This ink drawing is the first of several reimagined maps of North America that </a:t>
            </a:r>
            <a:r>
              <a:rPr lang="en-CA" sz="1100" b="1" dirty="0" err="1">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Curnoe</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created. </a:t>
            </a:r>
          </a:p>
        </p:txBody>
      </p:sp>
      <p:pic>
        <p:nvPicPr>
          <p:cNvPr id="67" name="Google Shape;67;p15"/>
          <p:cNvPicPr preferRelativeResize="0"/>
          <p:nvPr/>
        </p:nvPicPr>
        <p:blipFill>
          <a:blip r:embed="rId3">
            <a:alphaModFix/>
          </a:blip>
          <a:stretch>
            <a:fillRect/>
          </a:stretch>
        </p:blipFill>
        <p:spPr>
          <a:xfrm>
            <a:off x="1443590" y="104874"/>
            <a:ext cx="3884174" cy="49337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3"/>
        <p:cNvGrpSpPr/>
        <p:nvPr/>
      </p:nvGrpSpPr>
      <p:grpSpPr>
        <a:xfrm>
          <a:off x="0" y="0"/>
          <a:ext cx="0" cy="0"/>
          <a:chOff x="0" y="0"/>
          <a:chExt cx="0" cy="0"/>
        </a:xfrm>
      </p:grpSpPr>
      <p:sp>
        <p:nvSpPr>
          <p:cNvPr id="174" name="Google Shape;174;p33"/>
          <p:cNvSpPr txBox="1"/>
          <p:nvPr/>
        </p:nvSpPr>
        <p:spPr>
          <a:xfrm>
            <a:off x="5890061" y="3773605"/>
            <a:ext cx="3048320" cy="1124966"/>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100" b="1" dirty="0">
                <a:latin typeface="Helvetica Neue"/>
                <a:ea typeface="Helvetica Neue"/>
                <a:cs typeface="Helvetica Neue"/>
                <a:sym typeface="Helvetica Neue"/>
              </a:rPr>
              <a:t>Greg </a:t>
            </a:r>
            <a:r>
              <a:rPr lang="en" sz="1100" b="1" dirty="0" err="1">
                <a:latin typeface="Helvetica Neue"/>
                <a:ea typeface="Helvetica Neue"/>
                <a:cs typeface="Helvetica Neue"/>
                <a:sym typeface="Helvetica Neue"/>
              </a:rPr>
              <a:t>Curnoe</a:t>
            </a:r>
            <a:r>
              <a:rPr lang="en" sz="1100" b="1" dirty="0">
                <a:latin typeface="Helvetica Neue"/>
                <a:ea typeface="Helvetica Neue"/>
                <a:cs typeface="Helvetica Neue"/>
                <a:sym typeface="Helvetica Neue"/>
              </a:rPr>
              <a:t>, </a:t>
            </a:r>
            <a:r>
              <a:rPr lang="en" sz="1100" b="1" i="1" dirty="0">
                <a:latin typeface="Helvetica Neue"/>
                <a:ea typeface="Helvetica Neue"/>
                <a:cs typeface="Helvetica Neue"/>
                <a:sym typeface="Helvetica Neue"/>
              </a:rPr>
              <a:t>I Wai</a:t>
            </a:r>
            <a:r>
              <a:rPr lang="en" sz="1100" b="1" dirty="0">
                <a:latin typeface="Helvetica Neue"/>
                <a:ea typeface="Helvetica Neue"/>
                <a:cs typeface="Helvetica Neue"/>
                <a:sym typeface="Helvetica Neue"/>
              </a:rPr>
              <a:t>, November 11–13, 1992. This was the work </a:t>
            </a:r>
            <a:r>
              <a:rPr lang="en-CA" sz="1100" b="1" dirty="0" err="1">
                <a:latin typeface="Helvetica Neue"/>
                <a:ea typeface="Helvetica Neue"/>
                <a:cs typeface="Helvetica Neue"/>
                <a:sym typeface="Helvetica Neue"/>
              </a:rPr>
              <a:t>Curnoe</a:t>
            </a:r>
            <a:r>
              <a:rPr lang="en" sz="1100" b="1" dirty="0">
                <a:latin typeface="Helvetica Neue"/>
                <a:ea typeface="Helvetica Neue"/>
                <a:cs typeface="Helvetica Neue"/>
                <a:sym typeface="Helvetica Neue"/>
              </a:rPr>
              <a:t> stamped the night before he was killed; he was still searching for his identity at the end.</a:t>
            </a:r>
            <a:endParaRPr sz="1100" b="1" dirty="0">
              <a:latin typeface="Helvetica Neue"/>
              <a:ea typeface="Helvetica Neue"/>
              <a:cs typeface="Helvetica Neue"/>
              <a:sym typeface="Helvetica Neue"/>
            </a:endParaRPr>
          </a:p>
        </p:txBody>
      </p:sp>
      <p:pic>
        <p:nvPicPr>
          <p:cNvPr id="175" name="Google Shape;175;p33"/>
          <p:cNvPicPr preferRelativeResize="0"/>
          <p:nvPr/>
        </p:nvPicPr>
        <p:blipFill>
          <a:blip r:embed="rId3">
            <a:alphaModFix/>
          </a:blip>
          <a:stretch>
            <a:fillRect/>
          </a:stretch>
        </p:blipFill>
        <p:spPr>
          <a:xfrm>
            <a:off x="416077" y="281485"/>
            <a:ext cx="5159828" cy="464720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9"/>
        <p:cNvGrpSpPr/>
        <p:nvPr/>
      </p:nvGrpSpPr>
      <p:grpSpPr>
        <a:xfrm>
          <a:off x="0" y="0"/>
          <a:ext cx="0" cy="0"/>
          <a:chOff x="0" y="0"/>
          <a:chExt cx="0" cy="0"/>
        </a:xfrm>
      </p:grpSpPr>
      <p:sp>
        <p:nvSpPr>
          <p:cNvPr id="180" name="Google Shape;180;p34"/>
          <p:cNvSpPr txBox="1"/>
          <p:nvPr/>
        </p:nvSpPr>
        <p:spPr>
          <a:xfrm>
            <a:off x="5072735" y="4609112"/>
            <a:ext cx="2575604" cy="451200"/>
          </a:xfrm>
          <a:prstGeom prst="rect">
            <a:avLst/>
          </a:prstGeom>
          <a:noFill/>
          <a:ln>
            <a:noFill/>
          </a:ln>
        </p:spPr>
        <p:txBody>
          <a:bodyPr spcFirstLastPara="1" wrap="square" lIns="91425" tIns="91425" rIns="91425" bIns="91425" anchor="t" anchorCtr="0">
            <a:noAutofit/>
          </a:bodyPr>
          <a:lstStyle/>
          <a:p>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Photograph of Greg </a:t>
            </a:r>
            <a:r>
              <a:rPr lang="en-CA" sz="1100" b="1" dirty="0" err="1">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Curnoe</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in 1969.</a:t>
            </a:r>
          </a:p>
        </p:txBody>
      </p:sp>
      <p:pic>
        <p:nvPicPr>
          <p:cNvPr id="3" name="Picture 2" descr="A person standing in front of a curtain&#10;&#10;Description automatically generated">
            <a:extLst>
              <a:ext uri="{FF2B5EF4-FFF2-40B4-BE49-F238E27FC236}">
                <a16:creationId xmlns:a16="http://schemas.microsoft.com/office/drawing/2014/main" xmlns="" id="{2D19685D-8835-7E47-8CF6-D2C5CD3D789C}"/>
              </a:ext>
            </a:extLst>
          </p:cNvPr>
          <p:cNvPicPr>
            <a:picLocks noChangeAspect="1"/>
          </p:cNvPicPr>
          <p:nvPr/>
        </p:nvPicPr>
        <p:blipFill>
          <a:blip r:embed="rId3"/>
          <a:stretch>
            <a:fillRect/>
          </a:stretch>
        </p:blipFill>
        <p:spPr>
          <a:xfrm>
            <a:off x="1769290" y="198287"/>
            <a:ext cx="3207938" cy="47913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5"/>
        <p:cNvGrpSpPr/>
        <p:nvPr/>
      </p:nvGrpSpPr>
      <p:grpSpPr>
        <a:xfrm>
          <a:off x="0" y="0"/>
          <a:ext cx="0" cy="0"/>
          <a:chOff x="0" y="0"/>
          <a:chExt cx="0" cy="0"/>
        </a:xfrm>
      </p:grpSpPr>
      <p:sp>
        <p:nvSpPr>
          <p:cNvPr id="186" name="Google Shape;186;p35"/>
          <p:cNvSpPr txBox="1"/>
          <p:nvPr/>
        </p:nvSpPr>
        <p:spPr>
          <a:xfrm>
            <a:off x="1260345" y="4549005"/>
            <a:ext cx="6623310" cy="495950"/>
          </a:xfrm>
          <a:prstGeom prst="rect">
            <a:avLst/>
          </a:prstGeom>
          <a:noFill/>
          <a:ln>
            <a:noFill/>
          </a:ln>
        </p:spPr>
        <p:txBody>
          <a:bodyPr spcFirstLastPara="1" wrap="square" lIns="91425" tIns="91425" rIns="91425" bIns="91425" anchor="t" anchorCtr="0">
            <a:noAutofit/>
          </a:bodyPr>
          <a:lstStyle/>
          <a:p>
            <a:pPr lvl="0">
              <a:lnSpc>
                <a:spcPct val="115000"/>
              </a:lnSpc>
            </a:pPr>
            <a:r>
              <a:rPr lang="en-US" sz="1100" b="1" dirty="0" err="1">
                <a:solidFill>
                  <a:schemeClr val="dk1"/>
                </a:solidFill>
                <a:highlight>
                  <a:srgbClr val="FFFFFF"/>
                </a:highlight>
                <a:latin typeface="Helvetica Neue"/>
                <a:ea typeface="Helvetica Neue"/>
                <a:cs typeface="Helvetica Neue"/>
                <a:sym typeface="Helvetica Neue"/>
              </a:rPr>
              <a:t>Curnoe’s</a:t>
            </a:r>
            <a:r>
              <a:rPr lang="en-US" sz="1100" b="1" dirty="0">
                <a:solidFill>
                  <a:schemeClr val="dk1"/>
                </a:solidFill>
                <a:highlight>
                  <a:srgbClr val="FFFFFF"/>
                </a:highlight>
                <a:latin typeface="Helvetica Neue"/>
                <a:ea typeface="Helvetica Neue"/>
                <a:cs typeface="Helvetica Neue"/>
                <a:sym typeface="Helvetica Neue"/>
              </a:rPr>
              <a:t> studio in 1988. You can see tests and studies for numerous works and, of course, </a:t>
            </a:r>
            <a:br>
              <a:rPr lang="en-US" sz="1100" b="1" dirty="0">
                <a:solidFill>
                  <a:schemeClr val="dk1"/>
                </a:solidFill>
                <a:highlight>
                  <a:srgbClr val="FFFFFF"/>
                </a:highlight>
                <a:latin typeface="Helvetica Neue"/>
                <a:ea typeface="Helvetica Neue"/>
                <a:cs typeface="Helvetica Neue"/>
                <a:sym typeface="Helvetica Neue"/>
              </a:rPr>
            </a:br>
            <a:r>
              <a:rPr lang="en-US" sz="1100" b="1" dirty="0">
                <a:solidFill>
                  <a:schemeClr val="dk1"/>
                </a:solidFill>
                <a:highlight>
                  <a:srgbClr val="FFFFFF"/>
                </a:highlight>
                <a:latin typeface="Helvetica Neue"/>
                <a:ea typeface="Helvetica Neue"/>
                <a:cs typeface="Helvetica Neue"/>
                <a:sym typeface="Helvetica Neue"/>
              </a:rPr>
              <a:t>a bicycle resting in the corner.</a:t>
            </a:r>
            <a:endParaRPr sz="1100" b="1" dirty="0">
              <a:solidFill>
                <a:schemeClr val="dk1"/>
              </a:solidFill>
              <a:highlight>
                <a:srgbClr val="FFFFFF"/>
              </a:highlight>
              <a:latin typeface="Helvetica Neue"/>
              <a:ea typeface="Helvetica Neue"/>
              <a:cs typeface="Helvetica Neue"/>
              <a:sym typeface="Helvetica Neue"/>
            </a:endParaRPr>
          </a:p>
        </p:txBody>
      </p:sp>
      <p:pic>
        <p:nvPicPr>
          <p:cNvPr id="187" name="Google Shape;187;p35"/>
          <p:cNvPicPr preferRelativeResize="0"/>
          <p:nvPr/>
        </p:nvPicPr>
        <p:blipFill>
          <a:blip r:embed="rId3">
            <a:alphaModFix/>
          </a:blip>
          <a:stretch>
            <a:fillRect/>
          </a:stretch>
        </p:blipFill>
        <p:spPr>
          <a:xfrm>
            <a:off x="1270118" y="208000"/>
            <a:ext cx="6603756" cy="4350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1"/>
        <p:cNvGrpSpPr/>
        <p:nvPr/>
      </p:nvGrpSpPr>
      <p:grpSpPr>
        <a:xfrm>
          <a:off x="0" y="0"/>
          <a:ext cx="0" cy="0"/>
          <a:chOff x="0" y="0"/>
          <a:chExt cx="0" cy="0"/>
        </a:xfrm>
      </p:grpSpPr>
      <p:sp>
        <p:nvSpPr>
          <p:cNvPr id="192" name="Google Shape;192;p36"/>
          <p:cNvSpPr txBox="1"/>
          <p:nvPr/>
        </p:nvSpPr>
        <p:spPr>
          <a:xfrm>
            <a:off x="6899300" y="3765100"/>
            <a:ext cx="2130400" cy="1429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solidFill>
                  <a:schemeClr val="dk1"/>
                </a:solidFill>
                <a:highlight>
                  <a:srgbClr val="FFFFFF"/>
                </a:highlight>
                <a:latin typeface="Helvetica Neue"/>
                <a:ea typeface="Helvetica Neue"/>
                <a:cs typeface="Helvetica Neue"/>
                <a:sym typeface="Helvetica Neue"/>
              </a:rPr>
              <a:t>Greg </a:t>
            </a:r>
            <a:r>
              <a:rPr lang="en" sz="1100" b="1" dirty="0" err="1">
                <a:solidFill>
                  <a:schemeClr val="dk1"/>
                </a:solidFill>
                <a:highlight>
                  <a:srgbClr val="FFFFFF"/>
                </a:highlight>
                <a:latin typeface="Helvetica Neue"/>
                <a:ea typeface="Helvetica Neue"/>
                <a:cs typeface="Helvetica Neue"/>
                <a:sym typeface="Helvetica Neue"/>
              </a:rPr>
              <a:t>Curnoe</a:t>
            </a:r>
            <a:r>
              <a:rPr lang="en" sz="1100" b="1" dirty="0">
                <a:solidFill>
                  <a:schemeClr val="dk1"/>
                </a:solidFill>
                <a:highlight>
                  <a:srgbClr val="FFFFFF"/>
                </a:highlight>
                <a:latin typeface="Helvetica Neue"/>
                <a:ea typeface="Helvetica Neue"/>
                <a:cs typeface="Helvetica Neue"/>
                <a:sym typeface="Helvetica Neue"/>
              </a:rPr>
              <a:t>, </a:t>
            </a:r>
            <a:r>
              <a:rPr lang="en" sz="1100" b="1" i="1" dirty="0">
                <a:solidFill>
                  <a:schemeClr val="dk1"/>
                </a:solidFill>
                <a:highlight>
                  <a:srgbClr val="FFFFFF"/>
                </a:highlight>
                <a:latin typeface="Helvetica Neue"/>
                <a:ea typeface="Helvetica Neue"/>
                <a:cs typeface="Helvetica Neue"/>
                <a:sym typeface="Helvetica Neue"/>
              </a:rPr>
              <a:t>Self-Portrait with Galen on 1951 CCM</a:t>
            </a:r>
            <a:r>
              <a:rPr lang="en" sz="1100" b="1" dirty="0">
                <a:solidFill>
                  <a:schemeClr val="dk1"/>
                </a:solidFill>
                <a:highlight>
                  <a:srgbClr val="FFFFFF"/>
                </a:highlight>
                <a:latin typeface="Helvetica Neue"/>
                <a:ea typeface="Helvetica Neue"/>
                <a:cs typeface="Helvetica Neue"/>
                <a:sym typeface="Helvetica Neue"/>
              </a:rPr>
              <a:t>, 1971. This work shows </a:t>
            </a:r>
            <a:r>
              <a:rPr lang="en-CA" sz="1100" b="1" dirty="0">
                <a:solidFill>
                  <a:schemeClr val="dk1"/>
                </a:solidFill>
                <a:highlight>
                  <a:srgbClr val="FFFFFF"/>
                </a:highlight>
                <a:latin typeface="Helvetica Neue"/>
                <a:ea typeface="Helvetica Neue"/>
                <a:cs typeface="Helvetica Neue"/>
                <a:sym typeface="Helvetica Neue"/>
              </a:rPr>
              <a:t/>
            </a:r>
            <a:br>
              <a:rPr lang="en-CA" sz="1100" b="1" dirty="0">
                <a:solidFill>
                  <a:schemeClr val="dk1"/>
                </a:solidFill>
                <a:highlight>
                  <a:srgbClr val="FFFFFF"/>
                </a:highlight>
                <a:latin typeface="Helvetica Neue"/>
                <a:ea typeface="Helvetica Neue"/>
                <a:cs typeface="Helvetica Neue"/>
                <a:sym typeface="Helvetica Neue"/>
              </a:rPr>
            </a:br>
            <a:r>
              <a:rPr lang="en" sz="1100" b="1" dirty="0">
                <a:solidFill>
                  <a:schemeClr val="dk1"/>
                </a:solidFill>
                <a:highlight>
                  <a:srgbClr val="FFFFFF"/>
                </a:highlight>
                <a:latin typeface="Helvetica Neue"/>
                <a:ea typeface="Helvetica Neue"/>
                <a:cs typeface="Helvetica Neue"/>
                <a:sym typeface="Helvetica Neue"/>
              </a:rPr>
              <a:t>the connection between Curnoe’s art and his everyday life.</a:t>
            </a:r>
            <a:endParaRPr sz="1100" b="1" dirty="0">
              <a:solidFill>
                <a:schemeClr val="dk1"/>
              </a:solidFill>
              <a:highlight>
                <a:srgbClr val="FFFFFF"/>
              </a:highlight>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100" b="1" dirty="0">
              <a:solidFill>
                <a:schemeClr val="dk1"/>
              </a:solidFill>
              <a:highlight>
                <a:srgbClr val="FFFFFF"/>
              </a:highlight>
              <a:latin typeface="Helvetica Neue"/>
              <a:ea typeface="Helvetica Neue"/>
              <a:cs typeface="Helvetica Neue"/>
              <a:sym typeface="Helvetica Neue"/>
            </a:endParaRPr>
          </a:p>
        </p:txBody>
      </p:sp>
      <p:pic>
        <p:nvPicPr>
          <p:cNvPr id="193" name="Google Shape;193;p36"/>
          <p:cNvPicPr preferRelativeResize="0"/>
          <p:nvPr/>
        </p:nvPicPr>
        <p:blipFill>
          <a:blip r:embed="rId3">
            <a:alphaModFix/>
          </a:blip>
          <a:stretch>
            <a:fillRect/>
          </a:stretch>
        </p:blipFill>
        <p:spPr>
          <a:xfrm>
            <a:off x="398875" y="161750"/>
            <a:ext cx="6269826" cy="48199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7"/>
        <p:cNvGrpSpPr/>
        <p:nvPr/>
      </p:nvGrpSpPr>
      <p:grpSpPr>
        <a:xfrm>
          <a:off x="0" y="0"/>
          <a:ext cx="0" cy="0"/>
          <a:chOff x="0" y="0"/>
          <a:chExt cx="0" cy="0"/>
        </a:xfrm>
      </p:grpSpPr>
      <p:sp>
        <p:nvSpPr>
          <p:cNvPr id="198" name="Google Shape;198;p37"/>
          <p:cNvSpPr txBox="1"/>
          <p:nvPr/>
        </p:nvSpPr>
        <p:spPr>
          <a:xfrm>
            <a:off x="5412524" y="3955600"/>
            <a:ext cx="2270976" cy="1137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solidFill>
                  <a:schemeClr val="dk1"/>
                </a:solidFill>
                <a:highlight>
                  <a:srgbClr val="FFFFFF"/>
                </a:highlight>
                <a:latin typeface="Helvetica Neue"/>
                <a:ea typeface="Helvetica Neue"/>
                <a:cs typeface="Helvetica Neue"/>
                <a:sym typeface="Helvetica Neue"/>
              </a:rPr>
              <a:t>Greg </a:t>
            </a:r>
            <a:r>
              <a:rPr lang="en" sz="1100" b="1" dirty="0" err="1">
                <a:solidFill>
                  <a:schemeClr val="dk1"/>
                </a:solidFill>
                <a:highlight>
                  <a:srgbClr val="FFFFFF"/>
                </a:highlight>
                <a:latin typeface="Helvetica Neue"/>
                <a:ea typeface="Helvetica Neue"/>
                <a:cs typeface="Helvetica Neue"/>
                <a:sym typeface="Helvetica Neue"/>
              </a:rPr>
              <a:t>Curnoe</a:t>
            </a:r>
            <a:r>
              <a:rPr lang="en" sz="1100" b="1" dirty="0">
                <a:solidFill>
                  <a:schemeClr val="dk1"/>
                </a:solidFill>
                <a:highlight>
                  <a:srgbClr val="FFFFFF"/>
                </a:highlight>
                <a:latin typeface="Helvetica Neue"/>
                <a:ea typeface="Helvetica Neue"/>
                <a:cs typeface="Helvetica Neue"/>
                <a:sym typeface="Helvetica Neue"/>
              </a:rPr>
              <a:t>,</a:t>
            </a:r>
            <a:r>
              <a:rPr lang="en" sz="1100" b="1" i="1" dirty="0">
                <a:solidFill>
                  <a:schemeClr val="dk1"/>
                </a:solidFill>
                <a:highlight>
                  <a:srgbClr val="FFFFFF"/>
                </a:highlight>
                <a:latin typeface="Helvetica Neue"/>
                <a:ea typeface="Helvetica Neue"/>
                <a:cs typeface="Helvetica Neue"/>
                <a:sym typeface="Helvetica Neue"/>
              </a:rPr>
              <a:t> Myself Walking North in the Tweed Coat</a:t>
            </a:r>
            <a:r>
              <a:rPr lang="en" sz="1100" b="1" dirty="0">
                <a:solidFill>
                  <a:schemeClr val="dk1"/>
                </a:solidFill>
                <a:highlight>
                  <a:srgbClr val="FFFFFF"/>
                </a:highlight>
                <a:latin typeface="Helvetica Neue"/>
                <a:ea typeface="Helvetica Neue"/>
                <a:cs typeface="Helvetica Neue"/>
                <a:sym typeface="Helvetica Neue"/>
              </a:rPr>
              <a:t>, 1963. This life-sized, full-length self-portrait is an example of </a:t>
            </a:r>
            <a:r>
              <a:rPr lang="en-CA" sz="1100" b="1" dirty="0">
                <a:solidFill>
                  <a:schemeClr val="dk1"/>
                </a:solidFill>
                <a:highlight>
                  <a:srgbClr val="FFFFFF"/>
                </a:highlight>
                <a:latin typeface="Helvetica Neue"/>
                <a:ea typeface="Helvetica Neue"/>
                <a:cs typeface="Helvetica Neue"/>
                <a:sym typeface="Helvetica Neue"/>
              </a:rPr>
              <a:t>the artist’s</a:t>
            </a:r>
            <a:r>
              <a:rPr lang="en" sz="1100" b="1" dirty="0">
                <a:solidFill>
                  <a:schemeClr val="dk1"/>
                </a:solidFill>
                <a:highlight>
                  <a:srgbClr val="FFFFFF"/>
                </a:highlight>
                <a:latin typeface="Helvetica Neue"/>
                <a:ea typeface="Helvetica Neue"/>
                <a:cs typeface="Helvetica Neue"/>
                <a:sym typeface="Helvetica Neue"/>
              </a:rPr>
              <a:t> signature style.</a:t>
            </a:r>
            <a:endParaRPr sz="1100" b="1" dirty="0">
              <a:solidFill>
                <a:schemeClr val="dk1"/>
              </a:solidFill>
              <a:highlight>
                <a:srgbClr val="FFFFFF"/>
              </a:highlight>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100" b="1" dirty="0">
              <a:solidFill>
                <a:schemeClr val="dk1"/>
              </a:solidFill>
              <a:highlight>
                <a:srgbClr val="FFFFFF"/>
              </a:highlight>
              <a:latin typeface="Helvetica Neue"/>
              <a:ea typeface="Helvetica Neue"/>
              <a:cs typeface="Helvetica Neue"/>
              <a:sym typeface="Helvetica Neue"/>
            </a:endParaRPr>
          </a:p>
        </p:txBody>
      </p:sp>
      <p:pic>
        <p:nvPicPr>
          <p:cNvPr id="199" name="Google Shape;199;p37"/>
          <p:cNvPicPr preferRelativeResize="0"/>
          <p:nvPr/>
        </p:nvPicPr>
        <p:blipFill>
          <a:blip r:embed="rId3">
            <a:alphaModFix/>
          </a:blip>
          <a:stretch>
            <a:fillRect/>
          </a:stretch>
        </p:blipFill>
        <p:spPr>
          <a:xfrm>
            <a:off x="1881513" y="152400"/>
            <a:ext cx="3170469"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3"/>
        <p:cNvGrpSpPr/>
        <p:nvPr/>
      </p:nvGrpSpPr>
      <p:grpSpPr>
        <a:xfrm>
          <a:off x="0" y="0"/>
          <a:ext cx="0" cy="0"/>
          <a:chOff x="0" y="0"/>
          <a:chExt cx="0" cy="0"/>
        </a:xfrm>
      </p:grpSpPr>
      <p:sp>
        <p:nvSpPr>
          <p:cNvPr id="204" name="Google Shape;204;p38"/>
          <p:cNvSpPr txBox="1"/>
          <p:nvPr/>
        </p:nvSpPr>
        <p:spPr>
          <a:xfrm>
            <a:off x="5648375" y="4203375"/>
            <a:ext cx="2474760" cy="982450"/>
          </a:xfrm>
          <a:prstGeom prst="rect">
            <a:avLst/>
          </a:prstGeom>
          <a:noFill/>
          <a:ln>
            <a:noFill/>
          </a:ln>
        </p:spPr>
        <p:txBody>
          <a:bodyPr spcFirstLastPara="1" wrap="square" lIns="91425" tIns="91425" rIns="91425" bIns="91425" anchor="t" anchorCtr="0">
            <a:noAutofit/>
          </a:bodyPr>
          <a:lstStyle/>
          <a:p>
            <a:pPr>
              <a:lnSpc>
                <a:spcPct val="114000"/>
              </a:lnSpc>
            </a:pP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Greg </a:t>
            </a:r>
            <a:r>
              <a:rPr lang="en-CA" sz="1100" b="1" dirty="0" err="1">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Curnoe</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a:t>
            </a:r>
            <a:r>
              <a:rPr lang="en-CA" sz="1100" b="1" i="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Self-Portrait #14</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1992. </a:t>
            </a:r>
            <a:r>
              <a:rPr lang="en-CA" sz="1100" b="1" dirty="0" err="1">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Curnoe</a:t>
            </a:r>
            <a:r>
              <a:rPr lang="en-CA" sz="1100" b="1" dirty="0">
                <a:highlight>
                  <a:srgbClr val="FFFFFF"/>
                </a:highlight>
                <a:latin typeface="Helvetica Neue" panose="02000503000000020004" pitchFamily="2" charset="0"/>
                <a:ea typeface="Helvetica Neue" panose="02000503000000020004" pitchFamily="2" charset="0"/>
                <a:cs typeface="Helvetica Neue" panose="02000503000000020004" pitchFamily="2" charset="0"/>
              </a:rPr>
              <a:t> painted this self-portrait while looking at his reflection in a mirror.</a:t>
            </a:r>
          </a:p>
        </p:txBody>
      </p:sp>
      <p:pic>
        <p:nvPicPr>
          <p:cNvPr id="205" name="Google Shape;205;p38"/>
          <p:cNvPicPr preferRelativeResize="0"/>
          <p:nvPr/>
        </p:nvPicPr>
        <p:blipFill>
          <a:blip r:embed="rId3">
            <a:alphaModFix/>
          </a:blip>
          <a:stretch>
            <a:fillRect/>
          </a:stretch>
        </p:blipFill>
        <p:spPr>
          <a:xfrm>
            <a:off x="1587574" y="110075"/>
            <a:ext cx="3692501" cy="4923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9"/>
        <p:cNvGrpSpPr/>
        <p:nvPr/>
      </p:nvGrpSpPr>
      <p:grpSpPr>
        <a:xfrm>
          <a:off x="0" y="0"/>
          <a:ext cx="0" cy="0"/>
          <a:chOff x="0" y="0"/>
          <a:chExt cx="0" cy="0"/>
        </a:xfrm>
      </p:grpSpPr>
      <p:sp>
        <p:nvSpPr>
          <p:cNvPr id="210" name="Google Shape;210;p39"/>
          <p:cNvSpPr txBox="1"/>
          <p:nvPr/>
        </p:nvSpPr>
        <p:spPr>
          <a:xfrm>
            <a:off x="2977753" y="4488737"/>
            <a:ext cx="3247338" cy="504208"/>
          </a:xfrm>
          <a:prstGeom prst="rect">
            <a:avLst/>
          </a:prstGeom>
          <a:noFill/>
          <a:ln>
            <a:noFill/>
          </a:ln>
        </p:spPr>
        <p:txBody>
          <a:bodyPr spcFirstLastPara="1" wrap="square" lIns="91425" tIns="91425" rIns="91425" bIns="91425" anchor="t" anchorCtr="0">
            <a:noAutofit/>
          </a:bodyPr>
          <a:lstStyle/>
          <a:p>
            <a:pPr lvl="0">
              <a:lnSpc>
                <a:spcPct val="115000"/>
              </a:lnSpc>
            </a:pPr>
            <a:r>
              <a:rPr lang="en-US" sz="1100" b="1" dirty="0">
                <a:solidFill>
                  <a:schemeClr val="dk1"/>
                </a:solidFill>
                <a:highlight>
                  <a:srgbClr val="FFFFFF"/>
                </a:highlight>
                <a:latin typeface="Helvetica Neue"/>
                <a:ea typeface="Helvetica Neue"/>
                <a:cs typeface="Helvetica Neue"/>
                <a:sym typeface="Helvetica Neue"/>
              </a:rPr>
              <a:t>Greg </a:t>
            </a:r>
            <a:r>
              <a:rPr lang="en-US" sz="1100" b="1" dirty="0" err="1">
                <a:solidFill>
                  <a:schemeClr val="dk1"/>
                </a:solidFill>
                <a:highlight>
                  <a:srgbClr val="FFFFFF"/>
                </a:highlight>
                <a:latin typeface="Helvetica Neue"/>
                <a:ea typeface="Helvetica Neue"/>
                <a:cs typeface="Helvetica Neue"/>
                <a:sym typeface="Helvetica Neue"/>
              </a:rPr>
              <a:t>Curnoe</a:t>
            </a:r>
            <a:r>
              <a:rPr lang="en-US" sz="1100" b="1" dirty="0">
                <a:solidFill>
                  <a:schemeClr val="dk1"/>
                </a:solidFill>
                <a:highlight>
                  <a:srgbClr val="FFFFFF"/>
                </a:highlight>
                <a:latin typeface="Helvetica Neue"/>
                <a:ea typeface="Helvetica Neue"/>
                <a:cs typeface="Helvetica Neue"/>
                <a:sym typeface="Helvetica Neue"/>
              </a:rPr>
              <a:t>, c.1938. As a child </a:t>
            </a:r>
            <a:r>
              <a:rPr lang="en-US" sz="1100" b="1" dirty="0" err="1">
                <a:solidFill>
                  <a:schemeClr val="dk1"/>
                </a:solidFill>
                <a:highlight>
                  <a:srgbClr val="FFFFFF"/>
                </a:highlight>
                <a:latin typeface="Helvetica Neue"/>
                <a:ea typeface="Helvetica Neue"/>
                <a:cs typeface="Helvetica Neue"/>
                <a:sym typeface="Helvetica Neue"/>
              </a:rPr>
              <a:t>Curnoe</a:t>
            </a:r>
            <a:r>
              <a:rPr lang="en-US" sz="1100" b="1" dirty="0">
                <a:solidFill>
                  <a:schemeClr val="dk1"/>
                </a:solidFill>
                <a:highlight>
                  <a:srgbClr val="FFFFFF"/>
                </a:highlight>
                <a:latin typeface="Helvetica Neue"/>
                <a:ea typeface="Helvetica Neue"/>
                <a:cs typeface="Helvetica Neue"/>
                <a:sym typeface="Helvetica Neue"/>
              </a:rPr>
              <a:t> loved maps, journaling, and making collections.</a:t>
            </a:r>
            <a:endParaRPr sz="1100" b="1" dirty="0">
              <a:solidFill>
                <a:schemeClr val="dk1"/>
              </a:solidFill>
              <a:highlight>
                <a:srgbClr val="FFFFFF"/>
              </a:highlight>
              <a:latin typeface="Helvetica Neue"/>
              <a:ea typeface="Helvetica Neue"/>
              <a:cs typeface="Helvetica Neue"/>
              <a:sym typeface="Helvetica Neue"/>
            </a:endParaRPr>
          </a:p>
        </p:txBody>
      </p:sp>
      <p:pic>
        <p:nvPicPr>
          <p:cNvPr id="211" name="Google Shape;211;p39"/>
          <p:cNvPicPr preferRelativeResize="0"/>
          <p:nvPr/>
        </p:nvPicPr>
        <p:blipFill>
          <a:blip r:embed="rId3">
            <a:alphaModFix/>
          </a:blip>
          <a:stretch>
            <a:fillRect/>
          </a:stretch>
        </p:blipFill>
        <p:spPr>
          <a:xfrm>
            <a:off x="3021611" y="148700"/>
            <a:ext cx="3100777" cy="4296774"/>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TotalTime>
  <Words>1219</Words>
  <Application>Microsoft Macintosh PowerPoint</Application>
  <PresentationFormat>On-screen Show (16:9)</PresentationFormat>
  <Paragraphs>60</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Simone Wharton</cp:lastModifiedBy>
  <cp:revision>32</cp:revision>
  <cp:lastPrinted>2019-08-15T17:42:03Z</cp:lastPrinted>
  <dcterms:modified xsi:type="dcterms:W3CDTF">2021-04-03T23:01:03Z</dcterms:modified>
</cp:coreProperties>
</file>