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9" r:id="rId1"/>
  </p:sldMasterIdLst>
  <p:notesMasterIdLst>
    <p:notesMasterId r:id="rId37"/>
  </p:notesMasterIdLst>
  <p:sldIdLst>
    <p:sldId id="256" r:id="rId2"/>
    <p:sldId id="257" r:id="rId3"/>
    <p:sldId id="258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59" r:id="rId13"/>
    <p:sldId id="296" r:id="rId14"/>
    <p:sldId id="297" r:id="rId15"/>
    <p:sldId id="262" r:id="rId16"/>
    <p:sldId id="299" r:id="rId17"/>
    <p:sldId id="300" r:id="rId18"/>
    <p:sldId id="301" r:id="rId19"/>
    <p:sldId id="302" r:id="rId20"/>
    <p:sldId id="263" r:id="rId21"/>
    <p:sldId id="261" r:id="rId22"/>
    <p:sldId id="260" r:id="rId23"/>
    <p:sldId id="266" r:id="rId24"/>
    <p:sldId id="267" r:id="rId25"/>
    <p:sldId id="291" r:id="rId26"/>
    <p:sldId id="292" r:id="rId27"/>
    <p:sldId id="293" r:id="rId28"/>
    <p:sldId id="294" r:id="rId29"/>
    <p:sldId id="295" r:id="rId30"/>
    <p:sldId id="285" r:id="rId31"/>
    <p:sldId id="286" r:id="rId32"/>
    <p:sldId id="287" r:id="rId33"/>
    <p:sldId id="288" r:id="rId34"/>
    <p:sldId id="276" r:id="rId35"/>
    <p:sldId id="298" r:id="rId3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41">
          <p15:clr>
            <a:srgbClr val="A4A3A4"/>
          </p15:clr>
        </p15:guide>
        <p15:guide id="4" pos="2875">
          <p15:clr>
            <a:srgbClr val="A4A3A4"/>
          </p15:clr>
        </p15:guide>
        <p15:guide id="5" orient="horz" pos="1260">
          <p15:clr>
            <a:srgbClr val="A4A3A4"/>
          </p15:clr>
        </p15:guide>
        <p15:guide id="6" pos="5759">
          <p15:clr>
            <a:srgbClr val="A4A3A4"/>
          </p15:clr>
        </p15:guide>
        <p15:guide id="7" pos="57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74" autoAdjust="0"/>
    <p:restoredTop sz="92588" autoAdjust="0"/>
  </p:normalViewPr>
  <p:slideViewPr>
    <p:cSldViewPr snapToGrid="0">
      <p:cViewPr varScale="1">
        <p:scale>
          <a:sx n="114" d="100"/>
          <a:sy n="114" d="100"/>
        </p:scale>
        <p:origin x="-112" y="-336"/>
      </p:cViewPr>
      <p:guideLst>
        <p:guide orient="horz" pos="1620"/>
        <p:guide orient="horz" pos="1641"/>
        <p:guide orient="horz" pos="1260"/>
        <p:guide pos="2880"/>
        <p:guide pos="2875"/>
        <p:guide pos="5759"/>
        <p:guide pos="57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08220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c1606e0b9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c1606e0b9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5c1606e0b9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5c1606e0b9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c1606e0b9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c1606e0b9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5ef19fd31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5ef19fd31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c1606e0b9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c1606e0b9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5c1606e0b9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5c1606e0b9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c1606e0b9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c1606e0b9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c1606e0b9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c1606e0b9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c1606e0b9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c1606e0b9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5c1606e0b9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5c1606e0b9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c1606e0b9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c1606e0b9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5233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50029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64854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552615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ce7db8cd3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ce7db8cd3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6312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c1606e0b9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c1606e0b9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c1606e0b9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c1606e0b9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e5bc22b1b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e5bc22b1b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e5bc22b1b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e5bc22b1b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5c1606e0b9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5c1606e0b9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c1606e0b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c1606e0b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c1606e0b9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c1606e0b9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1089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c1606e0b9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c1606e0b9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5c1606e0b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5c1606e0b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e5bc22b1b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e5bc22b1b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5e5bc22b1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5e5bc22b1b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5c1606e0b9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5c1606e0b9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5e5bc22b1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5e5bc22b1b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32725" y="675050"/>
            <a:ext cx="45861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Picture 2" descr="Image File Cover_Helen McNicol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207944" cy="518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0"/>
          <p:cNvSpPr txBox="1"/>
          <p:nvPr/>
        </p:nvSpPr>
        <p:spPr>
          <a:xfrm>
            <a:off x="2498250" y="4752055"/>
            <a:ext cx="4113630" cy="55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 of students at the Slade School, June 23, 1905. </a:t>
            </a:r>
          </a:p>
        </p:txBody>
      </p:sp>
      <p:pic>
        <p:nvPicPr>
          <p:cNvPr id="3" name="Picture 2" descr="photo-slade-school-1905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910" y="261779"/>
            <a:ext cx="5313919" cy="442653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1"/>
          <p:cNvSpPr txBox="1"/>
          <p:nvPr/>
        </p:nvSpPr>
        <p:spPr>
          <a:xfrm>
            <a:off x="5420208" y="3762755"/>
            <a:ext cx="2617298" cy="500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 of Helen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adjusting model’s hair,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n.d.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b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back of this photograph </a:t>
            </a:r>
            <a:b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reads: “It’s so hot that I’ve put a handkerchief round my neck. </a:t>
            </a:r>
            <a:b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It’s about 90 in the shade.” </a:t>
            </a:r>
          </a:p>
        </p:txBody>
      </p:sp>
      <p:pic>
        <p:nvPicPr>
          <p:cNvPr id="2" name="Picture 1" descr="dorothea-sharp-photo-helen-mcnicoll-and-model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2897" y="332118"/>
            <a:ext cx="3631241" cy="44962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90;p19">
            <a:extLst>
              <a:ext uri="{FF2B5EF4-FFF2-40B4-BE49-F238E27FC236}">
                <a16:creationId xmlns:a16="http://schemas.microsoft.com/office/drawing/2014/main" xmlns="" id="{42EFD25F-B9CA-324B-A10D-35A6851AF19C}"/>
              </a:ext>
            </a:extLst>
          </p:cNvPr>
          <p:cNvSpPr txBox="1"/>
          <p:nvPr/>
        </p:nvSpPr>
        <p:spPr>
          <a:xfrm>
            <a:off x="176580" y="98963"/>
            <a:ext cx="2582219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#1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mcnicoll-the-little-worker-2h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501" y="468017"/>
            <a:ext cx="3683774" cy="442052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0;p19">
            <a:extLst>
              <a:ext uri="{FF2B5EF4-FFF2-40B4-BE49-F238E27FC236}">
                <a16:creationId xmlns:a16="http://schemas.microsoft.com/office/drawing/2014/main" xmlns="" id="{7A892B60-F202-E245-A0AD-15085EACD99B}"/>
              </a:ext>
            </a:extLst>
          </p:cNvPr>
          <p:cNvSpPr txBox="1"/>
          <p:nvPr/>
        </p:nvSpPr>
        <p:spPr>
          <a:xfrm>
            <a:off x="176580" y="98963"/>
            <a:ext cx="2582219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#1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mcnicoll-picking-flowers-h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162" y="465386"/>
            <a:ext cx="3787137" cy="451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517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0;p19">
            <a:extLst>
              <a:ext uri="{FF2B5EF4-FFF2-40B4-BE49-F238E27FC236}">
                <a16:creationId xmlns:a16="http://schemas.microsoft.com/office/drawing/2014/main" xmlns="" id="{7A892B60-F202-E245-A0AD-15085EACD99B}"/>
              </a:ext>
            </a:extLst>
          </p:cNvPr>
          <p:cNvSpPr txBox="1"/>
          <p:nvPr/>
        </p:nvSpPr>
        <p:spPr>
          <a:xfrm>
            <a:off x="176580" y="98963"/>
            <a:ext cx="2636957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#1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0D8A4B6-027C-9F4F-9997-A98776325B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8484" y="552331"/>
            <a:ext cx="5007031" cy="444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42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0;p19">
            <a:extLst>
              <a:ext uri="{FF2B5EF4-FFF2-40B4-BE49-F238E27FC236}">
                <a16:creationId xmlns:a16="http://schemas.microsoft.com/office/drawing/2014/main" xmlns="" id="{7A892B60-F202-E245-A0AD-15085EACD99B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1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8066FB0-AD82-1542-B773-2591542CF6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2168" y="647050"/>
            <a:ext cx="5363790" cy="433877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5716030" y="4352752"/>
            <a:ext cx="2416922" cy="691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Little Worker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c.1907, oil on canvas, overall: 61 x 51.3 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Gallery of Ontario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purchase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1983, 83/238. 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 Gallery of Ontario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endParaRPr lang="en-CA" sz="1100" b="1" dirty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subject of this painting is shown looking after chickens, in a warm pastoral field.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0BDB8E9-06FA-F347-8EB3-40DC3FBA93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945" y="570479"/>
            <a:ext cx="3633260" cy="435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773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049102A-7F05-9D4A-95B3-97742AEDC756}"/>
              </a:ext>
            </a:extLst>
          </p:cNvPr>
          <p:cNvSpPr/>
          <p:nvPr/>
        </p:nvSpPr>
        <p:spPr>
          <a:xfrm>
            <a:off x="5689600" y="2838136"/>
            <a:ext cx="22223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Picking Flowers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c.1912, oil on canvas, framed: 115.5 x 107 cm, Art Gallery of Ontario, Toronto, Gift of R. Fraser Elliott, Toronto, in memory of Betty Ann Elliott, 1992, 92/102. © Art Gallery of Ontario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work we see two children picking flowers in a garden.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78A886C-2980-8E48-B331-73B28E877C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7423" y="586834"/>
            <a:ext cx="3682405" cy="438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90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5D617D6-1D93-7C48-9444-B765E22D8DD2}"/>
              </a:ext>
            </a:extLst>
          </p:cNvPr>
          <p:cNvSpPr/>
          <p:nvPr/>
        </p:nvSpPr>
        <p:spPr>
          <a:xfrm>
            <a:off x="6078582" y="3857145"/>
            <a:ext cx="21505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Fishing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</a:t>
            </a:r>
            <a:b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c.1907. These children appear to have created improvised fishing rods out of sticks for a spontaneous game. </a:t>
            </a:r>
          </a:p>
        </p:txBody>
      </p:sp>
      <p:pic>
        <p:nvPicPr>
          <p:cNvPr id="2" name="Picture 1" descr="helen-mcnicoll-fishing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212" y="601125"/>
            <a:ext cx="4813365" cy="427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96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/>
        </p:nvSpPr>
        <p:spPr>
          <a:xfrm>
            <a:off x="6292923" y="4004735"/>
            <a:ext cx="2089077" cy="81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Watching the Boat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c.1912. This scene depicts children watching a toy boat that is represented through small dabs of paint. </a:t>
            </a:r>
          </a:p>
        </p:txBody>
      </p:sp>
      <p:pic>
        <p:nvPicPr>
          <p:cNvPr id="3" name="Picture 2" descr="helen-mcnicoll-watching-the-boat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576" y="639907"/>
            <a:ext cx="5106792" cy="41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080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5579536" y="4053308"/>
            <a:ext cx="2218528" cy="88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the Shadow of the Tree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c.1914. Today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is best known as a painter of women and children. </a:t>
            </a:r>
          </a:p>
        </p:txBody>
      </p:sp>
      <p:pic>
        <p:nvPicPr>
          <p:cNvPr id="3" name="Picture 2" descr="mcnicoll-in-the-shadow-of-the-tree-h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1168" y="242390"/>
            <a:ext cx="3838775" cy="470042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5582993" y="3149065"/>
            <a:ext cx="2650227" cy="95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Sketch for “Picking Flowers,”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c.1912, oil on canvas on laminated paperboard, overall: 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25.5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 20.3 cm, Art Gallery of Ontario, Toronto, Gift of Helen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Dubeau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Acton, Ontario, 1994, 94/796. 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 Gallery of Ontario. </a:t>
            </a:r>
            <a:endParaRPr lang="en-CA" sz="1100" b="1" dirty="0" smtClean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CA" sz="1100" b="1" dirty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sketch illustrates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McNicoll’s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plan for the finished painting. </a:t>
            </a:r>
          </a:p>
        </p:txBody>
      </p:sp>
      <p:pic>
        <p:nvPicPr>
          <p:cNvPr id="2" name="Picture 1" descr="helen-mcnicoll-sketch-for-picking-flowers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5877" y="277507"/>
            <a:ext cx="3688718" cy="465516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5375599" y="4092899"/>
            <a:ext cx="2616936" cy="874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Cherry Time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b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c.1912. This painting shows two girls completely absorbed in a summer snack, fruit that they may have picked themselves. </a:t>
            </a:r>
          </a:p>
        </p:txBody>
      </p:sp>
      <p:sp>
        <p:nvSpPr>
          <p:cNvPr id="4" name="Google Shape;90;p19">
            <a:extLst>
              <a:ext uri="{FF2B5EF4-FFF2-40B4-BE49-F238E27FC236}">
                <a16:creationId xmlns:a16="http://schemas.microsoft.com/office/drawing/2014/main" xmlns="" id="{7A892B60-F202-E245-A0AD-15085EACD99B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#2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" name="Picture 1" descr="helen-mcnicoll-cherry-time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394" y="507921"/>
            <a:ext cx="3547936" cy="446105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5869748" y="4513716"/>
            <a:ext cx="2070513" cy="587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Gathering </a:t>
            </a:r>
            <a:b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Flowers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c.1911. </a:t>
            </a:r>
          </a:p>
        </p:txBody>
      </p:sp>
      <p:sp>
        <p:nvSpPr>
          <p:cNvPr id="5" name="Google Shape;90;p19">
            <a:extLst>
              <a:ext uri="{FF2B5EF4-FFF2-40B4-BE49-F238E27FC236}">
                <a16:creationId xmlns:a16="http://schemas.microsoft.com/office/drawing/2014/main" xmlns="" id="{7A892B60-F202-E245-A0AD-15085EACD99B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helen-mcnicoll-gathering-flowers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051" y="504169"/>
            <a:ext cx="3697610" cy="444294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69876" y="4393889"/>
            <a:ext cx="25655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Blue Sea </a:t>
            </a:r>
            <a:b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(On the Beach at St. Malo),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c.1914. </a:t>
            </a:r>
          </a:p>
        </p:txBody>
      </p:sp>
      <p:sp>
        <p:nvSpPr>
          <p:cNvPr id="5" name="Google Shape;90;p19">
            <a:extLst>
              <a:ext uri="{FF2B5EF4-FFF2-40B4-BE49-F238E27FC236}">
                <a16:creationId xmlns:a16="http://schemas.microsoft.com/office/drawing/2014/main" xmlns="" id="{FC427B33-2C7A-704A-92D5-B95F82E50E36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" name="Picture 3" descr="helen-mcnicoll-on-the-beach-st-malo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19" y="659885"/>
            <a:ext cx="4982790" cy="414797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/>
        </p:nvSpPr>
        <p:spPr>
          <a:xfrm>
            <a:off x="6350000" y="4407000"/>
            <a:ext cx="1735667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Sunny September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1913. </a:t>
            </a:r>
          </a:p>
        </p:txBody>
      </p:sp>
      <p:sp>
        <p:nvSpPr>
          <p:cNvPr id="7" name="Google Shape;90;p19">
            <a:extLst>
              <a:ext uri="{FF2B5EF4-FFF2-40B4-BE49-F238E27FC236}">
                <a16:creationId xmlns:a16="http://schemas.microsoft.com/office/drawing/2014/main" xmlns="" id="{FDB008ED-DEED-0842-AEE8-DFEADC58372F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helen-mcnicoll-sunny-septembe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380" y="621990"/>
            <a:ext cx="4895542" cy="419435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6139870" y="4454111"/>
            <a:ext cx="2123602" cy="590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the Beach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c.1910. </a:t>
            </a:r>
          </a:p>
        </p:txBody>
      </p:sp>
      <p:sp>
        <p:nvSpPr>
          <p:cNvPr id="6" name="Google Shape;90;p19">
            <a:extLst>
              <a:ext uri="{FF2B5EF4-FFF2-40B4-BE49-F238E27FC236}">
                <a16:creationId xmlns:a16="http://schemas.microsoft.com/office/drawing/2014/main" xmlns="" id="{0104DD3D-A280-BD47-8A15-6EE4D607CADA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helen-mcnicoll-on-the-beach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7205" y="639906"/>
            <a:ext cx="4558363" cy="4258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31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6402343" y="4458483"/>
            <a:ext cx="1988132" cy="408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Minding Baby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c.1911. </a:t>
            </a:r>
          </a:p>
        </p:txBody>
      </p:sp>
      <p:sp>
        <p:nvSpPr>
          <p:cNvPr id="7" name="Google Shape;90;p19">
            <a:extLst>
              <a:ext uri="{FF2B5EF4-FFF2-40B4-BE49-F238E27FC236}">
                <a16:creationId xmlns:a16="http://schemas.microsoft.com/office/drawing/2014/main" xmlns="" id="{2D959A83-1D74-EA44-921F-63B9B5DC201C}"/>
              </a:ext>
            </a:extLst>
          </p:cNvPr>
          <p:cNvSpPr txBox="1"/>
          <p:nvPr/>
        </p:nvSpPr>
        <p:spPr>
          <a:xfrm>
            <a:off x="176581" y="98963"/>
            <a:ext cx="1823400" cy="12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 dirty="0">
                <a:latin typeface="Helvetica Neue"/>
                <a:ea typeface="Helvetica Neue"/>
                <a:cs typeface="Helvetica Neue"/>
                <a:sym typeface="Helvetica Neue"/>
              </a:rPr>
              <a:t>Learning Activity #</a:t>
            </a:r>
            <a:r>
              <a:rPr lang="en-CA" sz="1100" b="1" dirty="0">
                <a:latin typeface="Helvetica Neue"/>
                <a:ea typeface="Helvetica Neue"/>
                <a:cs typeface="Helvetica Neue"/>
                <a:sym typeface="Helvetica Neue"/>
              </a:rPr>
              <a:t>2</a:t>
            </a:r>
            <a:endParaRPr sz="1100" b="1" dirty="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mcnicoll-minding-baby-hr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03" y="591431"/>
            <a:ext cx="5147600" cy="429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489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5560450" y="4097346"/>
            <a:ext cx="2796150" cy="883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Study of a Child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b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c.1900. In this painting the close-up view of the child and the baby offers us an intimate glimpse of a family’s life. </a:t>
            </a:r>
          </a:p>
        </p:txBody>
      </p:sp>
      <p:pic>
        <p:nvPicPr>
          <p:cNvPr id="3" name="Picture 2" descr="helen-mcnicoll-study-of-a-child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085" y="286012"/>
            <a:ext cx="3839529" cy="46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7948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6320692" y="3923851"/>
            <a:ext cx="2348437" cy="73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Farmyard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c.1908. This painting represents rural children in a farmyard with several resident chickens. </a:t>
            </a:r>
          </a:p>
        </p:txBody>
      </p:sp>
      <p:pic>
        <p:nvPicPr>
          <p:cNvPr id="3" name="Picture 2" descr="helen-mcnicoll-the-farmyard-contextu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43" y="302346"/>
            <a:ext cx="5293001" cy="4383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647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/>
          <p:nvPr/>
        </p:nvSpPr>
        <p:spPr>
          <a:xfrm>
            <a:off x="5548231" y="2434550"/>
            <a:ext cx="2963515" cy="1780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Large Sketchbook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1902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23 loose folios from bound sketchbook, with graphite, conte drawings on laid paper, overall: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20.3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x 13 cm, Art Gallery of Ontario, Toronto, Gift of Jane and John </a:t>
            </a:r>
            <a:r>
              <a:rPr lang="en-CA" sz="1100" b="1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2002, 2002/9440, © Art Gallery of Ontario. </a:t>
            </a:r>
            <a:endParaRPr lang="en-CA" sz="1100" b="1" dirty="0" smtClean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men in these drawings are not entirely nude because women artists drew male models who were draped. </a:t>
            </a:r>
          </a:p>
        </p:txBody>
      </p:sp>
      <p:pic>
        <p:nvPicPr>
          <p:cNvPr id="3" name="Picture 2" descr="helen-mcnicoll-sketch-of-male-nudes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782" y="711312"/>
            <a:ext cx="4849759" cy="378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01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6014501" y="4049330"/>
            <a:ext cx="2457681" cy="84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Buttercups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b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c.1910.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developed her own fresh, bright style based on the principles of Impressionism. </a:t>
            </a:r>
          </a:p>
        </p:txBody>
      </p:sp>
      <p:pic>
        <p:nvPicPr>
          <p:cNvPr id="3" name="Picture 2" descr="helen-mcnicoll-buttercups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15" y="416908"/>
            <a:ext cx="4932806" cy="434741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/>
          <p:nvPr/>
        </p:nvSpPr>
        <p:spPr>
          <a:xfrm>
            <a:off x="1851704" y="3643032"/>
            <a:ext cx="5069859" cy="13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Welcome Breeze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c.1909. This painting was praised for capturing the quality of sunshine. </a:t>
            </a:r>
          </a:p>
        </p:txBody>
      </p:sp>
      <p:pic>
        <p:nvPicPr>
          <p:cNvPr id="3" name="Picture 2" descr="helen-mcnicoll-a-welcome-breeze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204" y="310259"/>
            <a:ext cx="4984413" cy="412758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43"/>
          <p:cNvSpPr txBox="1"/>
          <p:nvPr/>
        </p:nvSpPr>
        <p:spPr>
          <a:xfrm>
            <a:off x="6256371" y="3848171"/>
            <a:ext cx="2176431" cy="677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Midsummer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c.1909.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embraced the Impressionist style for paintings of rural genre scenes and landscapes. </a:t>
            </a:r>
          </a:p>
        </p:txBody>
      </p:sp>
      <p:pic>
        <p:nvPicPr>
          <p:cNvPr id="3" name="Picture 2" descr="helen-mcnicoll-midsummer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462" y="368431"/>
            <a:ext cx="5138683" cy="440778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4"/>
          <p:cNvSpPr txBox="1"/>
          <p:nvPr/>
        </p:nvSpPr>
        <p:spPr>
          <a:xfrm>
            <a:off x="1994304" y="4428390"/>
            <a:ext cx="5489573" cy="499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Under the Shadow of the Tent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1914. This painting’s relatively large size supports the idea that women’s artistic activity is important. </a:t>
            </a:r>
          </a:p>
        </p:txBody>
      </p:sp>
      <p:pic>
        <p:nvPicPr>
          <p:cNvPr id="3" name="Picture 2" descr="helen-mcnicoll-under-the-shadow-of-the-ten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15" y="203607"/>
            <a:ext cx="5105339" cy="419227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5"/>
          <p:cNvSpPr txBox="1"/>
          <p:nvPr/>
        </p:nvSpPr>
        <p:spPr>
          <a:xfrm>
            <a:off x="6203829" y="3546800"/>
            <a:ext cx="2406771" cy="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Stubble Fields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b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c.1912. The brilliant yellow and purple tones show an awareness of late nineteenth-century colour theory popular in Impressionist and Post-Impressionist circles. </a:t>
            </a:r>
          </a:p>
        </p:txBody>
      </p:sp>
      <p:pic>
        <p:nvPicPr>
          <p:cNvPr id="3" name="Picture 2" descr="mcnicoll-stubble-fields-h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084" y="507798"/>
            <a:ext cx="5090126" cy="413638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20;p24">
            <a:extLst>
              <a:ext uri="{FF2B5EF4-FFF2-40B4-BE49-F238E27FC236}">
                <a16:creationId xmlns:a16="http://schemas.microsoft.com/office/drawing/2014/main" xmlns="" id="{B5BDDC13-B76B-1943-9C0A-11F7BD78796D}"/>
              </a:ext>
            </a:extLst>
          </p:cNvPr>
          <p:cNvSpPr txBox="1"/>
          <p:nvPr/>
        </p:nvSpPr>
        <p:spPr>
          <a:xfrm>
            <a:off x="6328520" y="3540616"/>
            <a:ext cx="1943413" cy="7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Sunny September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1913. In this pleasant scene a woman and two children appear to be sightseeing, tourists enjoying a day in the countryside. </a:t>
            </a:r>
          </a:p>
        </p:txBody>
      </p:sp>
      <p:pic>
        <p:nvPicPr>
          <p:cNvPr id="2" name="Picture 1" descr="helen-mcnicoll-sunny-septembe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93" y="349040"/>
            <a:ext cx="5183852" cy="4441373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27;p25">
            <a:extLst>
              <a:ext uri="{FF2B5EF4-FFF2-40B4-BE49-F238E27FC236}">
                <a16:creationId xmlns:a16="http://schemas.microsoft.com/office/drawing/2014/main" xmlns="" id="{AC9C1EE9-267B-4644-9F93-07C90DA04344}"/>
              </a:ext>
            </a:extLst>
          </p:cNvPr>
          <p:cNvSpPr txBox="1"/>
          <p:nvPr/>
        </p:nvSpPr>
        <p:spPr>
          <a:xfrm>
            <a:off x="5967941" y="3905105"/>
            <a:ext cx="2822667" cy="102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Minding Baby</a:t>
            </a:r>
            <a:r>
              <a:rPr lang="en-CA" sz="1100" b="1" dirty="0">
                <a:solidFill>
                  <a:schemeClr val="tx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c.1911. Here two young girls are engaged in sewing , while still keeping an eye on their younger sibling. </a:t>
            </a:r>
          </a:p>
        </p:txBody>
      </p:sp>
      <p:pic>
        <p:nvPicPr>
          <p:cNvPr id="2" name="Picture 1" descr="mcnicoll-minding-baby-hr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400" y="416908"/>
            <a:ext cx="5129450" cy="428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29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/>
          <p:nvPr/>
        </p:nvSpPr>
        <p:spPr>
          <a:xfrm>
            <a:off x="5622466" y="4380514"/>
            <a:ext cx="1845133" cy="29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 of Helen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in her studio at St. Ives, c.1906. </a:t>
            </a:r>
          </a:p>
        </p:txBody>
      </p:sp>
      <p:pic>
        <p:nvPicPr>
          <p:cNvPr id="3" name="Picture 2" descr="helen-mcnicoll-studio-st-ives-1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693" y="203605"/>
            <a:ext cx="3415943" cy="47721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/>
        </p:nvSpPr>
        <p:spPr>
          <a:xfrm>
            <a:off x="1777999" y="4565939"/>
            <a:ext cx="5365143" cy="49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On the Cliffs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1913. Absorbed in their thoughts, these figures do not seem to acknowledge one another. </a:t>
            </a:r>
          </a:p>
        </p:txBody>
      </p:sp>
      <p:pic>
        <p:nvPicPr>
          <p:cNvPr id="3" name="Picture 2" descr="helen-mcnicoll-on-the-cliffs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172" y="229674"/>
            <a:ext cx="5206858" cy="42936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6"/>
          <p:cNvSpPr txBox="1"/>
          <p:nvPr/>
        </p:nvSpPr>
        <p:spPr>
          <a:xfrm>
            <a:off x="5643543" y="3107583"/>
            <a:ext cx="2545113" cy="97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Landscape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i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Cows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c.1907, oil on 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canvas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overall: 90.5 x 71.1 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cm, Art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Gallery of Ontario, Toronto, Gift of Mrs. R. Fraser Elliott, 1977, 77/7. </a:t>
            </a: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/>
            </a:r>
            <a:b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 Gallery of Ontario. </a:t>
            </a:r>
            <a:endParaRPr lang="en-CA" sz="1100" b="1" dirty="0" smtClean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en-CA" sz="1100" b="1" dirty="0">
              <a:highlight>
                <a:srgbClr val="FFFFFF"/>
              </a:highlight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This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painting is one of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McNicoll’s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earliest efforts to take up the Impressionist style. </a:t>
            </a:r>
          </a:p>
        </p:txBody>
      </p:sp>
      <p:pic>
        <p:nvPicPr>
          <p:cNvPr id="3" name="Picture 2" descr="helen-mcnicoll-landscape-with-cows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9447" y="228943"/>
            <a:ext cx="3919499" cy="468561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/>
          <p:nvPr/>
        </p:nvSpPr>
        <p:spPr>
          <a:xfrm>
            <a:off x="5614380" y="3019460"/>
            <a:ext cx="2451725" cy="1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Brown Hat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c.1906,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oil on canvas, framed: 75.5 x 65.5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cm,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 Gallery of Ontario, Toronto, Gift from the Estate of R. Fraser Elliott, 2006, 2006/88. 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© </a:t>
            </a:r>
            <a:r>
              <a:rPr lang="en-CA" sz="11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Art Gallery of Ontario</a:t>
            </a:r>
            <a:r>
              <a:rPr lang="en-CA" sz="1100" b="1" dirty="0" smtClean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</a:t>
            </a:r>
          </a:p>
          <a:p>
            <a:endParaRPr lang="en-CA" sz="11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en-CA" sz="1100" b="1" dirty="0" smtClean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With 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its dark palette and the direct gaze of its sitter, this portrait is unusual for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. </a:t>
            </a:r>
          </a:p>
        </p:txBody>
      </p:sp>
      <p:pic>
        <p:nvPicPr>
          <p:cNvPr id="3" name="Picture 2" descr="helen-mcnicoll-the-brown-hat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5940" y="297272"/>
            <a:ext cx="3770145" cy="46156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8"/>
          <p:cNvSpPr txBox="1"/>
          <p:nvPr/>
        </p:nvSpPr>
        <p:spPr>
          <a:xfrm>
            <a:off x="5639908" y="4017111"/>
            <a:ext cx="2474760" cy="83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Helen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</a:t>
            </a: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Market Cart </a:t>
            </a:r>
            <a:b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in Brittany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c.1910. </a:t>
            </a:r>
            <a:r>
              <a:rPr lang="en-CA" sz="1100" b="1" dirty="0" err="1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McNicoll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worked frequently in Brittany, where she painted warm-toned market scenes. </a:t>
            </a:r>
          </a:p>
        </p:txBody>
      </p:sp>
      <p:pic>
        <p:nvPicPr>
          <p:cNvPr id="3" name="Picture 2" descr="helen-mcnicoll-market-cart-in-brittany-1910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7065" y="222997"/>
            <a:ext cx="3882571" cy="47092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9"/>
          <p:cNvSpPr txBox="1"/>
          <p:nvPr/>
        </p:nvSpPr>
        <p:spPr>
          <a:xfrm>
            <a:off x="1762667" y="4497204"/>
            <a:ext cx="5538230" cy="504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Photograph of the Art Association of Montreal sculpture room, published in </a:t>
            </a:r>
            <a:b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CA" sz="1100" b="1" i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The Standard</a:t>
            </a:r>
            <a:r>
              <a:rPr lang="en-CA" sz="1100" b="1" dirty="0">
                <a:highlight>
                  <a:srgbClr val="FFFFFF"/>
                </a:highlight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November 18, 1905. </a:t>
            </a:r>
          </a:p>
        </p:txBody>
      </p:sp>
      <p:pic>
        <p:nvPicPr>
          <p:cNvPr id="2" name="Picture 1" descr="art-association-of-montreal-sculpture-room-contextua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9953" y="290867"/>
            <a:ext cx="5420960" cy="41910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1436</TotalTime>
  <Words>628</Words>
  <Application>Microsoft Macintosh PowerPoint</Application>
  <PresentationFormat>On-screen Show (16:9)</PresentationFormat>
  <Paragraphs>52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Simone Wharton</cp:lastModifiedBy>
  <cp:revision>50</cp:revision>
  <cp:lastPrinted>2019-10-05T13:51:18Z</cp:lastPrinted>
  <dcterms:modified xsi:type="dcterms:W3CDTF">2021-03-29T22:03:31Z</dcterms:modified>
</cp:coreProperties>
</file>