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7"/>
    <p:restoredTop sz="94626"/>
  </p:normalViewPr>
  <p:slideViewPr>
    <p:cSldViewPr snapToGrid="0">
      <p:cViewPr varScale="1">
        <p:scale>
          <a:sx n="121" d="100"/>
          <a:sy n="121" d="100"/>
        </p:scale>
        <p:origin x="-104" y="-176"/>
      </p:cViewPr>
      <p:guideLst>
        <p:guide orient="horz" pos="1620"/>
        <p:guide orient="horz" pos="16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541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dd505151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dd505151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dd5051516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dd5051516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dd5051516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dd5051516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dd5051516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dd5051516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dd5051516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dd5051516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dd5051516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dd5051516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dd5051516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dd5051516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dd505151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dd5051516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dd5051516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dd5051516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dd5051516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dd5051516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dd5051516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dd5051516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dd5051516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dd5051516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dd5051516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dd5051516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dd5051516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dd5051516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dd5051516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dd5051516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dd5051516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dd5051516_3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dd5051516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dd5051516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d505151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d5051516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dd5051516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dd5051516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d505151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d505151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dd5051516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dd5051516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dd5051516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dd5051516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dd5051516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dd5051516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dd5051516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dd5051516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nglish Image File Cover_Homer Wat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53"/>
            <a:ext cx="920794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8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1408496" y="4333459"/>
            <a:ext cx="6327008" cy="81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Grand River Landscape at Doon, 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c.1881. Although this painting is alive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detail, it is a composite image rather than a geographically precise record.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988" y="485827"/>
            <a:ext cx="6301800" cy="37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209850" y="23600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200" b="1" dirty="0"/>
              <a:t>Learning Activity #1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559" y="251595"/>
            <a:ext cx="3480232" cy="46403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4;p21">
            <a:extLst>
              <a:ext uri="{FF2B5EF4-FFF2-40B4-BE49-F238E27FC236}">
                <a16:creationId xmlns:a16="http://schemas.microsoft.com/office/drawing/2014/main" xmlns="" id="{B4883378-956E-43C7-AE94-FB9EA4644A33}"/>
              </a:ext>
            </a:extLst>
          </p:cNvPr>
          <p:cNvSpPr txBox="1"/>
          <p:nvPr/>
        </p:nvSpPr>
        <p:spPr>
          <a:xfrm>
            <a:off x="152700" y="66463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200" b="1" dirty="0"/>
              <a:t>Learning Activity #1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DF5300-C571-4734-973F-01183457EE5B}"/>
              </a:ext>
            </a:extLst>
          </p:cNvPr>
          <p:cNvSpPr txBox="1"/>
          <p:nvPr/>
        </p:nvSpPr>
        <p:spPr>
          <a:xfrm>
            <a:off x="6312116" y="4493418"/>
            <a:ext cx="2590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/>
              <a:t>A tree in Homer Watson Park. (Wikimedia Commons)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6631689" y="3516347"/>
            <a:ext cx="2419486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 the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Close of a Stormy Day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1884.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juxtaposes a cloudy, dramatic sky with a peaceful, calm landscape.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85" y="665247"/>
            <a:ext cx="6130272" cy="41349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4;p21">
            <a:extLst>
              <a:ext uri="{FF2B5EF4-FFF2-40B4-BE49-F238E27FC236}">
                <a16:creationId xmlns:a16="http://schemas.microsoft.com/office/drawing/2014/main" xmlns="" id="{631A6F75-E2F1-4ACC-BCE0-4E43B246F278}"/>
              </a:ext>
            </a:extLst>
          </p:cNvPr>
          <p:cNvSpPr txBox="1"/>
          <p:nvPr/>
        </p:nvSpPr>
        <p:spPr>
          <a:xfrm>
            <a:off x="152700" y="66463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200" b="1" dirty="0"/>
              <a:t>Learning Activity #1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/>
        </p:nvSpPr>
        <p:spPr>
          <a:xfrm>
            <a:off x="6124071" y="2571750"/>
            <a:ext cx="2717622" cy="109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the Mohawk River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1878,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oil on canvas, overall: 64.8 x 86.4 cm, Art Gallery of Ontario, Toronto, Gift of Colonel D.H.C. Mason, Toronto, 1949, 48/34. </a:t>
            </a:r>
            <a:endParaRPr lang="en-CA" sz="1100" b="1" dirty="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5000"/>
              </a:lnSpc>
            </a:pP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Gallery of Ontario. </a:t>
            </a:r>
            <a:endParaRPr lang="en-CA" sz="1100" b="1" dirty="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5000"/>
              </a:lnSpc>
            </a:pPr>
            <a:endParaRPr lang="en-CA" sz="11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pPr>
              <a:lnSpc>
                <a:spcPct val="115000"/>
              </a:lnSpc>
            </a:pP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young man Watson travelled in New York State; this painting depicts a major river there.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86" y="555586"/>
            <a:ext cx="5663079" cy="42448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4;p21">
            <a:extLst>
              <a:ext uri="{FF2B5EF4-FFF2-40B4-BE49-F238E27FC236}">
                <a16:creationId xmlns:a16="http://schemas.microsoft.com/office/drawing/2014/main" xmlns="" id="{BC584BE7-283F-4B19-91D0-E5B7E81769A8}"/>
              </a:ext>
            </a:extLst>
          </p:cNvPr>
          <p:cNvSpPr txBox="1"/>
          <p:nvPr/>
        </p:nvSpPr>
        <p:spPr>
          <a:xfrm>
            <a:off x="152700" y="66463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200" b="1" dirty="0"/>
              <a:t>Learning Activity #1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6339051" y="3487300"/>
            <a:ext cx="2535699" cy="133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Coming Storm in the Adirondacks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1879. This painting exemplifies Watson’s lifelong commitment to portraying nature’s power and drama.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369" y="566505"/>
            <a:ext cx="5805279" cy="41908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46384" y="2453769"/>
            <a:ext cx="251232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it-IT" baseline="30000" dirty="0"/>
              <a:t>»</a:t>
            </a:r>
          </a:p>
        </p:txBody>
      </p:sp>
      <p:sp>
        <p:nvSpPr>
          <p:cNvPr id="6" name="Google Shape;104;p21">
            <a:extLst>
              <a:ext uri="{FF2B5EF4-FFF2-40B4-BE49-F238E27FC236}">
                <a16:creationId xmlns:a16="http://schemas.microsoft.com/office/drawing/2014/main" xmlns="" id="{77BCF5B9-CB79-414A-8729-91834FA787CB}"/>
              </a:ext>
            </a:extLst>
          </p:cNvPr>
          <p:cNvSpPr txBox="1"/>
          <p:nvPr/>
        </p:nvSpPr>
        <p:spPr>
          <a:xfrm>
            <a:off x="152700" y="66463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200" b="1" dirty="0"/>
              <a:t>Learning Activity #1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6597348" y="2895321"/>
            <a:ext cx="2249340" cy="176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Cows in a Stream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c.1885. Watson felt strongly that a landscape painter should paint places he knew well—in his case, the lands near Doon.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96" y="713816"/>
            <a:ext cx="6123877" cy="37886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4;p21">
            <a:extLst>
              <a:ext uri="{FF2B5EF4-FFF2-40B4-BE49-F238E27FC236}">
                <a16:creationId xmlns:a16="http://schemas.microsoft.com/office/drawing/2014/main" xmlns="" id="{2FE6D883-4AA7-4D46-9959-7D0F60DFC3E3}"/>
              </a:ext>
            </a:extLst>
          </p:cNvPr>
          <p:cNvSpPr txBox="1"/>
          <p:nvPr/>
        </p:nvSpPr>
        <p:spPr>
          <a:xfrm>
            <a:off x="152700" y="66463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200" b="1" dirty="0"/>
              <a:t>Learning Activity #1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/>
        </p:nvSpPr>
        <p:spPr>
          <a:xfrm>
            <a:off x="6537021" y="3945156"/>
            <a:ext cx="20913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Cornfield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1883. This scene shows the rolling hills in the landscape around Doon.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10" y="509806"/>
            <a:ext cx="6094291" cy="42915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4;p21">
            <a:extLst>
              <a:ext uri="{FF2B5EF4-FFF2-40B4-BE49-F238E27FC236}">
                <a16:creationId xmlns:a16="http://schemas.microsoft.com/office/drawing/2014/main" xmlns="" id="{C1A2E7E7-4E12-49AE-9AD0-3473211B4447}"/>
              </a:ext>
            </a:extLst>
          </p:cNvPr>
          <p:cNvSpPr txBox="1"/>
          <p:nvPr/>
        </p:nvSpPr>
        <p:spPr>
          <a:xfrm>
            <a:off x="152700" y="66463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200" b="1" dirty="0"/>
              <a:t>Learning Activity #1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6699877" y="3487568"/>
            <a:ext cx="2098800" cy="1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Last of the Drouth (The Last Day of the Drought)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1881. This painting was presented to Queen Victoria as a gift.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00" y="495475"/>
            <a:ext cx="6379550" cy="42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4;p21">
            <a:extLst>
              <a:ext uri="{FF2B5EF4-FFF2-40B4-BE49-F238E27FC236}">
                <a16:creationId xmlns:a16="http://schemas.microsoft.com/office/drawing/2014/main" xmlns="" id="{E978D5A3-4435-481D-A5F6-ACE395E6A3BC}"/>
              </a:ext>
            </a:extLst>
          </p:cNvPr>
          <p:cNvSpPr txBox="1"/>
          <p:nvPr/>
        </p:nvSpPr>
        <p:spPr>
          <a:xfrm>
            <a:off x="152700" y="66463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200" b="1" dirty="0"/>
              <a:t>Learning Activity #2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6930983" y="3418200"/>
            <a:ext cx="2069055" cy="1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the River at Doon,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1885. </a:t>
            </a:r>
            <a:endParaRPr lang="en-CA"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pale grey sky in this landscape suggests it may have rained recently or it might be about to rain.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85" y="425625"/>
            <a:ext cx="6504488" cy="42795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4;p21">
            <a:extLst>
              <a:ext uri="{FF2B5EF4-FFF2-40B4-BE49-F238E27FC236}">
                <a16:creationId xmlns:a16="http://schemas.microsoft.com/office/drawing/2014/main" xmlns="" id="{EB9F66ED-435B-4956-A5A9-0E7CBCA9C908}"/>
              </a:ext>
            </a:extLst>
          </p:cNvPr>
          <p:cNvSpPr txBox="1"/>
          <p:nvPr/>
        </p:nvSpPr>
        <p:spPr>
          <a:xfrm>
            <a:off x="152700" y="66463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200" b="1" dirty="0"/>
              <a:t>Learning Activity #2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/>
        </p:nvSpPr>
        <p:spPr>
          <a:xfrm>
            <a:off x="6800932" y="3877216"/>
            <a:ext cx="242703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Before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Storm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1887. Intense </a:t>
            </a:r>
            <a:endParaRPr lang="en-CA"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storm clouds dominate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landscape.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12" y="537770"/>
            <a:ext cx="6304624" cy="421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25" y="548938"/>
            <a:ext cx="6632750" cy="40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104226" y="3620163"/>
            <a:ext cx="1889100" cy="1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 in the Laurentides, 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1882. This work was begun when Watson visited Île d’Orléans in Quebec.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/>
        </p:nvSpPr>
        <p:spPr>
          <a:xfrm>
            <a:off x="6774843" y="3303948"/>
            <a:ext cx="2075290" cy="1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Valley Flats Near Doon,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c.1910. The cattle in this scene represent the needs of farm animals.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42" y="552848"/>
            <a:ext cx="6314574" cy="4032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/>
        </p:nvSpPr>
        <p:spPr>
          <a:xfrm>
            <a:off x="6613353" y="3328329"/>
            <a:ext cx="2386399" cy="1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among the Oaks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c.1920. In this scene a shepherd is shown in harmony with nature, watching sheep graze under trees.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76" y="339245"/>
            <a:ext cx="6142232" cy="4465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6465084" y="3849600"/>
            <a:ext cx="2413911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Flood Gate,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c.1900–1. This painting has exceptionally thick brushwork.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97" y="365371"/>
            <a:ext cx="6191704" cy="4412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/>
        </p:nvSpPr>
        <p:spPr>
          <a:xfrm>
            <a:off x="6454856" y="3590722"/>
            <a:ext cx="2521532" cy="1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Speed River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Flats Near Preston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c.1930.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Here the brushwork is so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vigorous it might be considered rough or even violent.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57" y="275358"/>
            <a:ext cx="5974269" cy="4592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/>
        </p:nvSpPr>
        <p:spPr>
          <a:xfrm>
            <a:off x="6086987" y="3047842"/>
            <a:ext cx="2885928" cy="218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Sunlit Village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1884. Watson is famous for his landscapes depicting southern Ontario, but he did paint other places in Canada: this work shows a village in Quebec.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83" y="321305"/>
            <a:ext cx="5692009" cy="437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/>
        </p:nvSpPr>
        <p:spPr>
          <a:xfrm>
            <a:off x="6540905" y="3412990"/>
            <a:ext cx="2531983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 Twilight, B.C.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c.1934. Watson visited the Rocky Mountains on three separate trips.</a:t>
            </a:r>
            <a:endParaRPr lang="en-CA"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47" y="292239"/>
            <a:ext cx="5923626" cy="455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016500" y="4122335"/>
            <a:ext cx="2055083" cy="5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One of the earliest known photographs of Homer Watson, c.1880.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00" y="173926"/>
            <a:ext cx="2933700" cy="4556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6760239" y="3599192"/>
            <a:ext cx="20307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Pioneer Mill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1880.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painting was more important for Watson’s career than this artwork.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13" y="424425"/>
            <a:ext cx="6411148" cy="42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551600" y="3803749"/>
            <a:ext cx="23697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Landscape, Scotland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1888. While visiting Britain, Watson spent time on the southeast coast of Scotland.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23" y="457650"/>
            <a:ext cx="6026864" cy="427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6441490" y="3929352"/>
            <a:ext cx="24765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Moonlit Stream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1933. In his later years Watson often painted scenes of evening landscapes.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34" y="358048"/>
            <a:ext cx="5822456" cy="442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557168" y="4250190"/>
            <a:ext cx="5976509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Old Mill and Stream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1879. The mill in this painting is in ruins; its state may refer to the consequences of upsetting a balance between logging for human needs and allowing the land time to regenerate.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361" y="198961"/>
            <a:ext cx="5885060" cy="4015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6060751" y="3780784"/>
            <a:ext cx="28680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Log-cutting in the Woods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1894. In this painting two men harvest timber, but the forest beyond remains vibrant and healthy.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62" y="457649"/>
            <a:ext cx="5660653" cy="422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6390938" y="3980561"/>
            <a:ext cx="2656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Storm Drift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1934. Watson created this work outdoors, painting directly onto a panel.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11" y="457650"/>
            <a:ext cx="5938134" cy="42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563</Words>
  <Application>Microsoft Macintosh PowerPoint</Application>
  <PresentationFormat>On-screen Show (16:9)</PresentationFormat>
  <Paragraphs>57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lastModifiedBy>Simone Wharton</cp:lastModifiedBy>
  <cp:revision>15</cp:revision>
  <dcterms:modified xsi:type="dcterms:W3CDTF">2021-03-29T21:26:03Z</dcterms:modified>
</cp:coreProperties>
</file>