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3" r:id="rId9"/>
    <p:sldId id="281" r:id="rId10"/>
    <p:sldId id="282" r:id="rId11"/>
    <p:sldId id="284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7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40">
          <p15:clr>
            <a:srgbClr val="A4A3A4"/>
          </p15:clr>
        </p15:guide>
        <p15:guide id="4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986BD9-65E5-41A2-B4BB-BA5420781EB9}" v="1" dt="2020-01-23T03:22:53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68"/>
    <p:restoredTop sz="94674"/>
  </p:normalViewPr>
  <p:slideViewPr>
    <p:cSldViewPr snapToGrid="0" snapToObjects="1">
      <p:cViewPr varScale="1">
        <p:scale>
          <a:sx n="117" d="100"/>
          <a:sy n="117" d="100"/>
        </p:scale>
        <p:origin x="-112" y="-296"/>
      </p:cViewPr>
      <p:guideLst>
        <p:guide orient="horz" pos="2187"/>
        <p:guide orient="horz" pos="1640"/>
        <p:guide pos="3840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microsoft.com/office/2016/11/relationships/changesInfo" Target="changesInfos/changesInfo1.xml"/><Relationship Id="rId34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celyn Anderson" userId="fb29ce2979debd91" providerId="LiveId" clId="{35986BD9-65E5-41A2-B4BB-BA5420781EB9}"/>
    <pc:docChg chg="undo custSel modSld">
      <pc:chgData name="Jocelyn Anderson" userId="fb29ce2979debd91" providerId="LiveId" clId="{35986BD9-65E5-41A2-B4BB-BA5420781EB9}" dt="2020-01-23T03:22:53.587" v="11"/>
      <pc:docMkLst>
        <pc:docMk/>
      </pc:docMkLst>
      <pc:sldChg chg="modSp">
        <pc:chgData name="Jocelyn Anderson" userId="fb29ce2979debd91" providerId="LiveId" clId="{35986BD9-65E5-41A2-B4BB-BA5420781EB9}" dt="2020-01-23T03:19:47.712" v="3" actId="114"/>
        <pc:sldMkLst>
          <pc:docMk/>
          <pc:sldMk cId="3864720390" sldId="268"/>
        </pc:sldMkLst>
        <pc:spChg chg="mod">
          <ac:chgData name="Jocelyn Anderson" userId="fb29ce2979debd91" providerId="LiveId" clId="{35986BD9-65E5-41A2-B4BB-BA5420781EB9}" dt="2020-01-23T03:19:47.712" v="3" actId="114"/>
          <ac:spMkLst>
            <pc:docMk/>
            <pc:sldMk cId="3864720390" sldId="268"/>
            <ac:spMk id="3" creationId="{2159C317-A225-394B-9C20-5B9283995B0D}"/>
          </ac:spMkLst>
        </pc:spChg>
      </pc:sldChg>
      <pc:sldChg chg="modSp">
        <pc:chgData name="Jocelyn Anderson" userId="fb29ce2979debd91" providerId="LiveId" clId="{35986BD9-65E5-41A2-B4BB-BA5420781EB9}" dt="2020-01-23T03:22:30.412" v="10" actId="20577"/>
        <pc:sldMkLst>
          <pc:docMk/>
          <pc:sldMk cId="23121028" sldId="271"/>
        </pc:sldMkLst>
        <pc:spChg chg="mod">
          <ac:chgData name="Jocelyn Anderson" userId="fb29ce2979debd91" providerId="LiveId" clId="{35986BD9-65E5-41A2-B4BB-BA5420781EB9}" dt="2020-01-23T03:22:30.412" v="10" actId="20577"/>
          <ac:spMkLst>
            <pc:docMk/>
            <pc:sldMk cId="23121028" sldId="271"/>
            <ac:spMk id="3" creationId="{66ABA5A1-90F2-F049-9118-02C5A9D86C2C}"/>
          </ac:spMkLst>
        </pc:spChg>
      </pc:sldChg>
      <pc:sldChg chg="modSp">
        <pc:chgData name="Jocelyn Anderson" userId="fb29ce2979debd91" providerId="LiveId" clId="{35986BD9-65E5-41A2-B4BB-BA5420781EB9}" dt="2020-01-23T03:22:53.587" v="11"/>
        <pc:sldMkLst>
          <pc:docMk/>
          <pc:sldMk cId="809785406" sldId="272"/>
        </pc:sldMkLst>
        <pc:spChg chg="mod">
          <ac:chgData name="Jocelyn Anderson" userId="fb29ce2979debd91" providerId="LiveId" clId="{35986BD9-65E5-41A2-B4BB-BA5420781EB9}" dt="2020-01-23T03:22:53.587" v="11"/>
          <ac:spMkLst>
            <pc:docMk/>
            <pc:sldMk cId="809785406" sldId="272"/>
            <ac:spMk id="3" creationId="{BD7694B3-84AD-F749-A914-EE3FD36CDFC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087EE-816D-6846-B0DB-B6D7245E61D3}" type="datetimeFigureOut">
              <a:rPr lang="en-US" smtClean="0"/>
              <a:t>21-03-29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201DF-6E07-AF48-B3B5-B13E52D1A1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10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201DF-6E07-AF48-B3B5-B13E52D1A11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1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28D73E-77A3-7C47-87D4-25827012B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E334E7A-3481-5746-B27B-22CD837E0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A4705C-E694-944C-B20A-FEC7D7179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C9CA-2A2E-5647-AA33-1384181EE66A}" type="datetimeFigureOut">
              <a:rPr lang="en-US" smtClean="0"/>
              <a:t>21-03-29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5AC3E4-1F39-6E4A-9ADA-74DF772D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C34A90-B30B-9940-AFCD-72696275C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4443-565D-6449-923E-5B5A1C8A1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87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342DC-BE18-854E-8D74-CF929BA89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4A00DC-8CDE-5548-99D4-55C07DFC3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C0051B-6B48-DE43-B41C-8D06B7CA7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C9CA-2A2E-5647-AA33-1384181EE66A}" type="datetimeFigureOut">
              <a:rPr lang="en-US" smtClean="0"/>
              <a:t>21-03-29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5F8F1B-C62A-CB42-80C1-F2291DED3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2B89C2-2A82-E248-8E77-16B9ADBA0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4443-565D-6449-923E-5B5A1C8A1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FECFA25-F419-6E4F-8EF3-C36B3A186A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B019C4C-0228-934C-84CE-D82580BC1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2740D-B1EE-2F46-BDD9-CEF6AF29D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C9CA-2A2E-5647-AA33-1384181EE66A}" type="datetimeFigureOut">
              <a:rPr lang="en-US" smtClean="0"/>
              <a:t>21-03-29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A26DE6-A73B-8841-B507-EA35D26AD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486370-EE10-AA46-9256-A9AB3EA8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4443-565D-6449-923E-5B5A1C8A1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82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8EF78E-A0BE-BA42-AAF2-F780C0155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213A07-1900-DF41-89C0-C7EFCD728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3AF34F-A6DD-6348-B158-50972BF27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C9CA-2A2E-5647-AA33-1384181EE66A}" type="datetimeFigureOut">
              <a:rPr lang="en-US" smtClean="0"/>
              <a:t>21-03-29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B4A9CA-B8E7-794D-9C05-9D3A4B3C0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46D2FE-04BD-354F-8D8F-9B947CD3A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4443-565D-6449-923E-5B5A1C8A1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4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1305AD-1699-7340-B503-75744550E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47EC18-C682-F44B-A087-A87E10711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89B5AE-C9B8-8B4E-A46A-97EA00B13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C9CA-2A2E-5647-AA33-1384181EE66A}" type="datetimeFigureOut">
              <a:rPr lang="en-US" smtClean="0"/>
              <a:t>21-03-29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AD4854-6DF3-5D4E-8A45-F326A1FB8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EC7821-18FF-6043-8FF8-63E26F963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4443-565D-6449-923E-5B5A1C8A1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5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DA7935-2F13-5A4C-A300-06064EFA4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D6BF2F-3006-C34D-8F2E-12720F469D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9DCA4D2-5B43-4F45-8925-9DCAE8C86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1EC742-EC9F-7D43-A605-4BFC9310A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C9CA-2A2E-5647-AA33-1384181EE66A}" type="datetimeFigureOut">
              <a:rPr lang="en-US" smtClean="0"/>
              <a:t>21-03-29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E6B528-1EA2-1D4A-9AD5-02B2F64F3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803073D-7CF8-C44E-AD0E-6506ACA18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4443-565D-6449-923E-5B5A1C8A1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8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4404E8-247A-E44D-B974-E85C444CF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648E84-0376-DE44-81F0-9533EB2BE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F0584ED-1F38-C842-A300-AB6B8B6C0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39A73EB-54E3-C942-B6EA-09007DFC90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7D4A428-052D-164F-8E96-688FA5E99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1F744ED-90E3-6B47-94D1-3FA85D852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C9CA-2A2E-5647-AA33-1384181EE66A}" type="datetimeFigureOut">
              <a:rPr lang="en-US" smtClean="0"/>
              <a:t>21-03-29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62423FF-43F4-9144-ABB9-4C4D3297B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71A55BA-4917-6F41-AED1-D62EE98C3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4443-565D-6449-923E-5B5A1C8A1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3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63DAF0-CA73-CD41-8559-B5D2E006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6DB7258-1FDE-794A-B27F-79A558651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C9CA-2A2E-5647-AA33-1384181EE66A}" type="datetimeFigureOut">
              <a:rPr lang="en-US" smtClean="0"/>
              <a:t>21-03-29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D7E2CD-A9FA-8F49-BA7F-B29FD7846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17915AB-5811-B642-83A7-F95526F04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4443-565D-6449-923E-5B5A1C8A1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1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320A3FA-263F-FC46-9FD7-8103B0A44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C9CA-2A2E-5647-AA33-1384181EE66A}" type="datetimeFigureOut">
              <a:rPr lang="en-US" smtClean="0"/>
              <a:t>21-03-29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198E4BE-D6F7-2444-9F0F-C1E18C86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4F193D6-DFD0-6241-B5FF-2DF04A43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4443-565D-6449-923E-5B5A1C8A1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61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DE4A37-E617-8547-9DB6-DD9994A24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66757E-5C3F-BA42-BC37-D874C9BA0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77D46F-9C01-E74B-A5AF-7F4A79437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08FE4D-085C-5842-9582-183769B3C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C9CA-2A2E-5647-AA33-1384181EE66A}" type="datetimeFigureOut">
              <a:rPr lang="en-US" smtClean="0"/>
              <a:t>21-03-29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627875-EC63-F642-9629-A00CD9A93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391192-C094-5049-B14B-D1B2235F6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4443-565D-6449-923E-5B5A1C8A1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24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25E45C-838A-4E4D-A8AA-A844B7EE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51B092D-704F-1F4B-8C03-1C5A891DD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C5C7FE-34D2-6348-BB17-207616E41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E2D217-F2F4-8544-96D7-0F717C5E5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C9CA-2A2E-5647-AA33-1384181EE66A}" type="datetimeFigureOut">
              <a:rPr lang="en-US" smtClean="0"/>
              <a:t>21-03-29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E3BCB1-4A3B-8446-BCC1-504C26E2F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F9B31E-DB70-7140-B188-F8570AD07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4443-565D-6449-923E-5B5A1C8A1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3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96B5237-89EC-6A41-90D3-5AD21D137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2A8A11-7E3C-8644-BA56-D8318B1FE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2887F9-066E-8143-99F3-5D3B63356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EC9CA-2A2E-5647-AA33-1384181EE66A}" type="datetimeFigureOut">
              <a:rPr lang="en-US" smtClean="0"/>
              <a:t>21-03-29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87E859-57AA-674A-8251-80E4A7CC0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19AB1D-3748-A946-A8EA-1E34B1F0C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14443-565D-6449-923E-5B5A1C8A1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4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glish Image File Cover_Bertram Brook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" y="0"/>
            <a:ext cx="9207944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6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-bertram-brooker-advertising-agency-context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5" y="299056"/>
            <a:ext cx="5801074" cy="45153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F753DFF-A683-7046-918C-F6A102D0296D}"/>
              </a:ext>
            </a:extLst>
          </p:cNvPr>
          <p:cNvSpPr txBox="1"/>
          <p:nvPr/>
        </p:nvSpPr>
        <p:spPr>
          <a:xfrm>
            <a:off x="6515965" y="4082657"/>
            <a:ext cx="2505076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 and colleagues </a:t>
            </a:r>
            <a:br>
              <a:rPr lang="en-CA" sz="1100" b="1" dirty="0">
                <a:latin typeface="Helvetica Neue"/>
                <a:cs typeface="Helvetica Neue"/>
              </a:rPr>
            </a:br>
            <a:r>
              <a:rPr lang="en-CA" sz="1100" b="1" dirty="0">
                <a:latin typeface="Helvetica Neue"/>
                <a:cs typeface="Helvetica Neue"/>
              </a:rPr>
              <a:t>in his office at J.J. Gibbons advertising agency in Toronto, January 1934.</a:t>
            </a:r>
          </a:p>
        </p:txBody>
      </p:sp>
    </p:spTree>
    <p:extLst>
      <p:ext uri="{BB962C8B-B14F-4D97-AF65-F5344CB8AC3E}">
        <p14:creationId xmlns:p14="http://schemas.microsoft.com/office/powerpoint/2010/main" val="45054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-bertram-brooker-yearbook-of-the-arts-in-canada-1929-context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08" y="205038"/>
            <a:ext cx="3383500" cy="47977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F753DFF-A683-7046-918C-F6A102D0296D}"/>
              </a:ext>
            </a:extLst>
          </p:cNvPr>
          <p:cNvSpPr txBox="1"/>
          <p:nvPr/>
        </p:nvSpPr>
        <p:spPr>
          <a:xfrm>
            <a:off x="5065108" y="4425676"/>
            <a:ext cx="2463452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Cover of </a:t>
            </a:r>
            <a:r>
              <a:rPr lang="en-CA" sz="1100" b="1" i="1" dirty="0">
                <a:latin typeface="Helvetica Neue"/>
                <a:cs typeface="Helvetica Neue"/>
              </a:rPr>
              <a:t>Yearbook of the Arts in Canada 1928–1929</a:t>
            </a:r>
            <a:r>
              <a:rPr lang="en-CA" sz="1100" b="1" dirty="0">
                <a:latin typeface="Helvetica Neue"/>
                <a:cs typeface="Helvetica Neue"/>
              </a:rPr>
              <a:t>, edited by Bertram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0424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753DFF-A683-7046-918C-F6A102D0296D}"/>
              </a:ext>
            </a:extLst>
          </p:cNvPr>
          <p:cNvSpPr txBox="1"/>
          <p:nvPr/>
        </p:nvSpPr>
        <p:spPr>
          <a:xfrm>
            <a:off x="5829300" y="4063467"/>
            <a:ext cx="2583180" cy="9156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Brooker</a:t>
            </a:r>
            <a:r>
              <a:rPr lang="en-CA" sz="1100" b="1" i="1" dirty="0">
                <a:latin typeface="Helvetica Neue"/>
                <a:cs typeface="Helvetica Neue"/>
              </a:rPr>
              <a:t>, </a:t>
            </a:r>
            <a:r>
              <a:rPr lang="en-CA" sz="1100" b="1" i="1" dirty="0" err="1">
                <a:latin typeface="Helvetica Neue"/>
                <a:cs typeface="Helvetica Neue"/>
              </a:rPr>
              <a:t>Alleluiah</a:t>
            </a:r>
            <a:r>
              <a:rPr lang="en-CA" sz="1100" b="1" dirty="0">
                <a:latin typeface="Helvetica Neue"/>
                <a:cs typeface="Helvetica Neue"/>
              </a:rPr>
              <a:t>, 1929. </a:t>
            </a:r>
            <a:br>
              <a:rPr lang="en-CA" sz="1100" b="1" dirty="0">
                <a:latin typeface="Helvetica Neue"/>
                <a:cs typeface="Helvetica Neue"/>
              </a:rPr>
            </a:br>
            <a:r>
              <a:rPr lang="en-CA" sz="1100" b="1" dirty="0">
                <a:latin typeface="Helvetica Neue"/>
                <a:cs typeface="Helvetica Neue"/>
              </a:rPr>
              <a:t>In responding to Handel’s music, Brooker has created a composition that places abstract forms in a space that evokes a landscape.</a:t>
            </a:r>
          </a:p>
        </p:txBody>
      </p:sp>
      <p:pic>
        <p:nvPicPr>
          <p:cNvPr id="4" name="Picture 3" descr="bertram-brooker-alleluia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407878"/>
            <a:ext cx="4518257" cy="45444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A5B640-886A-3445-B945-5E9939FA2719}"/>
              </a:ext>
            </a:extLst>
          </p:cNvPr>
          <p:cNvSpPr txBox="1"/>
          <p:nvPr/>
        </p:nvSpPr>
        <p:spPr>
          <a:xfrm>
            <a:off x="82791" y="73831"/>
            <a:ext cx="1462933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Learning Activity #1 </a:t>
            </a:r>
          </a:p>
        </p:txBody>
      </p:sp>
    </p:spTree>
    <p:extLst>
      <p:ext uri="{BB962C8B-B14F-4D97-AF65-F5344CB8AC3E}">
        <p14:creationId xmlns:p14="http://schemas.microsoft.com/office/powerpoint/2010/main" val="1882399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59C317-A225-394B-9C20-5B9283995B0D}"/>
              </a:ext>
            </a:extLst>
          </p:cNvPr>
          <p:cNvSpPr txBox="1"/>
          <p:nvPr/>
        </p:nvSpPr>
        <p:spPr>
          <a:xfrm>
            <a:off x="6360160" y="3432290"/>
            <a:ext cx="2255520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Brooker, </a:t>
            </a:r>
            <a:r>
              <a:rPr lang="en-CA" sz="1100" b="1" i="1" dirty="0">
                <a:latin typeface="Helvetica Neue"/>
                <a:cs typeface="Helvetica Neue"/>
              </a:rPr>
              <a:t>Abstraction, Music</a:t>
            </a:r>
            <a:r>
              <a:rPr lang="en-CA" sz="1100" b="1" dirty="0">
                <a:latin typeface="Helvetica Neue"/>
                <a:cs typeface="Helvetica Neue"/>
              </a:rPr>
              <a:t>, 1927.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 felt that music could transport listeners away from everyday concerns—here he attempts to capture that feeling.</a:t>
            </a:r>
          </a:p>
        </p:txBody>
      </p:sp>
      <p:pic>
        <p:nvPicPr>
          <p:cNvPr id="4" name="Picture 3" descr="bertram-brooker-abstraction-music-context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5" y="538930"/>
            <a:ext cx="5713156" cy="397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20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92E2C7-6EEB-1147-832C-15002B44AFF9}"/>
              </a:ext>
            </a:extLst>
          </p:cNvPr>
          <p:cNvSpPr txBox="1"/>
          <p:nvPr/>
        </p:nvSpPr>
        <p:spPr>
          <a:xfrm>
            <a:off x="82790" y="73832"/>
            <a:ext cx="1462933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Learning Activity #2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41962D-F8F6-0640-B3C6-56471216D1B6}"/>
              </a:ext>
            </a:extLst>
          </p:cNvPr>
          <p:cNvSpPr txBox="1"/>
          <p:nvPr/>
        </p:nvSpPr>
        <p:spPr>
          <a:xfrm>
            <a:off x="5309918" y="3239079"/>
            <a:ext cx="2728325" cy="15927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, </a:t>
            </a:r>
            <a:r>
              <a:rPr lang="en-CA" sz="1100" b="1" i="1" dirty="0">
                <a:latin typeface="Helvetica Neue"/>
                <a:cs typeface="Helvetica Neue"/>
              </a:rPr>
              <a:t>“Chorale” (Bach)</a:t>
            </a:r>
            <a:r>
              <a:rPr lang="en-CA" sz="1100" b="1" dirty="0">
                <a:latin typeface="Helvetica Neue"/>
                <a:cs typeface="Helvetica Neue"/>
              </a:rPr>
              <a:t>, </a:t>
            </a:r>
          </a:p>
          <a:p>
            <a:r>
              <a:rPr lang="en-CA" sz="1100" b="1" dirty="0">
                <a:latin typeface="Helvetica Neue"/>
                <a:cs typeface="Helvetica Neue"/>
              </a:rPr>
              <a:t>c.1927,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oil on canvas, 61 x 43.7 cm,</a:t>
            </a:r>
          </a:p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Art Gallery of Ontario, Toronto, purchase, 1987, 87/175. © Art Gallery of Ontario. </a:t>
            </a:r>
            <a:endParaRPr lang="en-CA" sz="1100" b="1" dirty="0" smtClean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CA" sz="1100" b="1" dirty="0" err="1" smtClean="0">
                <a:latin typeface="Helvetica Neue"/>
                <a:cs typeface="Helvetica Neue"/>
              </a:rPr>
              <a:t>Brooker</a:t>
            </a:r>
            <a:r>
              <a:rPr lang="en-CA" sz="1100" b="1" dirty="0" smtClean="0">
                <a:latin typeface="Helvetica Neue"/>
                <a:cs typeface="Helvetica Neue"/>
              </a:rPr>
              <a:t> </a:t>
            </a:r>
            <a:r>
              <a:rPr lang="en-CA" sz="1100" b="1" dirty="0">
                <a:latin typeface="Helvetica Neue"/>
                <a:cs typeface="Helvetica Neue"/>
              </a:rPr>
              <a:t>believed that enjoying music could empower an artist to greater creative expression.</a:t>
            </a:r>
          </a:p>
        </p:txBody>
      </p:sp>
      <p:pic>
        <p:nvPicPr>
          <p:cNvPr id="4" name="Picture 3" descr="bertram-brooker-chorale-bach-context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20" y="523875"/>
            <a:ext cx="3080015" cy="431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74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7B6DBB-4F46-6A4B-A6BC-4A5345378318}"/>
              </a:ext>
            </a:extLst>
          </p:cNvPr>
          <p:cNvSpPr txBox="1"/>
          <p:nvPr/>
        </p:nvSpPr>
        <p:spPr>
          <a:xfrm>
            <a:off x="82790" y="73832"/>
            <a:ext cx="1291603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CA" sz="1100" b="1" dirty="0"/>
              <a:t>Learning Activity #2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3C0AB4-2239-5C49-81A4-797355F3B88E}"/>
              </a:ext>
            </a:extLst>
          </p:cNvPr>
          <p:cNvSpPr txBox="1"/>
          <p:nvPr/>
        </p:nvSpPr>
        <p:spPr>
          <a:xfrm>
            <a:off x="5396196" y="3985314"/>
            <a:ext cx="2239045" cy="9156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, </a:t>
            </a:r>
            <a:r>
              <a:rPr lang="en-CA" sz="1100" b="1" i="1" dirty="0">
                <a:latin typeface="Helvetica Neue"/>
                <a:cs typeface="Helvetica Neue"/>
              </a:rPr>
              <a:t>Sounds Assembling</a:t>
            </a:r>
            <a:r>
              <a:rPr lang="en-CA" sz="1100" b="1" dirty="0">
                <a:latin typeface="Helvetica Neue"/>
                <a:cs typeface="Helvetica Neue"/>
              </a:rPr>
              <a:t>, 1928. In works like this one,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 attempted to capture the rhythm, volume, and energy of music.</a:t>
            </a:r>
          </a:p>
        </p:txBody>
      </p:sp>
      <p:pic>
        <p:nvPicPr>
          <p:cNvPr id="2" name="Picture 1" descr="bertram-brooker-sounds-assembl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369" y="465168"/>
            <a:ext cx="3576696" cy="442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77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3CFA41-7946-414B-B3A8-19A54DD29285}"/>
              </a:ext>
            </a:extLst>
          </p:cNvPr>
          <p:cNvSpPr txBox="1"/>
          <p:nvPr/>
        </p:nvSpPr>
        <p:spPr>
          <a:xfrm>
            <a:off x="82790" y="73832"/>
            <a:ext cx="1473857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Learning Activity #2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BA5A1-90F2-F049-9118-02C5A9D86C2C}"/>
              </a:ext>
            </a:extLst>
          </p:cNvPr>
          <p:cNvSpPr txBox="1"/>
          <p:nvPr/>
        </p:nvSpPr>
        <p:spPr>
          <a:xfrm>
            <a:off x="4934735" y="4017420"/>
            <a:ext cx="3303905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, </a:t>
            </a:r>
            <a:r>
              <a:rPr lang="en-CA" sz="1100" b="1" i="1" dirty="0">
                <a:latin typeface="Helvetica Neue"/>
                <a:cs typeface="Helvetica Neue"/>
              </a:rPr>
              <a:t>Symphonic Movement No. 1</a:t>
            </a:r>
            <a:r>
              <a:rPr lang="en-CA" sz="1100" b="1" dirty="0">
                <a:latin typeface="Helvetica Neue"/>
                <a:cs typeface="Helvetica Neue"/>
              </a:rPr>
              <a:t>, c.1928–29. This drawing incorporates both delicate gradations and dramatic contrasts in order to represent musical forms.</a:t>
            </a:r>
          </a:p>
        </p:txBody>
      </p:sp>
      <p:pic>
        <p:nvPicPr>
          <p:cNvPr id="2" name="Picture 1" descr="bertram-brooker-symphonic-movement-context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47" y="474896"/>
            <a:ext cx="311577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487A91-9BA9-CA49-A501-A7F9E1F6F26E}"/>
              </a:ext>
            </a:extLst>
          </p:cNvPr>
          <p:cNvSpPr txBox="1"/>
          <p:nvPr/>
        </p:nvSpPr>
        <p:spPr>
          <a:xfrm>
            <a:off x="82790" y="73832"/>
            <a:ext cx="1462933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Learning Activity #2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7694B3-84AD-F749-A914-EE3FD36CDFC9}"/>
              </a:ext>
            </a:extLst>
          </p:cNvPr>
          <p:cNvSpPr txBox="1"/>
          <p:nvPr/>
        </p:nvSpPr>
        <p:spPr>
          <a:xfrm>
            <a:off x="6367144" y="2617789"/>
            <a:ext cx="2126616" cy="226985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Brooker, </a:t>
            </a:r>
            <a:r>
              <a:rPr lang="en-CA" sz="1100" b="1" i="1" dirty="0">
                <a:latin typeface="Helvetica Neue"/>
                <a:cs typeface="Helvetica Neue"/>
              </a:rPr>
              <a:t>Fugue</a:t>
            </a:r>
            <a:r>
              <a:rPr lang="en-CA" sz="1100" b="1" dirty="0">
                <a:latin typeface="Helvetica Neue"/>
                <a:cs typeface="Helvetica Neue"/>
              </a:rPr>
              <a:t>, </a:t>
            </a:r>
            <a:br>
              <a:rPr lang="en-CA" sz="1100" b="1" dirty="0">
                <a:latin typeface="Helvetica Neue"/>
                <a:cs typeface="Helvetica Neue"/>
              </a:rPr>
            </a:br>
            <a:r>
              <a:rPr lang="en-CA" sz="1100" b="1" dirty="0">
                <a:latin typeface="Helvetica Neue"/>
                <a:cs typeface="Helvetica Neue"/>
              </a:rPr>
              <a:t>c.1930,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pen and ink on wove paper, 28.8 x 33.1 cm, Art Gallery of Ontario, Toronto, Gift of Dr. Walter M.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Tovell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Toronto, 1983, 83/288. </a:t>
            </a:r>
          </a:p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Art Gallery of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Ontario.</a:t>
            </a:r>
          </a:p>
          <a:p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CA" sz="1100" b="1" dirty="0" smtClean="0">
                <a:latin typeface="Helvetica Neue"/>
                <a:cs typeface="Helvetica Neue"/>
              </a:rPr>
              <a:t>Although </a:t>
            </a:r>
            <a:r>
              <a:rPr lang="en-CA" sz="1100" b="1" dirty="0">
                <a:latin typeface="Helvetica Neue"/>
                <a:cs typeface="Helvetica Neue"/>
              </a:rPr>
              <a:t>the title does not refer to any one symphony, this work may have been inspired by a specific performance.</a:t>
            </a:r>
          </a:p>
        </p:txBody>
      </p:sp>
      <p:pic>
        <p:nvPicPr>
          <p:cNvPr id="2" name="Picture 1" descr="bertram-brooker-fugue-context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3" y="643034"/>
            <a:ext cx="5535518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85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AB3DBF4-A327-8747-B359-52449019A8A6}"/>
              </a:ext>
            </a:extLst>
          </p:cNvPr>
          <p:cNvSpPr txBox="1"/>
          <p:nvPr/>
        </p:nvSpPr>
        <p:spPr>
          <a:xfrm>
            <a:off x="6667500" y="3943652"/>
            <a:ext cx="2313940" cy="9156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, </a:t>
            </a:r>
            <a:r>
              <a:rPr lang="en-CA" sz="1100" b="1" i="1" dirty="0">
                <a:latin typeface="Helvetica Neue"/>
                <a:cs typeface="Helvetica Neue"/>
              </a:rPr>
              <a:t>Symphonic Forms</a:t>
            </a:r>
            <a:r>
              <a:rPr lang="en-CA" sz="1100" b="1" dirty="0">
                <a:latin typeface="Helvetica Neue"/>
                <a:cs typeface="Helvetica Neue"/>
              </a:rPr>
              <a:t>, 1947. Like a symphony, this painting seems to be arranged in different parts with discrete forms.</a:t>
            </a:r>
          </a:p>
        </p:txBody>
      </p:sp>
      <p:pic>
        <p:nvPicPr>
          <p:cNvPr id="2" name="Picture 1" descr="bertram-brooker-symphonic-form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8508"/>
            <a:ext cx="6010275" cy="451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80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1205D5A-D61F-B945-9FB6-FBC5A29DD92D}"/>
              </a:ext>
            </a:extLst>
          </p:cNvPr>
          <p:cNvSpPr txBox="1"/>
          <p:nvPr/>
        </p:nvSpPr>
        <p:spPr>
          <a:xfrm>
            <a:off x="5200650" y="4311873"/>
            <a:ext cx="2236470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, </a:t>
            </a:r>
            <a:r>
              <a:rPr lang="en-CA" sz="1100" b="1" i="1" dirty="0">
                <a:latin typeface="Helvetica Neue"/>
                <a:cs typeface="Helvetica Neue"/>
              </a:rPr>
              <a:t>Creation</a:t>
            </a:r>
            <a:r>
              <a:rPr lang="en-CA" sz="1100" b="1" dirty="0">
                <a:latin typeface="Helvetica Neue"/>
                <a:cs typeface="Helvetica Neue"/>
              </a:rPr>
              <a:t>, 1925. This painting is one of </a:t>
            </a:r>
            <a:r>
              <a:rPr lang="en-CA" sz="1100" b="1" dirty="0" err="1">
                <a:latin typeface="Helvetica Neue"/>
                <a:cs typeface="Helvetica Neue"/>
              </a:rPr>
              <a:t>Brooker’s</a:t>
            </a:r>
            <a:r>
              <a:rPr lang="en-CA" sz="1100" b="1" dirty="0">
                <a:latin typeface="Helvetica Neue"/>
                <a:cs typeface="Helvetica Neue"/>
              </a:rPr>
              <a:t> early abstract works.</a:t>
            </a:r>
          </a:p>
        </p:txBody>
      </p:sp>
      <p:pic>
        <p:nvPicPr>
          <p:cNvPr id="4" name="Picture 3" descr="bertram-brooker-creation-context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264079"/>
            <a:ext cx="3238500" cy="459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2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02AA25-87FA-5F45-A2AE-8513AFB9EB59}"/>
              </a:ext>
            </a:extLst>
          </p:cNvPr>
          <p:cNvSpPr txBox="1"/>
          <p:nvPr/>
        </p:nvSpPr>
        <p:spPr>
          <a:xfrm>
            <a:off x="5276916" y="3020536"/>
            <a:ext cx="2962844" cy="19312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, </a:t>
            </a:r>
            <a:r>
              <a:rPr lang="en-CA" sz="1100" b="1" i="1" dirty="0">
                <a:latin typeface="Helvetica Neue"/>
                <a:cs typeface="Helvetica Neue"/>
              </a:rPr>
              <a:t>Phyllis (Piano! Piano!)</a:t>
            </a:r>
            <a:r>
              <a:rPr lang="en-CA" sz="1100" b="1" dirty="0">
                <a:latin typeface="Helvetica Neue"/>
                <a:cs typeface="Helvetica Neue"/>
              </a:rPr>
              <a:t>, 1934,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oil on canvas, 101.9 x 76.5 cm,</a:t>
            </a:r>
          </a:p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Art Gallery of Ontario, Toronto, purchase with assistance from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Wintario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1979, 79/59. © Art Gallery of Ontario. </a:t>
            </a:r>
            <a:endParaRPr lang="en-CA" sz="1100" b="1" dirty="0" smtClean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CA" sz="1100" b="1" dirty="0" smtClean="0">
                <a:latin typeface="Helvetica Neue"/>
                <a:cs typeface="Helvetica Neue"/>
              </a:rPr>
              <a:t>Here </a:t>
            </a:r>
            <a:r>
              <a:rPr lang="en-CA" sz="1100" b="1" dirty="0">
                <a:latin typeface="Helvetica Neue"/>
                <a:cs typeface="Helvetica Neue"/>
              </a:rPr>
              <a:t>Brooker poses his daughter seated sideways to the piano. She is lost in thought, perhaps pondering the power of the music she has just played—or is about to play.</a:t>
            </a:r>
          </a:p>
        </p:txBody>
      </p:sp>
      <p:pic>
        <p:nvPicPr>
          <p:cNvPr id="4" name="Picture 3" descr="bertram-brooker-phyllis-piano-piano-context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17" y="255961"/>
            <a:ext cx="3528833" cy="469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5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5C1B82-DCC2-0C41-A7F8-E9F4C43A04C2}"/>
              </a:ext>
            </a:extLst>
          </p:cNvPr>
          <p:cNvSpPr txBox="1"/>
          <p:nvPr/>
        </p:nvSpPr>
        <p:spPr>
          <a:xfrm>
            <a:off x="4991802" y="3711414"/>
            <a:ext cx="3376295" cy="125418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Brooker, </a:t>
            </a:r>
            <a:r>
              <a:rPr lang="en-CA" sz="1100" b="1" i="1" dirty="0">
                <a:latin typeface="Helvetica Neue"/>
                <a:cs typeface="Helvetica Neue"/>
              </a:rPr>
              <a:t>Green Movement</a:t>
            </a:r>
            <a:r>
              <a:rPr lang="en-CA" sz="1100" b="1" dirty="0">
                <a:latin typeface="Helvetica Neue"/>
                <a:cs typeface="Helvetica Neue"/>
              </a:rPr>
              <a:t>, c.1927,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oil on paperboard, 58.8 x 43.2 cm, Art Gallery of Ontario, Toronto, purchase with assistance from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Wintario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1978, 78/14. © Art Gallery of Ontario. </a:t>
            </a:r>
          </a:p>
          <a:p>
            <a:endParaRPr lang="en-CA" sz="1100" b="1" dirty="0" smtClean="0">
              <a:latin typeface="Helvetica Neue"/>
              <a:cs typeface="Helvetica Neue"/>
            </a:endParaRPr>
          </a:p>
          <a:p>
            <a:r>
              <a:rPr lang="en-CA" sz="1100" b="1" dirty="0" smtClean="0">
                <a:latin typeface="Helvetica Neue"/>
                <a:cs typeface="Helvetica Neue"/>
              </a:rPr>
              <a:t>In </a:t>
            </a:r>
            <a:r>
              <a:rPr lang="en-CA" sz="1100" b="1" dirty="0">
                <a:latin typeface="Helvetica Neue"/>
                <a:cs typeface="Helvetica Neue"/>
              </a:rPr>
              <a:t>this work the green form is so distinct that it is almost as if Brooker has painted a sculpture.</a:t>
            </a:r>
          </a:p>
        </p:txBody>
      </p:sp>
      <p:pic>
        <p:nvPicPr>
          <p:cNvPr id="2" name="Picture 1" descr="bertram-brooker-green-movement-context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" y="242191"/>
            <a:ext cx="3419475" cy="472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10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E50E2C-FE04-394C-865B-1F1DD189A4BF}"/>
              </a:ext>
            </a:extLst>
          </p:cNvPr>
          <p:cNvSpPr txBox="1"/>
          <p:nvPr/>
        </p:nvSpPr>
        <p:spPr>
          <a:xfrm>
            <a:off x="6198870" y="3158320"/>
            <a:ext cx="2650490" cy="15927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Brooker, </a:t>
            </a:r>
            <a:r>
              <a:rPr lang="en-CA" sz="1100" b="1" i="1" dirty="0">
                <a:latin typeface="Helvetica Neue"/>
                <a:cs typeface="Helvetica Neue"/>
              </a:rPr>
              <a:t>The Three Powers</a:t>
            </a:r>
            <a:r>
              <a:rPr lang="en-CA" sz="1100" b="1" dirty="0">
                <a:latin typeface="Helvetica Neue"/>
                <a:cs typeface="Helvetica Neue"/>
              </a:rPr>
              <a:t>, 1929,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oil on canvas, 61 x 76.3 cm, Art Gallery of Ontario, Toronto, purchase, 1982, 82/33. © Art Gallery of Ontario. </a:t>
            </a:r>
            <a:endParaRPr lang="en-CA" sz="1100" b="1" dirty="0" smtClean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CA" sz="1100" b="1" dirty="0" smtClean="0">
                <a:latin typeface="Helvetica Neue"/>
                <a:cs typeface="Helvetica Neue"/>
              </a:rPr>
              <a:t>This </a:t>
            </a:r>
            <a:r>
              <a:rPr lang="en-CA" sz="1100" b="1" dirty="0">
                <a:latin typeface="Helvetica Neue"/>
                <a:cs typeface="Helvetica Neue"/>
              </a:rPr>
              <a:t>painting is abstract, but it is not just an image of form and colour: Brooker was attempting to represent a spiritual world.</a:t>
            </a:r>
          </a:p>
        </p:txBody>
      </p:sp>
      <p:pic>
        <p:nvPicPr>
          <p:cNvPr id="2" name="Picture 1" descr="bertram-brooker-the-three-powers-context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90" y="455936"/>
            <a:ext cx="5397167" cy="42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28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98B46D4-9001-7546-9B94-AF0E32C4F674}"/>
              </a:ext>
            </a:extLst>
          </p:cNvPr>
          <p:cNvSpPr txBox="1"/>
          <p:nvPr/>
        </p:nvSpPr>
        <p:spPr>
          <a:xfrm>
            <a:off x="5137702" y="4343473"/>
            <a:ext cx="3071578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, </a:t>
            </a:r>
            <a:r>
              <a:rPr lang="en-CA" sz="1100" b="1" i="1" dirty="0">
                <a:latin typeface="Helvetica Neue"/>
                <a:cs typeface="Helvetica Neue"/>
              </a:rPr>
              <a:t>Pharaoh’s Daughter</a:t>
            </a:r>
            <a:r>
              <a:rPr lang="en-CA" sz="1100" b="1" dirty="0">
                <a:latin typeface="Helvetica Neue"/>
                <a:cs typeface="Helvetica Neue"/>
              </a:rPr>
              <a:t>, 1950. </a:t>
            </a:r>
            <a:br>
              <a:rPr lang="en-CA" sz="1100" b="1" dirty="0">
                <a:latin typeface="Helvetica Neue"/>
                <a:cs typeface="Helvetica Neue"/>
              </a:rPr>
            </a:br>
            <a:r>
              <a:rPr lang="en-CA" sz="1100" b="1" dirty="0">
                <a:latin typeface="Helvetica Neue"/>
                <a:cs typeface="Helvetica Neue"/>
              </a:rPr>
              <a:t>In this painting, the form of the woman’s body is suggested through abstract shapes.</a:t>
            </a:r>
          </a:p>
        </p:txBody>
      </p:sp>
      <p:pic>
        <p:nvPicPr>
          <p:cNvPr id="2" name="Picture 1" descr="bertram-brooker-pharoahs-daughter-context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1" y="134841"/>
            <a:ext cx="3150159" cy="478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83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A6776F9-EB75-8943-96E8-5E966F07A6F4}"/>
              </a:ext>
            </a:extLst>
          </p:cNvPr>
          <p:cNvSpPr txBox="1"/>
          <p:nvPr/>
        </p:nvSpPr>
        <p:spPr>
          <a:xfrm>
            <a:off x="4843006" y="4153530"/>
            <a:ext cx="3396754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, </a:t>
            </a:r>
            <a:r>
              <a:rPr lang="en-CA" sz="1100" b="1" i="1" dirty="0">
                <a:latin typeface="Helvetica Neue"/>
                <a:cs typeface="Helvetica Neue"/>
              </a:rPr>
              <a:t>All the World’s a Stage</a:t>
            </a:r>
            <a:r>
              <a:rPr lang="en-CA" sz="1100" b="1" dirty="0">
                <a:latin typeface="Helvetica Neue"/>
                <a:cs typeface="Helvetica Neue"/>
              </a:rPr>
              <a:t>, 1929. Inspired by </a:t>
            </a:r>
            <a:r>
              <a:rPr lang="en-CA" sz="1100" b="1" dirty="0" err="1">
                <a:latin typeface="Helvetica Neue"/>
                <a:cs typeface="Helvetica Neue"/>
              </a:rPr>
              <a:t>Brooker’s</a:t>
            </a:r>
            <a:r>
              <a:rPr lang="en-CA" sz="1100" b="1" dirty="0">
                <a:latin typeface="Helvetica Neue"/>
                <a:cs typeface="Helvetica Neue"/>
              </a:rPr>
              <a:t> interest in theatre, this drawing shows several different ways of using black and white ink.</a:t>
            </a:r>
          </a:p>
        </p:txBody>
      </p:sp>
      <p:pic>
        <p:nvPicPr>
          <p:cNvPr id="2" name="Picture 1" descr="bertram-brooker-all-the-worlds-a-stage-context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292879"/>
            <a:ext cx="3390900" cy="460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91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1134735-1ACF-0F45-A1C3-2481E852EB63}"/>
              </a:ext>
            </a:extLst>
          </p:cNvPr>
          <p:cNvSpPr txBox="1"/>
          <p:nvPr/>
        </p:nvSpPr>
        <p:spPr>
          <a:xfrm>
            <a:off x="5308981" y="3894525"/>
            <a:ext cx="3123819" cy="9156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, </a:t>
            </a:r>
            <a:r>
              <a:rPr lang="en-CA" sz="1100" b="1" i="1" dirty="0">
                <a:latin typeface="Helvetica Neue"/>
                <a:cs typeface="Helvetica Neue"/>
              </a:rPr>
              <a:t>Snow Fugue</a:t>
            </a:r>
            <a:r>
              <a:rPr lang="en-CA" sz="1100" b="1" dirty="0">
                <a:latin typeface="Helvetica Neue"/>
                <a:cs typeface="Helvetica Neue"/>
              </a:rPr>
              <a:t>, 1930. </a:t>
            </a:r>
            <a:br>
              <a:rPr lang="en-CA" sz="1100" b="1" dirty="0">
                <a:latin typeface="Helvetica Neue"/>
                <a:cs typeface="Helvetica Neue"/>
              </a:rPr>
            </a:br>
            <a:r>
              <a:rPr lang="en-CA" sz="1100" b="1" dirty="0">
                <a:latin typeface="Helvetica Neue"/>
                <a:cs typeface="Helvetica Neue"/>
              </a:rPr>
              <a:t>The term “fugue” refers to a specific form </a:t>
            </a:r>
            <a:br>
              <a:rPr lang="en-CA" sz="1100" b="1" dirty="0">
                <a:latin typeface="Helvetica Neue"/>
                <a:cs typeface="Helvetica Neue"/>
              </a:rPr>
            </a:br>
            <a:r>
              <a:rPr lang="en-CA" sz="1100" b="1" dirty="0">
                <a:latin typeface="Helvetica Neue"/>
                <a:cs typeface="Helvetica Neue"/>
              </a:rPr>
              <a:t>of music, and it suggests that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 wanted viewers to think about musical rhythms in relation to this work.</a:t>
            </a:r>
          </a:p>
        </p:txBody>
      </p:sp>
      <p:pic>
        <p:nvPicPr>
          <p:cNvPr id="4" name="Picture 3" descr="bertram-brooker-snow-fugue-context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1" y="408085"/>
            <a:ext cx="4372546" cy="43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55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DC749E-F358-EF45-AC0F-FB90AEA22F94}"/>
              </a:ext>
            </a:extLst>
          </p:cNvPr>
          <p:cNvSpPr txBox="1"/>
          <p:nvPr/>
        </p:nvSpPr>
        <p:spPr>
          <a:xfrm>
            <a:off x="5191952" y="3979644"/>
            <a:ext cx="2793808" cy="9156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, </a:t>
            </a:r>
            <a:r>
              <a:rPr lang="en-CA" sz="1100" b="1" i="1" dirty="0">
                <a:latin typeface="Helvetica Neue"/>
                <a:cs typeface="Helvetica Neue"/>
              </a:rPr>
              <a:t>Ascending Forms</a:t>
            </a:r>
            <a:r>
              <a:rPr lang="en-CA" sz="1100" b="1" dirty="0">
                <a:latin typeface="Helvetica Neue"/>
                <a:cs typeface="Helvetica Neue"/>
              </a:rPr>
              <a:t>,</a:t>
            </a:r>
            <a:br>
              <a:rPr lang="en-CA" sz="1100" b="1" dirty="0">
                <a:latin typeface="Helvetica Neue"/>
                <a:cs typeface="Helvetica Neue"/>
              </a:rPr>
            </a:br>
            <a:r>
              <a:rPr lang="en-CA" sz="1100" b="1" dirty="0">
                <a:latin typeface="Helvetica Neue"/>
                <a:cs typeface="Helvetica Neue"/>
              </a:rPr>
              <a:t>c.1929. This painting may have been inspired by the work of the </a:t>
            </a:r>
            <a:r>
              <a:rPr lang="en-CA" sz="1100" b="1" dirty="0" err="1">
                <a:latin typeface="Helvetica Neue"/>
                <a:cs typeface="Helvetica Neue"/>
              </a:rPr>
              <a:t>Vorticist</a:t>
            </a:r>
            <a:r>
              <a:rPr lang="en-CA" sz="1100" b="1" dirty="0">
                <a:latin typeface="Helvetica Neue"/>
                <a:cs typeface="Helvetica Neue"/>
              </a:rPr>
              <a:t> group – the first abstract modern </a:t>
            </a:r>
            <a:br>
              <a:rPr lang="en-CA" sz="1100" b="1" dirty="0">
                <a:latin typeface="Helvetica Neue"/>
                <a:cs typeface="Helvetica Neue"/>
              </a:rPr>
            </a:br>
            <a:r>
              <a:rPr lang="en-CA" sz="1100" b="1" dirty="0">
                <a:latin typeface="Helvetica Neue"/>
                <a:cs typeface="Helvetica Neue"/>
              </a:rPr>
              <a:t>artists in Britain.</a:t>
            </a:r>
          </a:p>
        </p:txBody>
      </p:sp>
      <p:pic>
        <p:nvPicPr>
          <p:cNvPr id="4" name="Picture 3" descr="bertram-brooker-ascending-forms-context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33" y="406934"/>
            <a:ext cx="3612043" cy="448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70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A195DBF-E60E-4D4D-87C7-D4EB6C2FD6D0}"/>
              </a:ext>
            </a:extLst>
          </p:cNvPr>
          <p:cNvSpPr txBox="1"/>
          <p:nvPr/>
        </p:nvSpPr>
        <p:spPr>
          <a:xfrm>
            <a:off x="5495925" y="4677882"/>
            <a:ext cx="2672715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Portrait of Bertram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, c.1928.</a:t>
            </a:r>
          </a:p>
        </p:txBody>
      </p:sp>
      <p:pic>
        <p:nvPicPr>
          <p:cNvPr id="4" name="Picture 3" descr="photo-bertram-brooker-portrait-3-context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72335"/>
            <a:ext cx="3620482" cy="464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69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0A27B4B-0CF6-354E-B377-D52E56D09835}"/>
              </a:ext>
            </a:extLst>
          </p:cNvPr>
          <p:cNvSpPr txBox="1"/>
          <p:nvPr/>
        </p:nvSpPr>
        <p:spPr>
          <a:xfrm>
            <a:off x="6433184" y="3957237"/>
            <a:ext cx="2527936" cy="9156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, </a:t>
            </a:r>
            <a:r>
              <a:rPr lang="en-CA" sz="1100" b="1" i="1" dirty="0">
                <a:latin typeface="Helvetica Neue"/>
                <a:cs typeface="Helvetica Neue"/>
              </a:rPr>
              <a:t>Still Life Variation IV</a:t>
            </a:r>
            <a:r>
              <a:rPr lang="en-CA" sz="1100" b="1" dirty="0">
                <a:latin typeface="Helvetica Neue"/>
                <a:cs typeface="Helvetica Neue"/>
              </a:rPr>
              <a:t>, c.1929. This painting has some similarities with works by </a:t>
            </a:r>
            <a:r>
              <a:rPr lang="en-CA" sz="1100" b="1" dirty="0" err="1">
                <a:latin typeface="Helvetica Neue"/>
                <a:cs typeface="Helvetica Neue"/>
              </a:rPr>
              <a:t>Wassily</a:t>
            </a:r>
            <a:r>
              <a:rPr lang="en-CA" sz="1100" b="1" dirty="0">
                <a:latin typeface="Helvetica Neue"/>
                <a:cs typeface="Helvetica Neue"/>
              </a:rPr>
              <a:t> Kandinsky, whose writings were of great interest to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.</a:t>
            </a:r>
          </a:p>
        </p:txBody>
      </p:sp>
      <p:pic>
        <p:nvPicPr>
          <p:cNvPr id="4" name="Picture 3" descr="bertram-brooker-still-life-variation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5" y="379833"/>
            <a:ext cx="5740490" cy="444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21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AECB9A6-0594-5F46-8DAC-6FB0F1DA4730}"/>
              </a:ext>
            </a:extLst>
          </p:cNvPr>
          <p:cNvSpPr txBox="1"/>
          <p:nvPr/>
        </p:nvSpPr>
        <p:spPr>
          <a:xfrm>
            <a:off x="5530424" y="4032024"/>
            <a:ext cx="2546776" cy="9156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i="1" dirty="0">
                <a:latin typeface="Helvetica Neue"/>
                <a:cs typeface="Helvetica Neue"/>
              </a:rPr>
              <a:t>, Quebec Impression</a:t>
            </a:r>
            <a:r>
              <a:rPr lang="en-CA" sz="1100" b="1" dirty="0">
                <a:latin typeface="Helvetica Neue"/>
                <a:cs typeface="Helvetica Neue"/>
              </a:rPr>
              <a:t>, 1942. </a:t>
            </a:r>
            <a:r>
              <a:rPr lang="en-CA" sz="1100" b="1" dirty="0" err="1">
                <a:latin typeface="Helvetica Neue"/>
                <a:cs typeface="Helvetica Neue"/>
              </a:rPr>
              <a:t>Brooker’s</a:t>
            </a:r>
            <a:r>
              <a:rPr lang="en-CA" sz="1100" b="1" dirty="0">
                <a:latin typeface="Helvetica Neue"/>
                <a:cs typeface="Helvetica Neue"/>
              </a:rPr>
              <a:t> experience with abstraction influenced this representational landscape painting.</a:t>
            </a:r>
          </a:p>
        </p:txBody>
      </p:sp>
      <p:pic>
        <p:nvPicPr>
          <p:cNvPr id="4" name="Picture 3" descr="bertram-brooker-quebec-impression-context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12" y="273833"/>
            <a:ext cx="3700288" cy="465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52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7EBB0E5-8FD8-A340-8041-ECC30CA2F1DC}"/>
              </a:ext>
            </a:extLst>
          </p:cNvPr>
          <p:cNvSpPr txBox="1"/>
          <p:nvPr/>
        </p:nvSpPr>
        <p:spPr>
          <a:xfrm>
            <a:off x="6529705" y="3905667"/>
            <a:ext cx="2411095" cy="9156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, </a:t>
            </a:r>
            <a:r>
              <a:rPr lang="en-CA" sz="1100" b="1" i="1" dirty="0">
                <a:latin typeface="Helvetica Neue"/>
                <a:cs typeface="Helvetica Neue"/>
              </a:rPr>
              <a:t>The St. Lawrence</a:t>
            </a:r>
            <a:r>
              <a:rPr lang="en-CA" sz="1100" b="1" dirty="0">
                <a:latin typeface="Helvetica Neue"/>
                <a:cs typeface="Helvetica Neue"/>
              </a:rPr>
              <a:t>, 1931. The geometric lines in this landscape are meant to evoke a sense of harmony between man and nature.</a:t>
            </a:r>
          </a:p>
        </p:txBody>
      </p:sp>
      <p:pic>
        <p:nvPicPr>
          <p:cNvPr id="4" name="Picture 3" descr="betram-brooker-the-st-lawre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76" y="369746"/>
            <a:ext cx="5918174" cy="444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14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DAB14D-185A-1849-ABCC-C940BCCA6C42}"/>
              </a:ext>
            </a:extLst>
          </p:cNvPr>
          <p:cNvSpPr txBox="1"/>
          <p:nvPr/>
        </p:nvSpPr>
        <p:spPr>
          <a:xfrm>
            <a:off x="5335068" y="4183159"/>
            <a:ext cx="2701492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, </a:t>
            </a:r>
            <a:r>
              <a:rPr lang="en-CA" sz="1100" b="1" i="1" dirty="0">
                <a:latin typeface="Helvetica Neue"/>
                <a:cs typeface="Helvetica Neue"/>
              </a:rPr>
              <a:t>The Recluse</a:t>
            </a:r>
            <a:r>
              <a:rPr lang="en-CA" sz="1100" b="1" dirty="0">
                <a:latin typeface="Helvetica Neue"/>
                <a:cs typeface="Helvetica Neue"/>
              </a:rPr>
              <a:t>, 1939.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 was also aware of current social concerns and painted portraits of marginalized individuals.</a:t>
            </a:r>
          </a:p>
        </p:txBody>
      </p:sp>
      <p:pic>
        <p:nvPicPr>
          <p:cNvPr id="4" name="Picture 3" descr="bertram-brooker-the-reclu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39" y="160605"/>
            <a:ext cx="3594658" cy="47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71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-bertram-brooker-family-context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70" y="237316"/>
            <a:ext cx="3493391" cy="46365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F753DFF-A683-7046-918C-F6A102D0296D}"/>
              </a:ext>
            </a:extLst>
          </p:cNvPr>
          <p:cNvSpPr txBox="1"/>
          <p:nvPr/>
        </p:nvSpPr>
        <p:spPr>
          <a:xfrm>
            <a:off x="5375215" y="4501131"/>
            <a:ext cx="2864545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 with his parents </a:t>
            </a:r>
            <a:br>
              <a:rPr lang="en-CA" sz="1100" b="1" dirty="0">
                <a:latin typeface="Helvetica Neue"/>
                <a:cs typeface="Helvetica Neue"/>
              </a:rPr>
            </a:br>
            <a:r>
              <a:rPr lang="en-CA" sz="1100" b="1" dirty="0">
                <a:latin typeface="Helvetica Neue"/>
                <a:cs typeface="Helvetica Neue"/>
              </a:rPr>
              <a:t>and siblings in England, 1890s.</a:t>
            </a:r>
          </a:p>
        </p:txBody>
      </p:sp>
    </p:spTree>
    <p:extLst>
      <p:ext uri="{BB962C8B-B14F-4D97-AF65-F5344CB8AC3E}">
        <p14:creationId xmlns:p14="http://schemas.microsoft.com/office/powerpoint/2010/main" val="4069631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-bertram-brooker-at-arts-and-letters-contextu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304" y="210447"/>
            <a:ext cx="6071393" cy="42754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F753DFF-A683-7046-918C-F6A102D0296D}"/>
              </a:ext>
            </a:extLst>
          </p:cNvPr>
          <p:cNvSpPr txBox="1"/>
          <p:nvPr/>
        </p:nvSpPr>
        <p:spPr>
          <a:xfrm>
            <a:off x="1503078" y="4650669"/>
            <a:ext cx="5895186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1100" b="1" dirty="0">
                <a:latin typeface="Helvetica Neue"/>
                <a:cs typeface="Helvetica Neue"/>
              </a:rPr>
              <a:t>Bertram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 and members of the Group of Seven at the Arts and Letters Club in Toronto, 1929. </a:t>
            </a:r>
            <a:r>
              <a:rPr lang="en-CA" sz="1100" b="1" dirty="0" err="1">
                <a:latin typeface="Helvetica Neue"/>
                <a:cs typeface="Helvetica Neue"/>
              </a:rPr>
              <a:t>Brooker</a:t>
            </a:r>
            <a:r>
              <a:rPr lang="en-CA" sz="1100" b="1" dirty="0">
                <a:latin typeface="Helvetica Neue"/>
                <a:cs typeface="Helvetica Neue"/>
              </a:rPr>
              <a:t> is seated on the far left.</a:t>
            </a:r>
          </a:p>
        </p:txBody>
      </p:sp>
    </p:spTree>
    <p:extLst>
      <p:ext uri="{BB962C8B-B14F-4D97-AF65-F5344CB8AC3E}">
        <p14:creationId xmlns:p14="http://schemas.microsoft.com/office/powerpoint/2010/main" val="2468081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651</Words>
  <Application>Microsoft Macintosh PowerPoint</Application>
  <PresentationFormat>On-screen Show (16:9)</PresentationFormat>
  <Paragraphs>44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Simone Wharton</cp:lastModifiedBy>
  <cp:revision>39</cp:revision>
  <dcterms:created xsi:type="dcterms:W3CDTF">2020-01-15T21:24:48Z</dcterms:created>
  <dcterms:modified xsi:type="dcterms:W3CDTF">2021-03-29T20:38:32Z</dcterms:modified>
</cp:coreProperties>
</file>