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0" r:id="rId9"/>
    <p:sldId id="291" r:id="rId10"/>
    <p:sldId id="288" r:id="rId11"/>
    <p:sldId id="289" r:id="rId12"/>
    <p:sldId id="267" r:id="rId13"/>
    <p:sldId id="268" r:id="rId14"/>
    <p:sldId id="270" r:id="rId15"/>
    <p:sldId id="285" r:id="rId16"/>
    <p:sldId id="269" r:id="rId17"/>
    <p:sldId id="271" r:id="rId18"/>
    <p:sldId id="286" r:id="rId19"/>
    <p:sldId id="272" r:id="rId20"/>
    <p:sldId id="273" r:id="rId21"/>
    <p:sldId id="287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x="9144000" cy="5143500" type="screen16x9"/>
  <p:notesSz cx="6858000" cy="9144000"/>
  <p:defaultTextStyle>
    <a:defPPr>
      <a:defRPr lang="en-US"/>
    </a:defPPr>
    <a:lvl1pPr marL="0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7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42"/>
    <p:restoredTop sz="94712"/>
  </p:normalViewPr>
  <p:slideViewPr>
    <p:cSldViewPr snapToGrid="0" snapToObjects="1">
      <p:cViewPr varScale="1">
        <p:scale>
          <a:sx n="105" d="100"/>
          <a:sy n="105" d="100"/>
        </p:scale>
        <p:origin x="-104" y="-544"/>
      </p:cViewPr>
      <p:guideLst>
        <p:guide orient="horz" pos="163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087EE-816D-6846-B0DB-B6D7245E61D3}" type="datetimeFigureOut">
              <a:rPr lang="en-US" smtClean="0"/>
              <a:t>20-02-27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201DF-6E07-AF48-B3B5-B13E52D1A1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310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201DF-6E07-AF48-B3B5-B13E52D1A11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6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28D73E-77A3-7C47-87D4-25827012B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E334E7A-3481-5746-B27B-22CD837E0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A4705C-E694-944C-B20A-FEC7D7179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EC9CA-2A2E-5647-AA33-1384181EE66A}" type="datetimeFigureOut">
              <a:rPr lang="en-US" smtClean="0"/>
              <a:t>20-02-27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5AC3E4-1F39-6E4A-9ADA-74DF772D6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C34A90-B30B-9940-AFCD-72696275C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4443-565D-6449-923E-5B5A1C8A1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870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6342DC-BE18-854E-8D74-CF929BA89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4A00DC-8CDE-5548-99D4-55C07DFC3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C0051B-6B48-DE43-B41C-8D06B7CA7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EC9CA-2A2E-5647-AA33-1384181EE66A}" type="datetimeFigureOut">
              <a:rPr lang="en-US" smtClean="0"/>
              <a:t>20-02-27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5F8F1B-C62A-CB42-80C1-F2291DED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2B89C2-2A82-E248-8E77-16B9ADBA0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4443-565D-6449-923E-5B5A1C8A1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50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FECFA25-F419-6E4F-8EF3-C36B3A186A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B019C4C-0228-934C-84CE-D82580BC1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A2740D-B1EE-2F46-BDD9-CEF6AF29D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EC9CA-2A2E-5647-AA33-1384181EE66A}" type="datetimeFigureOut">
              <a:rPr lang="en-US" smtClean="0"/>
              <a:t>20-02-27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A26DE6-A73B-8841-B507-EA35D26AD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486370-EE10-AA46-9256-A9AB3EA87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4443-565D-6449-923E-5B5A1C8A1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820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8EF78E-A0BE-BA42-AAF2-F780C0155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213A07-1900-DF41-89C0-C7EFCD728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3AF34F-A6DD-6348-B158-50972BF27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EC9CA-2A2E-5647-AA33-1384181EE66A}" type="datetimeFigureOut">
              <a:rPr lang="en-US" smtClean="0"/>
              <a:t>20-02-27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B4A9CA-B8E7-794D-9C05-9D3A4B3C0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46D2FE-04BD-354F-8D8F-9B947CD3A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4443-565D-6449-923E-5B5A1C8A1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94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1305AD-1699-7340-B503-75744550E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47EC18-C682-F44B-A087-A87E10711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89B5AE-C9B8-8B4E-A46A-97EA00B13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EC9CA-2A2E-5647-AA33-1384181EE66A}" type="datetimeFigureOut">
              <a:rPr lang="en-US" smtClean="0"/>
              <a:t>20-02-27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AD4854-6DF3-5D4E-8A45-F326A1FB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EC7821-18FF-6043-8FF8-63E26F963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4443-565D-6449-923E-5B5A1C8A1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558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DA7935-2F13-5A4C-A300-06064EFA4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D6BF2F-3006-C34D-8F2E-12720F469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DCA4D2-5B43-4F45-8925-9DCAE8C86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1EC742-EC9F-7D43-A605-4BFC9310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EC9CA-2A2E-5647-AA33-1384181EE66A}" type="datetimeFigureOut">
              <a:rPr lang="en-US" smtClean="0"/>
              <a:t>20-02-27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E6B528-1EA2-1D4A-9AD5-02B2F64F3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03073D-7CF8-C44E-AD0E-6506ACA18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4443-565D-6449-923E-5B5A1C8A1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382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4404E8-247A-E44D-B974-E85C444CF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648E84-0376-DE44-81F0-9533EB2BE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0584ED-1F38-C842-A300-AB6B8B6C0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39A73EB-54E3-C942-B6EA-09007DFC90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D4A428-052D-164F-8E96-688FA5E998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1F744ED-90E3-6B47-94D1-3FA85D852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EC9CA-2A2E-5647-AA33-1384181EE66A}" type="datetimeFigureOut">
              <a:rPr lang="en-US" smtClean="0"/>
              <a:t>20-02-27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62423FF-43F4-9144-ABB9-4C4D3297B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71A55BA-4917-6F41-AED1-D62EE98C3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4443-565D-6449-923E-5B5A1C8A1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13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63DAF0-CA73-CD41-8559-B5D2E006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6DB7258-1FDE-794A-B27F-79A558651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EC9CA-2A2E-5647-AA33-1384181EE66A}" type="datetimeFigureOut">
              <a:rPr lang="en-US" smtClean="0"/>
              <a:t>20-02-27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9D7E2CD-A9FA-8F49-BA7F-B29FD7846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7915AB-5811-B642-83A7-F95526F0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4443-565D-6449-923E-5B5A1C8A1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11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320A3FA-263F-FC46-9FD7-8103B0A4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EC9CA-2A2E-5647-AA33-1384181EE66A}" type="datetimeFigureOut">
              <a:rPr lang="en-US" smtClean="0"/>
              <a:t>20-02-27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198E4BE-D6F7-2444-9F0F-C1E18C866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4F193D6-DFD0-6241-B5FF-2DF04A433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4443-565D-6449-923E-5B5A1C8A1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061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E4A37-E617-8547-9DB6-DD9994A24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66757E-5C3F-BA42-BC37-D874C9BA0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77D46F-9C01-E74B-A5AF-7F4A79437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08FE4D-085C-5842-9582-183769B3C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EC9CA-2A2E-5647-AA33-1384181EE66A}" type="datetimeFigureOut">
              <a:rPr lang="en-US" smtClean="0"/>
              <a:t>20-02-27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627875-EC63-F642-9629-A00CD9A93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391192-C094-5049-B14B-D1B2235F6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4443-565D-6449-923E-5B5A1C8A1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240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25E45C-838A-4E4D-A8AA-A844B7EE4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51B092D-704F-1F4B-8C03-1C5A891DD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1C5C7FE-34D2-6348-BB17-207616E41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E2D217-F2F4-8544-96D7-0F717C5E5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EC9CA-2A2E-5647-AA33-1384181EE66A}" type="datetimeFigureOut">
              <a:rPr lang="en-US" smtClean="0"/>
              <a:t>20-02-27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E3BCB1-4A3B-8446-BCC1-504C26E2F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F9B31E-DB70-7140-B188-F8570AD07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4443-565D-6449-923E-5B5A1C8A1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032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96B5237-89EC-6A41-90D3-5AD21D137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2A8A11-7E3C-8644-BA56-D8318B1FE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2887F9-066E-8143-99F3-5D3B63356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EC9CA-2A2E-5647-AA33-1384181EE66A}" type="datetimeFigureOut">
              <a:rPr lang="en-US" smtClean="0"/>
              <a:t>20-02-27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87E859-57AA-674A-8251-80E4A7CC0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19AB1D-3748-A946-A8EA-1E34B1F0C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14443-565D-6449-923E-5B5A1C8A1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4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File Cover_Jean Paul Lemieu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7944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an-paul-lemieux-winter-1955-contextu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3" y="343719"/>
            <a:ext cx="4529969" cy="45733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59C317-A225-394B-9C20-5B9283995B0D}"/>
              </a:ext>
            </a:extLst>
          </p:cNvPr>
          <p:cNvSpPr txBox="1"/>
          <p:nvPr/>
        </p:nvSpPr>
        <p:spPr>
          <a:xfrm>
            <a:off x="5718518" y="4534585"/>
            <a:ext cx="2038541" cy="41549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 in winter, Quebec, c.1955–63.</a:t>
            </a:r>
          </a:p>
        </p:txBody>
      </p:sp>
    </p:spTree>
    <p:extLst>
      <p:ext uri="{BB962C8B-B14F-4D97-AF65-F5344CB8AC3E}">
        <p14:creationId xmlns:p14="http://schemas.microsoft.com/office/powerpoint/2010/main" val="1312507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an-paul-lemieux-summer-of-1914-lt-de-1914-contextu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24" y="452592"/>
            <a:ext cx="8424755" cy="3785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753DFF-A683-7046-918C-F6A102D0296D}"/>
              </a:ext>
            </a:extLst>
          </p:cNvPr>
          <p:cNvSpPr txBox="1"/>
          <p:nvPr/>
        </p:nvSpPr>
        <p:spPr>
          <a:xfrm>
            <a:off x="359623" y="4393052"/>
            <a:ext cx="7351574" cy="24237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Summer of </a:t>
            </a:r>
            <a:r>
              <a:rPr lang="en-CA" sz="1100" b="1" i="1" dirty="0">
                <a:latin typeface="Helvetica Neue"/>
                <a:cs typeface="Helvetica Neue"/>
              </a:rPr>
              <a:t>1914</a:t>
            </a:r>
            <a:r>
              <a:rPr lang="en-CA" sz="1100" b="1" dirty="0">
                <a:latin typeface="Helvetica Neue"/>
                <a:cs typeface="Helvetica Neue"/>
              </a:rPr>
              <a:t>, </a:t>
            </a:r>
            <a:r>
              <a:rPr lang="en-CA" sz="1100" b="1" dirty="0">
                <a:latin typeface="Helvetica Neue"/>
                <a:cs typeface="Helvetica Neue"/>
              </a:rPr>
              <a:t>1965. This painting reflects Lemieux’s nostalgia for childhood.</a:t>
            </a:r>
          </a:p>
        </p:txBody>
      </p:sp>
    </p:spTree>
    <p:extLst>
      <p:ext uri="{BB962C8B-B14F-4D97-AF65-F5344CB8AC3E}">
        <p14:creationId xmlns:p14="http://schemas.microsoft.com/office/powerpoint/2010/main" val="3761167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57B84F-1CB1-3243-B924-DFC8F76AC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15" y="180626"/>
            <a:ext cx="7351574" cy="41697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753DFF-A683-7046-918C-F6A102D0296D}"/>
              </a:ext>
            </a:extLst>
          </p:cNvPr>
          <p:cNvSpPr txBox="1"/>
          <p:nvPr/>
        </p:nvSpPr>
        <p:spPr>
          <a:xfrm>
            <a:off x="818686" y="4534193"/>
            <a:ext cx="7351574" cy="57707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The Noon Train</a:t>
            </a:r>
            <a:r>
              <a:rPr lang="en-CA" sz="1100" b="1" dirty="0">
                <a:latin typeface="Helvetica Neue"/>
                <a:cs typeface="Helvetica Neue"/>
              </a:rPr>
              <a:t>, 1956. The space in this work relates to how Lemieux felt on the train between Quebec </a:t>
            </a:r>
            <a:r>
              <a:rPr lang="en-CA" sz="1100" b="1" dirty="0" smtClean="0">
                <a:latin typeface="Helvetica Neue"/>
                <a:cs typeface="Helvetica Neue"/>
              </a:rPr>
              <a:t>City and </a:t>
            </a:r>
            <a:r>
              <a:rPr lang="en-CA" sz="1100" b="1" dirty="0">
                <a:latin typeface="Helvetica Neue"/>
                <a:cs typeface="Helvetica Neue"/>
              </a:rPr>
              <a:t>Montreal. 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99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A5B640-886A-3445-B945-5E9939FA2719}"/>
              </a:ext>
            </a:extLst>
          </p:cNvPr>
          <p:cNvSpPr txBox="1"/>
          <p:nvPr/>
        </p:nvSpPr>
        <p:spPr>
          <a:xfrm>
            <a:off x="82793" y="73833"/>
            <a:ext cx="1462927" cy="407802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Learning Activity #1 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5E8C98-2C0F-7046-91B6-21DEC38B9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08" y="466727"/>
            <a:ext cx="4962638" cy="4391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59C317-A225-394B-9C20-5B9283995B0D}"/>
              </a:ext>
            </a:extLst>
          </p:cNvPr>
          <p:cNvSpPr txBox="1"/>
          <p:nvPr/>
        </p:nvSpPr>
        <p:spPr>
          <a:xfrm>
            <a:off x="5976811" y="4309517"/>
            <a:ext cx="2601098" cy="74635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Afternoon Sunlight</a:t>
            </a:r>
            <a:r>
              <a:rPr lang="en-CA" sz="1100" b="1" dirty="0">
                <a:latin typeface="Helvetica Neue"/>
                <a:cs typeface="Helvetica Neue"/>
              </a:rPr>
              <a:t>, 1933. This painting shows the influence of the Group of Seven. 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720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427548-9249-6A41-A1E4-DFE6B1D22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40" y="937766"/>
            <a:ext cx="8555863" cy="30012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92E2C7-6EEB-1147-832C-15002B44AFF9}"/>
              </a:ext>
            </a:extLst>
          </p:cNvPr>
          <p:cNvSpPr txBox="1"/>
          <p:nvPr/>
        </p:nvSpPr>
        <p:spPr>
          <a:xfrm>
            <a:off x="82793" y="73833"/>
            <a:ext cx="1462927" cy="407802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Learning Activity #1 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641962D-F8F6-0640-B3C6-56471216D1B6}"/>
              </a:ext>
            </a:extLst>
          </p:cNvPr>
          <p:cNvSpPr txBox="1"/>
          <p:nvPr/>
        </p:nvSpPr>
        <p:spPr>
          <a:xfrm>
            <a:off x="265214" y="4031637"/>
            <a:ext cx="6836272" cy="407802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The Aftermath/La </a:t>
            </a:r>
            <a:r>
              <a:rPr lang="en-CA" sz="1100" b="1" i="1" dirty="0" err="1">
                <a:latin typeface="Helvetica Neue"/>
                <a:cs typeface="Helvetica Neue"/>
              </a:rPr>
              <a:t>ville</a:t>
            </a:r>
            <a:r>
              <a:rPr lang="en-CA" sz="1100" b="1" i="1" dirty="0">
                <a:latin typeface="Helvetica Neue"/>
                <a:cs typeface="Helvetica Neue"/>
              </a:rPr>
              <a:t> </a:t>
            </a:r>
            <a:r>
              <a:rPr lang="en-CA" sz="1100" b="1" i="1" dirty="0" err="1">
                <a:latin typeface="Helvetica Neue"/>
                <a:cs typeface="Helvetica Neue"/>
              </a:rPr>
              <a:t>détruite</a:t>
            </a:r>
            <a:r>
              <a:rPr lang="en-CA" sz="1100" b="1" dirty="0">
                <a:latin typeface="Helvetica Neue"/>
                <a:cs typeface="Helvetica Neue"/>
              </a:rPr>
              <a:t>, 1968. Here we see a city ruined and abandoned. 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74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EA5B640-886A-3445-B945-5E9939FA2719}"/>
              </a:ext>
            </a:extLst>
          </p:cNvPr>
          <p:cNvSpPr txBox="1"/>
          <p:nvPr/>
        </p:nvSpPr>
        <p:spPr>
          <a:xfrm>
            <a:off x="82790" y="73833"/>
            <a:ext cx="1462927" cy="407802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Learning Activity #1 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65E8C98-2C0F-7046-91B6-21DEC38B9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77" y="1057937"/>
            <a:ext cx="3274695" cy="2897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159C317-A225-394B-9C20-5B9283995B0D}"/>
              </a:ext>
            </a:extLst>
          </p:cNvPr>
          <p:cNvSpPr txBox="1"/>
          <p:nvPr/>
        </p:nvSpPr>
        <p:spPr>
          <a:xfrm>
            <a:off x="121559" y="4060236"/>
            <a:ext cx="2186115" cy="915633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Afternoon Sunlight</a:t>
            </a:r>
            <a:r>
              <a:rPr lang="en-CA" sz="1100" b="1" dirty="0">
                <a:latin typeface="Helvetica Neue"/>
                <a:cs typeface="Helvetica Neue"/>
              </a:rPr>
              <a:t>, 1933. This painting shows the influence of the Group of Seven. 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2F7C02B-69EF-4486-93A4-2F7E8D6F7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148" y="2002627"/>
            <a:ext cx="5566982" cy="1952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30C3703-4029-4703-8A58-567B70BC3B7D}"/>
              </a:ext>
            </a:extLst>
          </p:cNvPr>
          <p:cNvSpPr txBox="1"/>
          <p:nvPr/>
        </p:nvSpPr>
        <p:spPr>
          <a:xfrm>
            <a:off x="3492151" y="4044368"/>
            <a:ext cx="5566981" cy="57707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The Aftermath/La </a:t>
            </a:r>
            <a:r>
              <a:rPr lang="en-CA" sz="1100" b="1" i="1" dirty="0" err="1">
                <a:latin typeface="Helvetica Neue"/>
                <a:cs typeface="Helvetica Neue"/>
              </a:rPr>
              <a:t>ville</a:t>
            </a:r>
            <a:r>
              <a:rPr lang="en-CA" sz="1100" b="1" i="1" dirty="0">
                <a:latin typeface="Helvetica Neue"/>
                <a:cs typeface="Helvetica Neue"/>
              </a:rPr>
              <a:t> </a:t>
            </a:r>
            <a:r>
              <a:rPr lang="en-CA" sz="1100" b="1" i="1" dirty="0" err="1">
                <a:latin typeface="Helvetica Neue"/>
                <a:cs typeface="Helvetica Neue"/>
              </a:rPr>
              <a:t>détruite</a:t>
            </a:r>
            <a:r>
              <a:rPr lang="en-CA" sz="1100" b="1" dirty="0">
                <a:latin typeface="Helvetica Neue"/>
                <a:cs typeface="Helvetica Neue"/>
              </a:rPr>
              <a:t>, 1968. Here we see a city ruined and abandoned. </a:t>
            </a:r>
          </a:p>
          <a:p>
            <a:endParaRPr lang="en-CA" sz="11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03058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216C9C-12F6-A446-9C37-0898BC94C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6" y="641866"/>
            <a:ext cx="5457825" cy="42767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7B6DBB-4F46-6A4B-A6BC-4A5345378318}"/>
              </a:ext>
            </a:extLst>
          </p:cNvPr>
          <p:cNvSpPr txBox="1"/>
          <p:nvPr/>
        </p:nvSpPr>
        <p:spPr>
          <a:xfrm>
            <a:off x="82793" y="73833"/>
            <a:ext cx="1462927" cy="407802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Learning Activity #1 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3C0AB4-2239-5C49-81A4-797355F3B88E}"/>
              </a:ext>
            </a:extLst>
          </p:cNvPr>
          <p:cNvSpPr txBox="1"/>
          <p:nvPr/>
        </p:nvSpPr>
        <p:spPr>
          <a:xfrm>
            <a:off x="6028655" y="4190175"/>
            <a:ext cx="2585652" cy="915633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Seascape, Bay St. Paul</a:t>
            </a:r>
            <a:r>
              <a:rPr lang="en-CA" sz="1100" b="1" dirty="0">
                <a:latin typeface="Helvetica Neue"/>
                <a:cs typeface="Helvetica Neue"/>
              </a:rPr>
              <a:t>, 1935. In this work Lemieux used fluid brushwork and vibrant colours.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677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007CE6-78F8-C24A-BBD7-6E82EE53A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21" y="977873"/>
            <a:ext cx="8618962" cy="2572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3CFA41-7946-414B-B3A8-19A54DD29285}"/>
              </a:ext>
            </a:extLst>
          </p:cNvPr>
          <p:cNvSpPr txBox="1"/>
          <p:nvPr/>
        </p:nvSpPr>
        <p:spPr>
          <a:xfrm>
            <a:off x="82793" y="73833"/>
            <a:ext cx="1462927" cy="407802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Learning Activity #1 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ABA5A1-90F2-F049-9118-02C5A9D86C2C}"/>
              </a:ext>
            </a:extLst>
          </p:cNvPr>
          <p:cNvSpPr txBox="1"/>
          <p:nvPr/>
        </p:nvSpPr>
        <p:spPr>
          <a:xfrm>
            <a:off x="240369" y="3716836"/>
            <a:ext cx="8618962" cy="57707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Quebec City Is Burning</a:t>
            </a:r>
            <a:r>
              <a:rPr lang="en-CA" sz="1100" b="1" dirty="0">
                <a:latin typeface="Helvetica Neue"/>
                <a:cs typeface="Helvetica Neue"/>
              </a:rPr>
              <a:t>, 1967. Lemieux’s decision to paint the city in flames is a reflection of his anxiety about modern </a:t>
            </a:r>
            <a:r>
              <a:rPr lang="en-CA" sz="1100" b="1" dirty="0" smtClean="0">
                <a:latin typeface="Helvetica Neue"/>
                <a:cs typeface="Helvetica Neue"/>
              </a:rPr>
              <a:t>cities and </a:t>
            </a:r>
            <a:r>
              <a:rPr lang="en-CA" sz="1100" b="1" dirty="0">
                <a:latin typeface="Helvetica Neue"/>
                <a:cs typeface="Helvetica Neue"/>
              </a:rPr>
              <a:t>the machine age.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3216C9C-12F6-A446-9C37-0898BC94C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99" y="1001201"/>
            <a:ext cx="3274695" cy="2566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7B6DBB-4F46-6A4B-A6BC-4A5345378318}"/>
              </a:ext>
            </a:extLst>
          </p:cNvPr>
          <p:cNvSpPr txBox="1"/>
          <p:nvPr/>
        </p:nvSpPr>
        <p:spPr>
          <a:xfrm>
            <a:off x="82790" y="73833"/>
            <a:ext cx="1462927" cy="407802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Learning Activity #1 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3C0AB4-2239-5C49-81A4-797355F3B88E}"/>
              </a:ext>
            </a:extLst>
          </p:cNvPr>
          <p:cNvSpPr txBox="1"/>
          <p:nvPr/>
        </p:nvSpPr>
        <p:spPr>
          <a:xfrm>
            <a:off x="148119" y="3692178"/>
            <a:ext cx="2777963" cy="74635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Seascape, Bay St. Paul</a:t>
            </a:r>
            <a:r>
              <a:rPr lang="en-CA" sz="1100" b="1" dirty="0">
                <a:latin typeface="Helvetica Neue"/>
                <a:cs typeface="Helvetica Neue"/>
              </a:rPr>
              <a:t>, 1935</a:t>
            </a:r>
            <a:r>
              <a:rPr lang="en-CA" sz="1100" b="1" dirty="0" smtClean="0">
                <a:latin typeface="Helvetica Neue"/>
                <a:cs typeface="Helvetica Neue"/>
              </a:rPr>
              <a:t>. In </a:t>
            </a:r>
            <a:r>
              <a:rPr lang="en-CA" sz="1100" b="1" dirty="0">
                <a:latin typeface="Helvetica Neue"/>
                <a:cs typeface="Helvetica Neue"/>
              </a:rPr>
              <a:t>this work Lemieux used fluid brushwork and vibrant colours.</a:t>
            </a:r>
          </a:p>
          <a:p>
            <a:endParaRPr lang="en-CA" sz="1100" b="1" dirty="0">
              <a:latin typeface="Helvetica Neue"/>
              <a:cs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3E8E0DA-3775-4778-B230-4BC971F93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404" y="1930319"/>
            <a:ext cx="5485115" cy="1636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A371AEF-3840-4B8F-9CBC-4DFF799D2702}"/>
              </a:ext>
            </a:extLst>
          </p:cNvPr>
          <p:cNvSpPr txBox="1"/>
          <p:nvPr/>
        </p:nvSpPr>
        <p:spPr>
          <a:xfrm>
            <a:off x="3510770" y="3684855"/>
            <a:ext cx="5485115" cy="74635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Quebec City Is Burning</a:t>
            </a:r>
            <a:r>
              <a:rPr lang="en-CA" sz="1100" b="1" dirty="0">
                <a:latin typeface="Helvetica Neue"/>
                <a:cs typeface="Helvetica Neue"/>
              </a:rPr>
              <a:t>, 1967. Lemieux’s decision to paint the city in flames is a reflection of his anxiety about modern cities and the machine age.</a:t>
            </a:r>
          </a:p>
          <a:p>
            <a:endParaRPr lang="en-CA" sz="11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6557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41CD7C-15EE-4C49-886C-7489B2528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914" y="481110"/>
            <a:ext cx="3700610" cy="4443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487A91-9BA9-CA49-A501-A7F9E1F6F26E}"/>
              </a:ext>
            </a:extLst>
          </p:cNvPr>
          <p:cNvSpPr txBox="1"/>
          <p:nvPr/>
        </p:nvSpPr>
        <p:spPr>
          <a:xfrm>
            <a:off x="82793" y="73833"/>
            <a:ext cx="1462927" cy="407802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Learning Activity #1 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7694B3-84AD-F749-A914-EE3FD36CDFC9}"/>
              </a:ext>
            </a:extLst>
          </p:cNvPr>
          <p:cNvSpPr txBox="1"/>
          <p:nvPr/>
        </p:nvSpPr>
        <p:spPr>
          <a:xfrm>
            <a:off x="5160491" y="4163249"/>
            <a:ext cx="2967511" cy="74635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Those Beautiful Days</a:t>
            </a:r>
            <a:r>
              <a:rPr lang="en-CA" sz="1100" b="1" dirty="0">
                <a:latin typeface="Helvetica Neue"/>
                <a:cs typeface="Helvetica Neue"/>
              </a:rPr>
              <a:t>, 1937. This composition combines a landscape with a portrait of Lemieux’s wife, whom he had married that summer</a:t>
            </a:r>
            <a:r>
              <a:rPr lang="en-CA" sz="1100" b="1" dirty="0" smtClean="0">
                <a:latin typeface="Helvetica Neue"/>
                <a:cs typeface="Helvetica Neue"/>
              </a:rPr>
              <a:t>.</a:t>
            </a:r>
            <a:endParaRPr lang="en-CA" sz="11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09785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677737-860C-EA48-94E0-B2BABFB6C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319" y="165729"/>
            <a:ext cx="3898487" cy="47003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03750" y="4093005"/>
            <a:ext cx="2484726" cy="93871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Lazarus</a:t>
            </a:r>
            <a:r>
              <a:rPr lang="en-CA" sz="1100" b="1" dirty="0">
                <a:latin typeface="Helvetica Neue"/>
                <a:cs typeface="Helvetica Neue"/>
              </a:rPr>
              <a:t>, 1941.</a:t>
            </a:r>
            <a:br>
              <a:rPr lang="en-CA" sz="1100" b="1" dirty="0">
                <a:latin typeface="Helvetica Neue"/>
                <a:cs typeface="Helvetica Neue"/>
              </a:rPr>
            </a:br>
            <a:r>
              <a:rPr lang="en-CA" sz="1100" b="1" dirty="0">
                <a:latin typeface="Helvetica Neue"/>
                <a:cs typeface="Helvetica Neue"/>
              </a:rPr>
              <a:t>A view of a church dominates this painting; Lazarus is visible in the upper right corner. </a:t>
            </a:r>
          </a:p>
          <a:p>
            <a:pPr lvl="0"/>
            <a:endParaRPr lang="en-US" sz="1100" b="1" dirty="0">
              <a:solidFill>
                <a:prstClr val="black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8E45FB-901D-9745-80AC-2D85751E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92" y="564830"/>
            <a:ext cx="7562419" cy="3682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163FA8-7452-2C41-8915-10A02E493832}"/>
              </a:ext>
            </a:extLst>
          </p:cNvPr>
          <p:cNvSpPr txBox="1"/>
          <p:nvPr/>
        </p:nvSpPr>
        <p:spPr>
          <a:xfrm>
            <a:off x="82793" y="73831"/>
            <a:ext cx="1462927" cy="407802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Learning Activity #1 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B3DBF4-A327-8747-B359-52449019A8A6}"/>
              </a:ext>
            </a:extLst>
          </p:cNvPr>
          <p:cNvSpPr txBox="1"/>
          <p:nvPr/>
        </p:nvSpPr>
        <p:spPr>
          <a:xfrm>
            <a:off x="768642" y="4382465"/>
            <a:ext cx="7584569" cy="407802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The Express</a:t>
            </a:r>
            <a:r>
              <a:rPr lang="en-CA" sz="1100" b="1" dirty="0">
                <a:latin typeface="Helvetica Neue"/>
                <a:cs typeface="Helvetica Neue"/>
              </a:rPr>
              <a:t>, 1968. Although Lemieux was anxious about urban transformation, he loved travelling by train</a:t>
            </a:r>
            <a:r>
              <a:rPr lang="en-CA" sz="1100" b="1" dirty="0" smtClean="0">
                <a:latin typeface="Helvetica Neue"/>
                <a:cs typeface="Helvetica Neue"/>
              </a:rPr>
              <a:t>.</a:t>
            </a:r>
            <a:endParaRPr lang="en-CA" sz="11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52380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141CD7C-15EE-4C49-886C-7489B2528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06" y="1045013"/>
            <a:ext cx="2338787" cy="28081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487A91-9BA9-CA49-A501-A7F9E1F6F26E}"/>
              </a:ext>
            </a:extLst>
          </p:cNvPr>
          <p:cNvSpPr txBox="1"/>
          <p:nvPr/>
        </p:nvSpPr>
        <p:spPr>
          <a:xfrm>
            <a:off x="82790" y="73833"/>
            <a:ext cx="1462927" cy="407802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Learning Activity #1 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D7694B3-84AD-F749-A914-EE3FD36CDFC9}"/>
              </a:ext>
            </a:extLst>
          </p:cNvPr>
          <p:cNvSpPr txBox="1"/>
          <p:nvPr/>
        </p:nvSpPr>
        <p:spPr>
          <a:xfrm>
            <a:off x="238246" y="3963204"/>
            <a:ext cx="2752073" cy="1084910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Those Beautiful Days</a:t>
            </a:r>
            <a:r>
              <a:rPr lang="en-CA" sz="1100" b="1" dirty="0">
                <a:latin typeface="Helvetica Neue"/>
                <a:cs typeface="Helvetica Neue"/>
              </a:rPr>
              <a:t>, 1937. This composition combines a landscape with a portrait of Lemieux’s wife, whom he had married that summer.</a:t>
            </a:r>
          </a:p>
          <a:p>
            <a:endParaRPr lang="en-CA" sz="1100" b="1" dirty="0">
              <a:latin typeface="Helvetica Neue"/>
              <a:cs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EFEEC65-97A6-4913-BE14-6C9C5AC55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393" y="1062843"/>
            <a:ext cx="5730716" cy="27903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8E5CB3C-78D3-4F0C-96D0-9606313B9DBF}"/>
              </a:ext>
            </a:extLst>
          </p:cNvPr>
          <p:cNvSpPr txBox="1"/>
          <p:nvPr/>
        </p:nvSpPr>
        <p:spPr>
          <a:xfrm>
            <a:off x="3271896" y="3963203"/>
            <a:ext cx="5727214" cy="57707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The Express</a:t>
            </a:r>
            <a:r>
              <a:rPr lang="en-CA" sz="1100" b="1" dirty="0">
                <a:latin typeface="Helvetica Neue"/>
                <a:cs typeface="Helvetica Neue"/>
              </a:rPr>
              <a:t>, 1968. Although Lemieux was anxious about urban transformation, he loved travelling by train.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332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09EA17-4286-854E-A2AF-6549152B8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" t="15271" r="1774" b="18471"/>
          <a:stretch/>
        </p:blipFill>
        <p:spPr>
          <a:xfrm>
            <a:off x="354571" y="1521708"/>
            <a:ext cx="8434862" cy="21000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50E899-EEE2-B246-833B-D56B4D0F91A9}"/>
              </a:ext>
            </a:extLst>
          </p:cNvPr>
          <p:cNvSpPr txBox="1"/>
          <p:nvPr/>
        </p:nvSpPr>
        <p:spPr>
          <a:xfrm>
            <a:off x="83411" y="74143"/>
            <a:ext cx="1462927" cy="238525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Learning Activity </a:t>
            </a:r>
            <a:r>
              <a:rPr lang="en-CA" sz="1100" b="1" dirty="0" smtClean="0">
                <a:latin typeface="Helvetica Neue"/>
                <a:cs typeface="Helvetica Neue"/>
              </a:rPr>
              <a:t>#2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1205D5A-D61F-B945-9FB6-FBC5A29DD92D}"/>
              </a:ext>
            </a:extLst>
          </p:cNvPr>
          <p:cNvSpPr txBox="1"/>
          <p:nvPr/>
        </p:nvSpPr>
        <p:spPr>
          <a:xfrm>
            <a:off x="354571" y="3804061"/>
            <a:ext cx="8434862" cy="407802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preparatory sketch for “</a:t>
            </a:r>
            <a:r>
              <a:rPr lang="en-CA" sz="1100" b="1" dirty="0" err="1">
                <a:latin typeface="Helvetica Neue"/>
                <a:cs typeface="Helvetica Neue"/>
              </a:rPr>
              <a:t>Québec</a:t>
            </a:r>
            <a:r>
              <a:rPr lang="en-CA" sz="1100" b="1" dirty="0">
                <a:latin typeface="Helvetica Neue"/>
                <a:cs typeface="Helvetica Neue"/>
              </a:rPr>
              <a:t> (</a:t>
            </a:r>
            <a:r>
              <a:rPr lang="en-CA" sz="1100" b="1" dirty="0" err="1">
                <a:latin typeface="Helvetica Neue"/>
                <a:cs typeface="Helvetica Neue"/>
              </a:rPr>
              <a:t>projet</a:t>
            </a:r>
            <a:r>
              <a:rPr lang="en-CA" sz="1100" b="1" dirty="0">
                <a:latin typeface="Helvetica Neue"/>
                <a:cs typeface="Helvetica Neue"/>
              </a:rPr>
              <a:t> de </a:t>
            </a:r>
            <a:r>
              <a:rPr lang="en-CA" sz="1100" b="1" dirty="0" err="1">
                <a:latin typeface="Helvetica Neue"/>
                <a:cs typeface="Helvetica Neue"/>
              </a:rPr>
              <a:t>peinture</a:t>
            </a:r>
            <a:r>
              <a:rPr lang="en-CA" sz="1100" b="1" dirty="0">
                <a:latin typeface="Helvetica Neue"/>
                <a:cs typeface="Helvetica Neue"/>
              </a:rPr>
              <a:t> </a:t>
            </a:r>
            <a:r>
              <a:rPr lang="en-CA" sz="1100" b="1" dirty="0" err="1">
                <a:latin typeface="Helvetica Neue"/>
                <a:cs typeface="Helvetica Neue"/>
              </a:rPr>
              <a:t>murale</a:t>
            </a:r>
            <a:r>
              <a:rPr lang="en-CA" sz="1100" b="1" dirty="0">
                <a:latin typeface="Helvetica Neue"/>
                <a:cs typeface="Helvetica Neue"/>
              </a:rPr>
              <a:t>)”. This mural was never created, but in the sketch we see the exceptional level of detail that Lemieux intended for his depiction of the city</a:t>
            </a:r>
            <a:r>
              <a:rPr lang="en-CA" sz="1100" b="1" dirty="0" smtClean="0">
                <a:latin typeface="Helvetica Neue"/>
                <a:cs typeface="Helvetica Neue"/>
              </a:rPr>
              <a:t>.</a:t>
            </a:r>
            <a:endParaRPr lang="en-CA" sz="11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0821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B0196B-0F9B-9946-A416-6F20C3D70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00" y="778708"/>
            <a:ext cx="6775787" cy="3990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1CAC8D-9610-B843-B2FE-B5EE51D0EA02}"/>
              </a:ext>
            </a:extLst>
          </p:cNvPr>
          <p:cNvSpPr txBox="1"/>
          <p:nvPr/>
        </p:nvSpPr>
        <p:spPr>
          <a:xfrm>
            <a:off x="83411" y="74143"/>
            <a:ext cx="1462927" cy="407802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Learning Activity #2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5C1B82-DCC2-0C41-A7F8-E9F4C43A04C2}"/>
              </a:ext>
            </a:extLst>
          </p:cNvPr>
          <p:cNvSpPr txBox="1"/>
          <p:nvPr/>
        </p:nvSpPr>
        <p:spPr>
          <a:xfrm>
            <a:off x="7134226" y="3684602"/>
            <a:ext cx="1757570" cy="125418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Portrait of the Artist at Beauport-</a:t>
            </a:r>
            <a:r>
              <a:rPr lang="en-CA" sz="1100" b="1" i="1" dirty="0" err="1">
                <a:latin typeface="Helvetica Neue"/>
                <a:cs typeface="Helvetica Neue"/>
              </a:rPr>
              <a:t>Est</a:t>
            </a:r>
            <a:r>
              <a:rPr lang="en-CA" sz="1100" b="1" dirty="0">
                <a:latin typeface="Helvetica Neue"/>
                <a:cs typeface="Helvetica Neue"/>
              </a:rPr>
              <a:t>, 1943. This painting shows Lemieux’s house and neighbourhood.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810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86188C-C9FB-5A46-A5CC-0FF98956A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798" y="394200"/>
            <a:ext cx="3407568" cy="4531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9F9080-64F9-0349-9159-C9841F9C70FD}"/>
              </a:ext>
            </a:extLst>
          </p:cNvPr>
          <p:cNvSpPr txBox="1"/>
          <p:nvPr/>
        </p:nvSpPr>
        <p:spPr>
          <a:xfrm>
            <a:off x="83411" y="74143"/>
            <a:ext cx="1462927" cy="407802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Learning Activity #2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E50E2C-FE04-394C-865B-1F1DD189A4BF}"/>
              </a:ext>
            </a:extLst>
          </p:cNvPr>
          <p:cNvSpPr txBox="1"/>
          <p:nvPr/>
        </p:nvSpPr>
        <p:spPr>
          <a:xfrm>
            <a:off x="5083155" y="4058590"/>
            <a:ext cx="2899701" cy="1084910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Our Lady Protecting Quebec City</a:t>
            </a:r>
            <a:r>
              <a:rPr lang="en-CA" sz="1100" b="1" dirty="0">
                <a:latin typeface="Helvetica Neue"/>
                <a:cs typeface="Helvetica Neue"/>
              </a:rPr>
              <a:t>, 1941. In this work Lemieux depicts an elevated view of the city; its residents are unaware that the Virgin Mary </a:t>
            </a:r>
            <a:r>
              <a:rPr lang="en-CA" sz="1100" b="1" dirty="0" smtClean="0">
                <a:latin typeface="Helvetica Neue"/>
                <a:cs typeface="Helvetica Neue"/>
              </a:rPr>
              <a:t>is </a:t>
            </a:r>
            <a:r>
              <a:rPr lang="en-CA" sz="1100" b="1" dirty="0">
                <a:latin typeface="Helvetica Neue"/>
                <a:cs typeface="Helvetica Neue"/>
              </a:rPr>
              <a:t>watching over them.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928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E0A3B2-D9D2-C942-9832-5AE195EA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69" y="431571"/>
            <a:ext cx="3627782" cy="4552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DCC6D0-DBBC-DB43-88D9-5B1BD53A4E87}"/>
              </a:ext>
            </a:extLst>
          </p:cNvPr>
          <p:cNvSpPr txBox="1"/>
          <p:nvPr/>
        </p:nvSpPr>
        <p:spPr>
          <a:xfrm>
            <a:off x="83410" y="74143"/>
            <a:ext cx="1305480" cy="407802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Culminating Task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98B46D4-9001-7546-9B94-AF0E32C4F674}"/>
              </a:ext>
            </a:extLst>
          </p:cNvPr>
          <p:cNvSpPr txBox="1"/>
          <p:nvPr/>
        </p:nvSpPr>
        <p:spPr>
          <a:xfrm>
            <a:off x="5442121" y="3893388"/>
            <a:ext cx="2741096" cy="125418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Corpus Christi, Quebec City</a:t>
            </a:r>
            <a:r>
              <a:rPr lang="en-CA" sz="1100" b="1" dirty="0">
                <a:latin typeface="Helvetica Neue"/>
                <a:cs typeface="Helvetica Neue"/>
              </a:rPr>
              <a:t>, 1944. Here Lemieux captured many details of the city’s buildings as well as the people participating in and watching the procession.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083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32994E-8094-2441-9854-39D44B07E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7" y="346940"/>
            <a:ext cx="3095625" cy="44948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6776F9-EB75-8943-96E8-5E966F07A6F4}"/>
              </a:ext>
            </a:extLst>
          </p:cNvPr>
          <p:cNvSpPr txBox="1"/>
          <p:nvPr/>
        </p:nvSpPr>
        <p:spPr>
          <a:xfrm>
            <a:off x="4774791" y="3928117"/>
            <a:ext cx="2582171" cy="1084910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Study for “Corpus Christi, Quebec City</a:t>
            </a:r>
            <a:r>
              <a:rPr lang="en-CA" sz="1100" b="1" dirty="0">
                <a:latin typeface="Helvetica Neue"/>
                <a:cs typeface="Helvetica Neue"/>
              </a:rPr>
              <a:t>”</a:t>
            </a:r>
            <a:r>
              <a:rPr lang="en-CA" sz="1100" b="1" dirty="0" smtClean="0">
                <a:latin typeface="Helvetica Neue"/>
                <a:cs typeface="Helvetica Neue"/>
              </a:rPr>
              <a:t>,</a:t>
            </a:r>
            <a:br>
              <a:rPr lang="en-CA" sz="1100" b="1" dirty="0" smtClean="0">
                <a:latin typeface="Helvetica Neue"/>
                <a:cs typeface="Helvetica Neue"/>
              </a:rPr>
            </a:br>
            <a:r>
              <a:rPr lang="en-CA" sz="1100" b="1" dirty="0" smtClean="0">
                <a:latin typeface="Helvetica Neue"/>
                <a:cs typeface="Helvetica Neue"/>
              </a:rPr>
              <a:t>c</a:t>
            </a:r>
            <a:r>
              <a:rPr lang="en-CA" sz="1100" b="1" dirty="0">
                <a:latin typeface="Helvetica Neue"/>
                <a:cs typeface="Helvetica Neue"/>
              </a:rPr>
              <a:t>.1944. This work shows some of Lemieux’s preparatory studies for the larger painting. 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291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F53CB5-E5D1-6546-8B05-92CE8FF00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528" y="320087"/>
            <a:ext cx="3562998" cy="45485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1134735-1ACF-0F45-A1C3-2481E852EB63}"/>
              </a:ext>
            </a:extLst>
          </p:cNvPr>
          <p:cNvSpPr txBox="1"/>
          <p:nvPr/>
        </p:nvSpPr>
        <p:spPr>
          <a:xfrm>
            <a:off x="5242306" y="3785062"/>
            <a:ext cx="3062390" cy="1423464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Study for “The Disciples of Emmaus”</a:t>
            </a:r>
            <a:r>
              <a:rPr lang="en-CA" sz="1100" b="1" dirty="0">
                <a:latin typeface="Helvetica Neue"/>
                <a:cs typeface="Helvetica Neue"/>
              </a:rPr>
              <a:t>, 1940. This work depicts a scene from the Gospel of Luke in which, following his resurrection, Christ appeared to two disciples on the road to Emmaus and then ate supper with them.</a:t>
            </a:r>
          </a:p>
          <a:p>
            <a:endParaRPr lang="en-CA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555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83D485-5447-2E4D-9A27-DD602241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09" y="406936"/>
            <a:ext cx="5509461" cy="4374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DC749E-F358-EF45-AC0F-FB90AEA22F94}"/>
              </a:ext>
            </a:extLst>
          </p:cNvPr>
          <p:cNvSpPr txBox="1"/>
          <p:nvPr/>
        </p:nvSpPr>
        <p:spPr>
          <a:xfrm>
            <a:off x="6096142" y="3938692"/>
            <a:ext cx="2683422" cy="1084910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The </a:t>
            </a:r>
            <a:r>
              <a:rPr lang="en-CA" sz="1100" b="1" i="1" dirty="0" err="1">
                <a:latin typeface="Helvetica Neue"/>
                <a:cs typeface="Helvetica Neue"/>
              </a:rPr>
              <a:t>Ursuline</a:t>
            </a:r>
            <a:r>
              <a:rPr lang="en-CA" sz="1100" b="1" i="1" dirty="0">
                <a:latin typeface="Helvetica Neue"/>
                <a:cs typeface="Helvetica Neue"/>
              </a:rPr>
              <a:t> Nuns</a:t>
            </a:r>
            <a:r>
              <a:rPr lang="en-CA" sz="1100" b="1" dirty="0">
                <a:latin typeface="Helvetica Neue"/>
                <a:cs typeface="Helvetica Neue"/>
              </a:rPr>
              <a:t>, 1951. As a mature artist, Lemieux began to simplify his compositions, a practice evident in this painting. 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770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3250C6-D4A6-904C-A735-6A433D2F1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24" y="650053"/>
            <a:ext cx="8398156" cy="34735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0BE696-43DE-C949-B412-3517B1081441}"/>
              </a:ext>
            </a:extLst>
          </p:cNvPr>
          <p:cNvSpPr txBox="1"/>
          <p:nvPr/>
        </p:nvSpPr>
        <p:spPr>
          <a:xfrm>
            <a:off x="372923" y="4275157"/>
            <a:ext cx="6960874" cy="407802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The Far West</a:t>
            </a:r>
            <a:r>
              <a:rPr lang="en-CA" sz="1100" b="1" dirty="0">
                <a:latin typeface="Helvetica Neue"/>
                <a:cs typeface="Helvetica Neue"/>
              </a:rPr>
              <a:t>, 1955. Here we see Lemieux experimenting with a horizontal format.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98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09B9E2-4E4D-2A4A-8796-DD3A95DA2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2"/>
          <a:stretch/>
        </p:blipFill>
        <p:spPr>
          <a:xfrm>
            <a:off x="1138392" y="285241"/>
            <a:ext cx="6867221" cy="4199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A195DBF-E60E-4D4D-87C7-D4EB6C2FD6D0}"/>
              </a:ext>
            </a:extLst>
          </p:cNvPr>
          <p:cNvSpPr txBox="1"/>
          <p:nvPr/>
        </p:nvSpPr>
        <p:spPr>
          <a:xfrm>
            <a:off x="1094219" y="4639967"/>
            <a:ext cx="6569958" cy="41549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Snow-covered City</a:t>
            </a:r>
            <a:r>
              <a:rPr lang="en-CA" sz="1100" b="1" dirty="0">
                <a:latin typeface="Helvetica Neue"/>
                <a:cs typeface="Helvetica Neue"/>
              </a:rPr>
              <a:t>, 1963. Blanketed with snow, this city still appears crowded and dense. </a:t>
            </a:r>
          </a:p>
        </p:txBody>
      </p:sp>
    </p:spTree>
    <p:extLst>
      <p:ext uri="{BB962C8B-B14F-4D97-AF65-F5344CB8AC3E}">
        <p14:creationId xmlns:p14="http://schemas.microsoft.com/office/powerpoint/2010/main" val="3196169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68238D-394F-DC4D-890F-B0A24A896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77" y="284201"/>
            <a:ext cx="6945251" cy="41332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59B2A4C-7EF6-AB46-8AC1-09A1591E677C}"/>
              </a:ext>
            </a:extLst>
          </p:cNvPr>
          <p:cNvSpPr txBox="1"/>
          <p:nvPr/>
        </p:nvSpPr>
        <p:spPr>
          <a:xfrm>
            <a:off x="1077290" y="4554735"/>
            <a:ext cx="6768514" cy="407802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The Priests’ Promenade</a:t>
            </a:r>
            <a:r>
              <a:rPr lang="en-CA" sz="1100" b="1" dirty="0">
                <a:latin typeface="Helvetica Neue"/>
                <a:cs typeface="Helvetica Neue"/>
              </a:rPr>
              <a:t>, 1958. Lemieux painted several sombre winter scenes.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684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5914BD-BC97-1545-BA65-66FF65FC7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1" y="200736"/>
            <a:ext cx="3495675" cy="46702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23E2F3-BA7B-334A-985C-25F6796212D7}"/>
              </a:ext>
            </a:extLst>
          </p:cNvPr>
          <p:cNvSpPr txBox="1"/>
          <p:nvPr/>
        </p:nvSpPr>
        <p:spPr>
          <a:xfrm>
            <a:off x="5148472" y="4313840"/>
            <a:ext cx="2474843" cy="74635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Melancholy</a:t>
            </a:r>
            <a:r>
              <a:rPr lang="en-CA" sz="1100" b="1" dirty="0">
                <a:latin typeface="Helvetica Neue"/>
                <a:cs typeface="Helvetica Neue"/>
              </a:rPr>
              <a:t>, </a:t>
            </a:r>
            <a:r>
              <a:rPr lang="en-CA" sz="1100" b="1" dirty="0" smtClean="0">
                <a:latin typeface="Helvetica Neue"/>
                <a:cs typeface="Helvetica Neue"/>
              </a:rPr>
              <a:t/>
            </a:r>
            <a:br>
              <a:rPr lang="en-CA" sz="1100" b="1" dirty="0" smtClean="0">
                <a:latin typeface="Helvetica Neue"/>
                <a:cs typeface="Helvetica Neue"/>
              </a:rPr>
            </a:br>
            <a:r>
              <a:rPr lang="en-CA" sz="1100" b="1" dirty="0" smtClean="0">
                <a:latin typeface="Helvetica Neue"/>
                <a:cs typeface="Helvetica Neue"/>
              </a:rPr>
              <a:t>c</a:t>
            </a:r>
            <a:r>
              <a:rPr lang="en-CA" sz="1100" b="1" dirty="0">
                <a:latin typeface="Helvetica Neue"/>
                <a:cs typeface="Helvetica Neue"/>
              </a:rPr>
              <a:t>.1932. This drawing represents a lonely city street.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1817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26350E-8EAE-C04F-8788-02DAF17DD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58" y="657226"/>
            <a:ext cx="7971084" cy="3601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65D73C-A430-3646-BD34-A9A34631372D}"/>
              </a:ext>
            </a:extLst>
          </p:cNvPr>
          <p:cNvSpPr txBox="1"/>
          <p:nvPr/>
        </p:nvSpPr>
        <p:spPr>
          <a:xfrm>
            <a:off x="553329" y="4367011"/>
            <a:ext cx="7971084" cy="57707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Summer in Montreal</a:t>
            </a:r>
            <a:r>
              <a:rPr lang="en-CA" sz="1100" b="1" dirty="0">
                <a:latin typeface="Helvetica Neue"/>
                <a:cs typeface="Helvetica Neue"/>
              </a:rPr>
              <a:t>, 1959. This painting was inspired by Lemieux’s memories of sweltering summer days.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74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F2B655-E0B5-BD41-BD02-81D0E6E04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5" t="718" b="718"/>
          <a:stretch/>
        </p:blipFill>
        <p:spPr>
          <a:xfrm>
            <a:off x="498386" y="457571"/>
            <a:ext cx="5415390" cy="42736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0A27B4B-0CF6-354E-B377-D52E56D09835}"/>
              </a:ext>
            </a:extLst>
          </p:cNvPr>
          <p:cNvSpPr txBox="1"/>
          <p:nvPr/>
        </p:nvSpPr>
        <p:spPr>
          <a:xfrm>
            <a:off x="6105551" y="4320226"/>
            <a:ext cx="2796543" cy="588621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 painting a  </a:t>
            </a:r>
            <a:br>
              <a:rPr lang="en-CA" sz="1100" b="1" dirty="0">
                <a:latin typeface="Helvetica Neue"/>
                <a:cs typeface="Helvetica Neue"/>
              </a:rPr>
            </a:br>
            <a:r>
              <a:rPr lang="en-CA" sz="1100" b="1" dirty="0">
                <a:latin typeface="Helvetica Neue"/>
                <a:cs typeface="Helvetica Neue"/>
              </a:rPr>
              <a:t>portrait of Queen Elizabeth II, c.1977. 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421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3C174B-3661-E14D-8243-411E5AE19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52" y="94751"/>
            <a:ext cx="3689577" cy="4914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AECB9A6-0594-5F46-8DAC-6FB0F1DA4730}"/>
              </a:ext>
            </a:extLst>
          </p:cNvPr>
          <p:cNvSpPr txBox="1"/>
          <p:nvPr/>
        </p:nvSpPr>
        <p:spPr>
          <a:xfrm>
            <a:off x="5644725" y="4416237"/>
            <a:ext cx="2604229" cy="76174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The Orphan</a:t>
            </a:r>
            <a:r>
              <a:rPr lang="en-CA" sz="1100" b="1" dirty="0">
                <a:latin typeface="Helvetica Neue"/>
                <a:cs typeface="Helvetica Neue"/>
              </a:rPr>
              <a:t>, 1956. The darkness in this work represents the child’s unhappiness. 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452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6B84F8-7893-8048-9EB0-F10D23ACB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65" y="292137"/>
            <a:ext cx="7702274" cy="4012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EBB0E5-8FD8-A340-8041-ECC30CA2F1DC}"/>
              </a:ext>
            </a:extLst>
          </p:cNvPr>
          <p:cNvSpPr txBox="1"/>
          <p:nvPr/>
        </p:nvSpPr>
        <p:spPr>
          <a:xfrm>
            <a:off x="687638" y="4463708"/>
            <a:ext cx="7735500" cy="588621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Charlottetown Revisited</a:t>
            </a:r>
            <a:r>
              <a:rPr lang="en-CA" sz="1100" b="1" dirty="0">
                <a:latin typeface="Helvetica Neue"/>
                <a:cs typeface="Helvetica Neue"/>
              </a:rPr>
              <a:t>, 1964. This painting shows three of the Fathers of Confederation in front of Province House. 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714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6B77DA-BEE8-0E4C-94F3-BE593F1DB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220747"/>
            <a:ext cx="2228850" cy="4747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0DAB14D-185A-1849-ABCC-C940BCCA6C42}"/>
              </a:ext>
            </a:extLst>
          </p:cNvPr>
          <p:cNvSpPr txBox="1"/>
          <p:nvPr/>
        </p:nvSpPr>
        <p:spPr>
          <a:xfrm>
            <a:off x="4827899" y="4210002"/>
            <a:ext cx="2339321" cy="934870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Lemieux, </a:t>
            </a:r>
            <a:r>
              <a:rPr lang="en-CA" sz="1100" b="1" i="1" dirty="0">
                <a:latin typeface="Helvetica Neue"/>
                <a:cs typeface="Helvetica Neue"/>
              </a:rPr>
              <a:t>Self-portrait</a:t>
            </a:r>
            <a:r>
              <a:rPr lang="en-CA" sz="1100" b="1" dirty="0">
                <a:latin typeface="Helvetica Neue"/>
                <a:cs typeface="Helvetica Neue"/>
              </a:rPr>
              <a:t>, 1974. This self-portrait shows Lemieux in childhood, adolescence, and old age. </a:t>
            </a:r>
          </a:p>
          <a:p>
            <a:endParaRPr lang="en-US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871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an-paul-lemieux-photo-1910-contextu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82" y="245059"/>
            <a:ext cx="6046837" cy="42070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753DFF-A683-7046-918C-F6A102D0296D}"/>
              </a:ext>
            </a:extLst>
          </p:cNvPr>
          <p:cNvSpPr txBox="1"/>
          <p:nvPr/>
        </p:nvSpPr>
        <p:spPr>
          <a:xfrm>
            <a:off x="1505950" y="4599383"/>
            <a:ext cx="620524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Jean Paul Lemieux (left) with his brother, Henri, at the Kent House hotel, c.1910.</a:t>
            </a:r>
          </a:p>
        </p:txBody>
      </p:sp>
    </p:spTree>
    <p:extLst>
      <p:ext uri="{BB962C8B-B14F-4D97-AF65-F5344CB8AC3E}">
        <p14:creationId xmlns:p14="http://schemas.microsoft.com/office/powerpoint/2010/main" val="117657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ole-des-beaux-arts-de-montral-c1927-contextu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50" y="239764"/>
            <a:ext cx="6132101" cy="3855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753DFF-A683-7046-918C-F6A102D0296D}"/>
              </a:ext>
            </a:extLst>
          </p:cNvPr>
          <p:cNvSpPr txBox="1"/>
          <p:nvPr/>
        </p:nvSpPr>
        <p:spPr>
          <a:xfrm>
            <a:off x="1505950" y="4294947"/>
            <a:ext cx="6205247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CA" sz="1100" b="1" dirty="0">
                <a:latin typeface="Helvetica Neue"/>
                <a:cs typeface="Helvetica Neue"/>
              </a:rPr>
              <a:t>Students of the </a:t>
            </a:r>
            <a:r>
              <a:rPr lang="en-CA" sz="1100" b="1" dirty="0" err="1">
                <a:latin typeface="Helvetica Neue"/>
                <a:cs typeface="Helvetica Neue"/>
              </a:rPr>
              <a:t>École</a:t>
            </a:r>
            <a:r>
              <a:rPr lang="en-CA" sz="1100" b="1" dirty="0">
                <a:latin typeface="Helvetica Neue"/>
                <a:cs typeface="Helvetica Neue"/>
              </a:rPr>
              <a:t> des beaux-arts de Montréal, c.1927. Lemieux is seated at the bottom left corner of the photograph.</a:t>
            </a:r>
          </a:p>
        </p:txBody>
      </p:sp>
    </p:spTree>
    <p:extLst>
      <p:ext uri="{BB962C8B-B14F-4D97-AF65-F5344CB8AC3E}">
        <p14:creationId xmlns:p14="http://schemas.microsoft.com/office/powerpoint/2010/main" val="4234833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</TotalTime>
  <Words>862</Words>
  <Application>Microsoft Macintosh PowerPoint</Application>
  <PresentationFormat>On-screen Show (16:9)</PresentationFormat>
  <Paragraphs>48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Simone Wharton</cp:lastModifiedBy>
  <cp:revision>35</cp:revision>
  <dcterms:created xsi:type="dcterms:W3CDTF">2020-01-15T21:24:48Z</dcterms:created>
  <dcterms:modified xsi:type="dcterms:W3CDTF">2020-02-27T16:15:32Z</dcterms:modified>
</cp:coreProperties>
</file>