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76" r:id="rId7"/>
    <p:sldId id="266" r:id="rId8"/>
    <p:sldId id="267" r:id="rId9"/>
    <p:sldId id="263" r:id="rId10"/>
    <p:sldId id="283" r:id="rId11"/>
    <p:sldId id="270" r:id="rId12"/>
    <p:sldId id="290" r:id="rId13"/>
    <p:sldId id="284" r:id="rId14"/>
    <p:sldId id="285" r:id="rId15"/>
    <p:sldId id="286" r:id="rId16"/>
    <p:sldId id="272" r:id="rId17"/>
    <p:sldId id="273" r:id="rId18"/>
    <p:sldId id="274" r:id="rId19"/>
    <p:sldId id="275" r:id="rId20"/>
    <p:sldId id="277" r:id="rId21"/>
    <p:sldId id="291" r:id="rId22"/>
    <p:sldId id="278" r:id="rId23"/>
    <p:sldId id="287" r:id="rId24"/>
    <p:sldId id="282" r:id="rId25"/>
    <p:sldId id="288" r:id="rId2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p:restoredTop sz="94807"/>
  </p:normalViewPr>
  <p:slideViewPr>
    <p:cSldViewPr snapToGrid="0" snapToObjects="1">
      <p:cViewPr varScale="1">
        <p:scale>
          <a:sx n="164" d="100"/>
          <a:sy n="164" d="100"/>
        </p:scale>
        <p:origin x="176" y="192"/>
      </p:cViewPr>
      <p:guideLst>
        <p:guide orient="horz" pos="163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FF52-7975-F74E-BD82-4C1B86DCEF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A84CAB-FD9F-3641-9D77-B5C92A5C454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4FBBB2-90B4-DB4B-93F8-4922E40D2C60}"/>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5" name="Footer Placeholder 4">
            <a:extLst>
              <a:ext uri="{FF2B5EF4-FFF2-40B4-BE49-F238E27FC236}">
                <a16:creationId xmlns:a16="http://schemas.microsoft.com/office/drawing/2014/main" id="{09190BF7-AC94-DB4F-A0F5-36B7179F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A6619-1406-0C4E-B33F-085F0E7B48EF}"/>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62358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BA82-E485-AE43-A8AB-BB666F93A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BDFCCF-15BD-4D4D-A077-21F4DC75B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CC12D-82C4-014A-B88B-0916FEBDD8EB}"/>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5" name="Footer Placeholder 4">
            <a:extLst>
              <a:ext uri="{FF2B5EF4-FFF2-40B4-BE49-F238E27FC236}">
                <a16:creationId xmlns:a16="http://schemas.microsoft.com/office/drawing/2014/main" id="{14C920BF-E063-7D4B-9161-D4BDA93C9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F63E5-F665-D541-A9F5-F07C65703941}"/>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5641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A90C4-26DA-BE42-9020-9340623A83E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303F04-881E-7042-B967-D431A993335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97D96-C572-3249-B986-9A042707A20A}"/>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5" name="Footer Placeholder 4">
            <a:extLst>
              <a:ext uri="{FF2B5EF4-FFF2-40B4-BE49-F238E27FC236}">
                <a16:creationId xmlns:a16="http://schemas.microsoft.com/office/drawing/2014/main" id="{609F62D1-E8A0-5B4F-9EDD-C8C76BEA4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0AACF-5AFC-D340-8136-8917CADD1778}"/>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70144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AD09-1087-204D-AC05-E9CF1F128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AEDF9-A53F-1142-B047-68E8EAEF6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BE6BE-2F70-6A4F-B10A-DDF45CE8DA55}"/>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5" name="Footer Placeholder 4">
            <a:extLst>
              <a:ext uri="{FF2B5EF4-FFF2-40B4-BE49-F238E27FC236}">
                <a16:creationId xmlns:a16="http://schemas.microsoft.com/office/drawing/2014/main" id="{B2D6980E-B633-8E40-BE37-4844099F5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BD272-6E0C-A648-9EDA-50A89F2B9138}"/>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285766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54A3-2DD2-B34D-A4A0-83582BF3344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989A266-0F54-4348-A5FD-D1B05363B9E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F992E3-D649-984E-B75C-A5BA6BBF2FD8}"/>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5" name="Footer Placeholder 4">
            <a:extLst>
              <a:ext uri="{FF2B5EF4-FFF2-40B4-BE49-F238E27FC236}">
                <a16:creationId xmlns:a16="http://schemas.microsoft.com/office/drawing/2014/main" id="{EA3F7F36-B986-4049-AA37-3179395B0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4A13D-9C58-8F48-B2BF-71FA54150C36}"/>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59773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2D49-2581-9D48-B0B8-43227BBB6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D241E-CBB4-6248-A518-F19B539C518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72FD61-3EDA-164E-9204-048642DBADE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161C31-DDE8-1840-AEAF-0B3D254B5BA0}"/>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6" name="Footer Placeholder 5">
            <a:extLst>
              <a:ext uri="{FF2B5EF4-FFF2-40B4-BE49-F238E27FC236}">
                <a16:creationId xmlns:a16="http://schemas.microsoft.com/office/drawing/2014/main" id="{6B91577F-E025-F343-A0A1-4D9F2177D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2D7C9-7859-C54F-B25B-07475C9FEFF9}"/>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26797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7A1E-64F2-2646-AF2E-6EAD85842FA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92C33-D67B-FC41-8C05-30AFDC8AAE0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F231D-0D40-294B-B7D0-898AE8B8F4E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9819F-E9D1-5C4C-8E89-6A1697F4765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16A6D-4159-A945-89E1-4DE55683813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2BC082-6DBF-0A4E-8B4B-3C1BD9F209F9}"/>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8" name="Footer Placeholder 7">
            <a:extLst>
              <a:ext uri="{FF2B5EF4-FFF2-40B4-BE49-F238E27FC236}">
                <a16:creationId xmlns:a16="http://schemas.microsoft.com/office/drawing/2014/main" id="{956C4B63-F08E-4D41-992C-E7FD2055F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23071E-F8B0-C745-9133-E5C7CC84667F}"/>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21889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4102-E352-8B43-AECA-C1BCA78307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97786-D2FE-604E-8944-8C82135A62CB}"/>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4" name="Footer Placeholder 3">
            <a:extLst>
              <a:ext uri="{FF2B5EF4-FFF2-40B4-BE49-F238E27FC236}">
                <a16:creationId xmlns:a16="http://schemas.microsoft.com/office/drawing/2014/main" id="{3622E8D7-998C-9E4E-92C5-53E0F02CE9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9C8562-D0EE-AB4E-870D-20E49460BBB7}"/>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88249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00EEFE-F57C-E94A-A206-6E2C600CB266}"/>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3" name="Footer Placeholder 2">
            <a:extLst>
              <a:ext uri="{FF2B5EF4-FFF2-40B4-BE49-F238E27FC236}">
                <a16:creationId xmlns:a16="http://schemas.microsoft.com/office/drawing/2014/main" id="{3579D15A-B48C-5B46-9229-C6B690E0EE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4A3CDC-BF46-9746-9988-EB6C9929F020}"/>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12147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32E1-3FD0-5E4B-AFC7-BF3915B0734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C9A6755-8A9F-7546-AC64-CA5C08A97FB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B2EDFA-9DE0-8D4C-90DC-53D2246E5DD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32311678-9A2E-2F4B-8A17-8EE8A81323B7}"/>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6" name="Footer Placeholder 5">
            <a:extLst>
              <a:ext uri="{FF2B5EF4-FFF2-40B4-BE49-F238E27FC236}">
                <a16:creationId xmlns:a16="http://schemas.microsoft.com/office/drawing/2014/main" id="{DA451EDA-770E-A34D-AF60-ED6BD912B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A0109-E40B-7A4E-A8DD-7752953394B4}"/>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146884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4725-5845-2F4A-97DA-BC03E1CB027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849C8A-97F0-4944-B409-EC5DDC038D3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42010D9-6EBE-854F-9171-B8E6813826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D1F0A1C-000A-F54C-B93E-0383895FE6EB}"/>
              </a:ext>
            </a:extLst>
          </p:cNvPr>
          <p:cNvSpPr>
            <a:spLocks noGrp="1"/>
          </p:cNvSpPr>
          <p:nvPr>
            <p:ph type="dt" sz="half" idx="10"/>
          </p:nvPr>
        </p:nvSpPr>
        <p:spPr/>
        <p:txBody>
          <a:bodyPr/>
          <a:lstStyle/>
          <a:p>
            <a:fld id="{CB660FCD-4FBB-D84D-AA79-19FC5B10FEBC}" type="datetimeFigureOut">
              <a:rPr lang="en-US" smtClean="0"/>
              <a:t>4/18/21</a:t>
            </a:fld>
            <a:endParaRPr lang="en-US"/>
          </a:p>
        </p:txBody>
      </p:sp>
      <p:sp>
        <p:nvSpPr>
          <p:cNvPr id="6" name="Footer Placeholder 5">
            <a:extLst>
              <a:ext uri="{FF2B5EF4-FFF2-40B4-BE49-F238E27FC236}">
                <a16:creationId xmlns:a16="http://schemas.microsoft.com/office/drawing/2014/main" id="{F927918D-DFA0-A349-90C6-5070B87BE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C1B6D-6C94-2A40-AEAE-3075FAF39045}"/>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219697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B9724C-399A-8B43-8E98-BF2A39C61288}"/>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7C0341-AB0E-A349-B053-271BB59E4C99}"/>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A8A85-D94F-A14B-9AEC-C77A51A0A12C}"/>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CB660FCD-4FBB-D84D-AA79-19FC5B10FEBC}" type="datetimeFigureOut">
              <a:rPr lang="en-US" smtClean="0"/>
              <a:t>4/18/21</a:t>
            </a:fld>
            <a:endParaRPr lang="en-US"/>
          </a:p>
        </p:txBody>
      </p:sp>
      <p:sp>
        <p:nvSpPr>
          <p:cNvPr id="5" name="Footer Placeholder 4">
            <a:extLst>
              <a:ext uri="{FF2B5EF4-FFF2-40B4-BE49-F238E27FC236}">
                <a16:creationId xmlns:a16="http://schemas.microsoft.com/office/drawing/2014/main" id="{B1ED3E91-C3E9-734C-8F8D-B0D1E6662851}"/>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010C29-A403-6D46-9461-6F9281CA8284}"/>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2FF0ECBF-2CF4-E04B-B977-B6FBB058477D}" type="slidenum">
              <a:rPr lang="en-US" smtClean="0"/>
              <a:t>‹#›</a:t>
            </a:fld>
            <a:endParaRPr lang="en-US"/>
          </a:p>
        </p:txBody>
      </p:sp>
    </p:spTree>
    <p:extLst>
      <p:ext uri="{BB962C8B-B14F-4D97-AF65-F5344CB8AC3E}">
        <p14:creationId xmlns:p14="http://schemas.microsoft.com/office/powerpoint/2010/main" val="7750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File Cover_Michael S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07944" cy="5184000"/>
          </a:xfrm>
          <a:prstGeom prst="rect">
            <a:avLst/>
          </a:prstGeom>
        </p:spPr>
      </p:pic>
    </p:spTree>
    <p:extLst>
      <p:ext uri="{BB962C8B-B14F-4D97-AF65-F5344CB8AC3E}">
        <p14:creationId xmlns:p14="http://schemas.microsoft.com/office/powerpoint/2010/main" val="270059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390A7-199A-8B4E-820A-EED1224E0B5B}"/>
              </a:ext>
            </a:extLst>
          </p:cNvPr>
          <p:cNvSpPr txBox="1"/>
          <p:nvPr/>
        </p:nvSpPr>
        <p:spPr>
          <a:xfrm>
            <a:off x="5187627" y="4054830"/>
            <a:ext cx="2669440" cy="746358"/>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Still Life in 8 Calls </a:t>
            </a:r>
            <a:r>
              <a:rPr lang="en-CA" sz="1100" b="1" dirty="0">
                <a:latin typeface="Helvetica Neue" panose="02000503000000020004" pitchFamily="2" charset="0"/>
                <a:ea typeface="Helvetica Neue" panose="02000503000000020004" pitchFamily="2" charset="0"/>
                <a:cs typeface="Helvetica Neue" panose="02000503000000020004" pitchFamily="2" charset="0"/>
              </a:rPr>
              <a:t>(detail), 1985. This work was part of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The Spectral Image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Snow’s</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exhibition at Expo 86 in Vancouver.</a:t>
            </a:r>
          </a:p>
        </p:txBody>
      </p:sp>
      <p:pic>
        <p:nvPicPr>
          <p:cNvPr id="4" name="Picture 3" descr="michael-snow-still-life-in-8-calls-kw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573" y="271991"/>
            <a:ext cx="2915993" cy="4567767"/>
          </a:xfrm>
          <a:prstGeom prst="rect">
            <a:avLst/>
          </a:prstGeom>
        </p:spPr>
      </p:pic>
    </p:spTree>
    <p:extLst>
      <p:ext uri="{BB962C8B-B14F-4D97-AF65-F5344CB8AC3E}">
        <p14:creationId xmlns:p14="http://schemas.microsoft.com/office/powerpoint/2010/main" val="98520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0CA25E-8CA9-7143-AB4E-01D4412DF705}"/>
              </a:ext>
            </a:extLst>
          </p:cNvPr>
          <p:cNvSpPr txBox="1"/>
          <p:nvPr/>
        </p:nvSpPr>
        <p:spPr>
          <a:xfrm>
            <a:off x="6197599" y="2720021"/>
            <a:ext cx="2760133" cy="1762021"/>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Installation view of 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The Corner of Braque and Picasso Streets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2009. The title of this work does not refer to specific streets, it refers to the artists Georges Braque and Pablo Picasso, artists whose experiments with Cubism transformed western art. Snow’s installation projects a live video feed onto plinths whose arrangement alludes to Cubism.</a:t>
            </a:r>
          </a:p>
        </p:txBody>
      </p:sp>
      <p:pic>
        <p:nvPicPr>
          <p:cNvPr id="5" name="Picture 4" descr="michael-snow-the-corner-of-braque-and-picasso-streets-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63" y="697440"/>
            <a:ext cx="5676903" cy="3784602"/>
          </a:xfrm>
          <a:prstGeom prst="rect">
            <a:avLst/>
          </a:prstGeom>
        </p:spPr>
      </p:pic>
    </p:spTree>
    <p:extLst>
      <p:ext uri="{BB962C8B-B14F-4D97-AF65-F5344CB8AC3E}">
        <p14:creationId xmlns:p14="http://schemas.microsoft.com/office/powerpoint/2010/main" val="38469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16C6CF-DE9C-094D-8348-1251592A36AE}"/>
              </a:ext>
            </a:extLst>
          </p:cNvPr>
          <p:cNvSpPr txBox="1"/>
          <p:nvPr/>
        </p:nvSpPr>
        <p:spPr>
          <a:xfrm>
            <a:off x="86591" y="123786"/>
            <a:ext cx="1462933" cy="238527"/>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Learning Activity #1</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michael-snow-8x10-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58" y="728133"/>
            <a:ext cx="6261284" cy="4123122"/>
          </a:xfrm>
          <a:prstGeom prst="rect">
            <a:avLst/>
          </a:prstGeom>
        </p:spPr>
      </p:pic>
      <p:sp>
        <p:nvSpPr>
          <p:cNvPr id="8" name="TextBox 7">
            <a:extLst>
              <a:ext uri="{FF2B5EF4-FFF2-40B4-BE49-F238E27FC236}">
                <a16:creationId xmlns:a16="http://schemas.microsoft.com/office/drawing/2014/main" id="{6D0CA25E-8CA9-7143-AB4E-01D4412DF705}"/>
              </a:ext>
            </a:extLst>
          </p:cNvPr>
          <p:cNvSpPr txBox="1"/>
          <p:nvPr/>
        </p:nvSpPr>
        <p:spPr>
          <a:xfrm>
            <a:off x="6773333" y="3766343"/>
            <a:ext cx="2184399" cy="1084912"/>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8 x 10</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1969. </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In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8 x 10 </a:t>
            </a:r>
            <a:r>
              <a:rPr lang="en-CA" sz="1100" b="1" dirty="0">
                <a:latin typeface="Helvetica Neue" panose="02000503000000020004" pitchFamily="2" charset="0"/>
                <a:ea typeface="Helvetica Neue" panose="02000503000000020004" pitchFamily="2" charset="0"/>
                <a:cs typeface="Helvetica Neue" panose="02000503000000020004" pitchFamily="2" charset="0"/>
              </a:rPr>
              <a:t>framing is critical to how we view the eighty individual photographs that are the key constituent parts of the work.</a:t>
            </a:r>
          </a:p>
        </p:txBody>
      </p:sp>
    </p:spTree>
    <p:extLst>
      <p:ext uri="{BB962C8B-B14F-4D97-AF65-F5344CB8AC3E}">
        <p14:creationId xmlns:p14="http://schemas.microsoft.com/office/powerpoint/2010/main" val="55455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415891-E6F7-7549-A6B3-8453C7A7B98C}"/>
              </a:ext>
            </a:extLst>
          </p:cNvPr>
          <p:cNvSpPr txBox="1"/>
          <p:nvPr/>
        </p:nvSpPr>
        <p:spPr>
          <a:xfrm>
            <a:off x="5317067" y="3912302"/>
            <a:ext cx="2404533" cy="915635"/>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Authorization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1969. For this work Snow took a series of polaroid photographs, placing each one onto the mirror before taking the next one.</a:t>
            </a:r>
          </a:p>
        </p:txBody>
      </p:sp>
      <p:pic>
        <p:nvPicPr>
          <p:cNvPr id="4" name="Picture 3" descr="michael-snow-authorization-kw6.jpg"/>
          <p:cNvPicPr>
            <a:picLocks noChangeAspect="1"/>
          </p:cNvPicPr>
          <p:nvPr/>
        </p:nvPicPr>
        <p:blipFill rotWithShape="1">
          <a:blip r:embed="rId2">
            <a:extLst>
              <a:ext uri="{28A0092B-C50C-407E-A947-70E740481C1C}">
                <a14:useLocalDpi xmlns:a14="http://schemas.microsoft.com/office/drawing/2010/main" val="0"/>
              </a:ext>
            </a:extLst>
          </a:blip>
          <a:srcRect t="5235" b="6282"/>
          <a:stretch/>
        </p:blipFill>
        <p:spPr>
          <a:xfrm>
            <a:off x="1567340" y="660399"/>
            <a:ext cx="3360260" cy="4167537"/>
          </a:xfrm>
          <a:prstGeom prst="rect">
            <a:avLst/>
          </a:prstGeom>
        </p:spPr>
      </p:pic>
      <p:sp>
        <p:nvSpPr>
          <p:cNvPr id="5" name="TextBox 4">
            <a:extLst>
              <a:ext uri="{FF2B5EF4-FFF2-40B4-BE49-F238E27FC236}">
                <a16:creationId xmlns:a16="http://schemas.microsoft.com/office/drawing/2014/main" id="{4516C6CF-DE9C-094D-8348-1251592A36AE}"/>
              </a:ext>
            </a:extLst>
          </p:cNvPr>
          <p:cNvSpPr txBox="1"/>
          <p:nvPr/>
        </p:nvSpPr>
        <p:spPr>
          <a:xfrm>
            <a:off x="86591" y="123786"/>
            <a:ext cx="1462933" cy="238527"/>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Learning Activity #1</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3502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9F1BD-738C-6B47-962C-F7E609530A65}"/>
              </a:ext>
            </a:extLst>
          </p:cNvPr>
          <p:cNvSpPr txBox="1"/>
          <p:nvPr/>
        </p:nvSpPr>
        <p:spPr>
          <a:xfrm>
            <a:off x="6449638" y="2715388"/>
            <a:ext cx="2371146" cy="2100575"/>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Atlantic</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1967. In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Atlantic</a:t>
            </a:r>
            <a:r>
              <a:rPr lang="en-CA" sz="1100" b="1" dirty="0">
                <a:latin typeface="Helvetica Neue" panose="02000503000000020004" pitchFamily="2" charset="0"/>
                <a:ea typeface="Helvetica Neue" panose="02000503000000020004" pitchFamily="2" charset="0"/>
                <a:cs typeface="Helvetica Neue" panose="02000503000000020004" pitchFamily="2" charset="0"/>
              </a:rPr>
              <a:t>, Snow brought together</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thirty photographs to create a single artwork; although all the images represent the sea, each one is slightly different. The camera angle was changed as the photographs were taken, and the waves themselves were always changing (as waves do)—so repetition and variety are both built into the system.</a:t>
            </a:r>
          </a:p>
        </p:txBody>
      </p:sp>
      <p:pic>
        <p:nvPicPr>
          <p:cNvPr id="4" name="Picture 3" descr="michael-snow-atlantic-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06" y="497916"/>
            <a:ext cx="5741936" cy="4293926"/>
          </a:xfrm>
          <a:prstGeom prst="rect">
            <a:avLst/>
          </a:prstGeom>
        </p:spPr>
      </p:pic>
    </p:spTree>
    <p:extLst>
      <p:ext uri="{BB962C8B-B14F-4D97-AF65-F5344CB8AC3E}">
        <p14:creationId xmlns:p14="http://schemas.microsoft.com/office/powerpoint/2010/main" val="149546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0352C-7F70-7D45-82AC-06B8C5BCC395}"/>
              </a:ext>
            </a:extLst>
          </p:cNvPr>
          <p:cNvSpPr txBox="1"/>
          <p:nvPr/>
        </p:nvSpPr>
        <p:spPr>
          <a:xfrm>
            <a:off x="1175732" y="4564280"/>
            <a:ext cx="6792535" cy="407804"/>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Venetian Blind</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1970. Snow created this work by using a polaroid camera to take photographs of himself.</a:t>
            </a:r>
          </a:p>
        </p:txBody>
      </p:sp>
      <p:pic>
        <p:nvPicPr>
          <p:cNvPr id="4" name="Picture 3" descr="michael-snow-venetian-blind-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732" y="697708"/>
            <a:ext cx="6792535" cy="3716334"/>
          </a:xfrm>
          <a:prstGeom prst="rect">
            <a:avLst/>
          </a:prstGeom>
        </p:spPr>
      </p:pic>
      <p:sp>
        <p:nvSpPr>
          <p:cNvPr id="5" name="TextBox 4">
            <a:extLst>
              <a:ext uri="{FF2B5EF4-FFF2-40B4-BE49-F238E27FC236}">
                <a16:creationId xmlns:a16="http://schemas.microsoft.com/office/drawing/2014/main" id="{4516C6CF-DE9C-094D-8348-1251592A36AE}"/>
              </a:ext>
            </a:extLst>
          </p:cNvPr>
          <p:cNvSpPr txBox="1"/>
          <p:nvPr/>
        </p:nvSpPr>
        <p:spPr>
          <a:xfrm>
            <a:off x="86592" y="123786"/>
            <a:ext cx="1462933" cy="238527"/>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Learning Activity #2</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6886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93460-7683-E74D-99DB-6483E837B8A6}"/>
              </a:ext>
            </a:extLst>
          </p:cNvPr>
          <p:cNvSpPr txBox="1"/>
          <p:nvPr/>
        </p:nvSpPr>
        <p:spPr>
          <a:xfrm>
            <a:off x="332250" y="4100409"/>
            <a:ext cx="8574684" cy="407804"/>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Sink</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(details), 1970. Here we see an image of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Sink</a:t>
            </a:r>
            <a:r>
              <a:rPr lang="en-CA" sz="1100" b="1" dirty="0">
                <a:latin typeface="Helvetica Neue" panose="02000503000000020004" pitchFamily="2" charset="0"/>
                <a:ea typeface="Helvetica Neue" panose="02000503000000020004" pitchFamily="2" charset="0"/>
                <a:cs typeface="Helvetica Neue" panose="02000503000000020004" pitchFamily="2" charset="0"/>
              </a:rPr>
              <a:t> that shows you the relationship between the photograph</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and the slide projector, and a series of details of some of the coloured slides that are projected.</a:t>
            </a:r>
          </a:p>
        </p:txBody>
      </p:sp>
      <p:sp>
        <p:nvSpPr>
          <p:cNvPr id="5" name="TextBox 4">
            <a:extLst>
              <a:ext uri="{FF2B5EF4-FFF2-40B4-BE49-F238E27FC236}">
                <a16:creationId xmlns:a16="http://schemas.microsoft.com/office/drawing/2014/main" id="{4516C6CF-DE9C-094D-8348-1251592A36AE}"/>
              </a:ext>
            </a:extLst>
          </p:cNvPr>
          <p:cNvSpPr txBox="1"/>
          <p:nvPr/>
        </p:nvSpPr>
        <p:spPr>
          <a:xfrm>
            <a:off x="86592" y="123786"/>
            <a:ext cx="1462933" cy="238527"/>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Learning Activity #2</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1964621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92" y="1205442"/>
            <a:ext cx="4048408" cy="2700866"/>
          </a:xfrm>
          <a:prstGeom prst="rect">
            <a:avLst/>
          </a:prstGeom>
        </p:spPr>
      </p:pic>
      <p:pic>
        <p:nvPicPr>
          <p:cNvPr id="6" name="Picture 5" descr="1964630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376" y="1205442"/>
            <a:ext cx="4386558" cy="2700866"/>
          </a:xfrm>
          <a:prstGeom prst="rect">
            <a:avLst/>
          </a:prstGeom>
        </p:spPr>
      </p:pic>
    </p:spTree>
    <p:extLst>
      <p:ext uri="{BB962C8B-B14F-4D97-AF65-F5344CB8AC3E}">
        <p14:creationId xmlns:p14="http://schemas.microsoft.com/office/powerpoint/2010/main" val="391726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7125EB-39B6-0A45-A828-9DE8F5F4C81D}"/>
              </a:ext>
            </a:extLst>
          </p:cNvPr>
          <p:cNvSpPr txBox="1"/>
          <p:nvPr/>
        </p:nvSpPr>
        <p:spPr>
          <a:xfrm>
            <a:off x="6152827" y="2797400"/>
            <a:ext cx="2681208" cy="1931298"/>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Venus Simultaneous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1962, oil on canvas and wood construction, 200.7 x 299.7 x 15.2 cm. Collection of the Art Gallery of Ontario, Toronto, purchase, 1964 (63/47). © Michael Snow, Photo </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 Art Gallery of Ontario.</a:t>
            </a:r>
          </a:p>
          <a:p>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Here we can see both the cut-out form of the Walking Woman and </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its outline.</a:t>
            </a:r>
          </a:p>
        </p:txBody>
      </p:sp>
      <p:sp>
        <p:nvSpPr>
          <p:cNvPr id="5" name="TextBox 4">
            <a:extLst>
              <a:ext uri="{FF2B5EF4-FFF2-40B4-BE49-F238E27FC236}">
                <a16:creationId xmlns:a16="http://schemas.microsoft.com/office/drawing/2014/main" id="{4516C6CF-DE9C-094D-8348-1251592A36AE}"/>
              </a:ext>
            </a:extLst>
          </p:cNvPr>
          <p:cNvSpPr txBox="1"/>
          <p:nvPr/>
        </p:nvSpPr>
        <p:spPr>
          <a:xfrm>
            <a:off x="86592" y="123786"/>
            <a:ext cx="1305486" cy="238527"/>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Culminating Task</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F638B35D-AD73-A640-9B9F-701F9594722C}"/>
              </a:ext>
            </a:extLst>
          </p:cNvPr>
          <p:cNvPicPr>
            <a:picLocks noChangeAspect="1"/>
          </p:cNvPicPr>
          <p:nvPr/>
        </p:nvPicPr>
        <p:blipFill>
          <a:blip r:embed="rId2"/>
          <a:stretch>
            <a:fillRect/>
          </a:stretch>
        </p:blipFill>
        <p:spPr>
          <a:xfrm>
            <a:off x="193728" y="791530"/>
            <a:ext cx="5624526" cy="3937168"/>
          </a:xfrm>
          <a:prstGeom prst="rect">
            <a:avLst/>
          </a:prstGeom>
        </p:spPr>
      </p:pic>
    </p:spTree>
    <p:extLst>
      <p:ext uri="{BB962C8B-B14F-4D97-AF65-F5344CB8AC3E}">
        <p14:creationId xmlns:p14="http://schemas.microsoft.com/office/powerpoint/2010/main" val="188990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C9B2FF-70B7-E144-9D21-041BA938FF95}"/>
              </a:ext>
            </a:extLst>
          </p:cNvPr>
          <p:cNvSpPr txBox="1"/>
          <p:nvPr/>
        </p:nvSpPr>
        <p:spPr>
          <a:xfrm>
            <a:off x="5825067" y="2825085"/>
            <a:ext cx="2745952" cy="1931298"/>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Four to Five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1962, printed 1991, 16 gelatin silver prints, </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68 x 83.3 cm, Collection of the Art Gallery of Ontario, Toronto, purchased with funds donated by AGO Members, 1991 (91/53). © Michael Snow, Photo </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 Art Gallery of Ontario. </a:t>
            </a: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For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Four to Five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Snow photographed the Walking Woman in the streets of Toronto.</a:t>
            </a:r>
          </a:p>
        </p:txBody>
      </p:sp>
      <p:sp>
        <p:nvSpPr>
          <p:cNvPr id="5" name="TextBox 4">
            <a:extLst>
              <a:ext uri="{FF2B5EF4-FFF2-40B4-BE49-F238E27FC236}">
                <a16:creationId xmlns:a16="http://schemas.microsoft.com/office/drawing/2014/main" id="{4516C6CF-DE9C-094D-8348-1251592A36AE}"/>
              </a:ext>
            </a:extLst>
          </p:cNvPr>
          <p:cNvSpPr txBox="1"/>
          <p:nvPr/>
        </p:nvSpPr>
        <p:spPr>
          <a:xfrm>
            <a:off x="86592" y="123786"/>
            <a:ext cx="1305486" cy="407804"/>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Culminating Task</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a:p>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michael-snow-four-to-five-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12" y="829967"/>
            <a:ext cx="4776722" cy="3926416"/>
          </a:xfrm>
          <a:prstGeom prst="rect">
            <a:avLst/>
          </a:prstGeom>
        </p:spPr>
      </p:pic>
    </p:spTree>
    <p:extLst>
      <p:ext uri="{BB962C8B-B14F-4D97-AF65-F5344CB8AC3E}">
        <p14:creationId xmlns:p14="http://schemas.microsoft.com/office/powerpoint/2010/main" val="365829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D3398C-C885-EC40-A9B5-3F07E865A810}"/>
              </a:ext>
            </a:extLst>
          </p:cNvPr>
          <p:cNvSpPr txBox="1"/>
          <p:nvPr/>
        </p:nvSpPr>
        <p:spPr>
          <a:xfrm>
            <a:off x="1832834" y="4568469"/>
            <a:ext cx="5787166" cy="407804"/>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Four Grey Panels and Four Figures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1963. Snow created over two hundred individual works that use the Walking Woman form.</a:t>
            </a:r>
          </a:p>
        </p:txBody>
      </p:sp>
      <p:pic>
        <p:nvPicPr>
          <p:cNvPr id="4" name="Picture 3" descr="michael-snow-praise-snow-four-grey-panels-and-four-figures-contextua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834" y="457199"/>
            <a:ext cx="5478332" cy="3958167"/>
          </a:xfrm>
          <a:prstGeom prst="rect">
            <a:avLst/>
          </a:prstGeom>
        </p:spPr>
      </p:pic>
      <p:sp>
        <p:nvSpPr>
          <p:cNvPr id="5" name="TextBox 4">
            <a:extLst>
              <a:ext uri="{FF2B5EF4-FFF2-40B4-BE49-F238E27FC236}">
                <a16:creationId xmlns:a16="http://schemas.microsoft.com/office/drawing/2014/main" id="{4516C6CF-DE9C-094D-8348-1251592A36AE}"/>
              </a:ext>
            </a:extLst>
          </p:cNvPr>
          <p:cNvSpPr txBox="1"/>
          <p:nvPr/>
        </p:nvSpPr>
        <p:spPr>
          <a:xfrm>
            <a:off x="86592" y="123786"/>
            <a:ext cx="1305486" cy="407804"/>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Culminating Task</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a:p>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3261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E53C70-54BA-204E-8358-D7A1A214B8B6}"/>
              </a:ext>
            </a:extLst>
          </p:cNvPr>
          <p:cNvSpPr txBox="1"/>
          <p:nvPr/>
        </p:nvSpPr>
        <p:spPr>
          <a:xfrm>
            <a:off x="6485467" y="3279764"/>
            <a:ext cx="2167466" cy="1423466"/>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Still image from Michael Snow,</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*Corpus Callosum</a:t>
            </a:r>
            <a:r>
              <a:rPr lang="en-CA" sz="1100" b="1" dirty="0">
                <a:latin typeface="Helvetica Neue" panose="02000503000000020004" pitchFamily="2" charset="0"/>
                <a:ea typeface="Helvetica Neue" panose="02000503000000020004" pitchFamily="2" charset="0"/>
                <a:cs typeface="Helvetica Neue" panose="02000503000000020004" pitchFamily="2" charset="0"/>
              </a:rPr>
              <a:t>, 2002. Snow created this video using a combination of live-action film and digital animation (he worked with an animation consultant to make his vision reality).</a:t>
            </a:r>
          </a:p>
        </p:txBody>
      </p:sp>
      <p:pic>
        <p:nvPicPr>
          <p:cNvPr id="3" name="Picture 2" descr="michael-snow-corpus-callosum-2002-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94" y="575730"/>
            <a:ext cx="5506537" cy="4127500"/>
          </a:xfrm>
          <a:prstGeom prst="rect">
            <a:avLst/>
          </a:prstGeom>
        </p:spPr>
      </p:pic>
    </p:spTree>
    <p:extLst>
      <p:ext uri="{BB962C8B-B14F-4D97-AF65-F5344CB8AC3E}">
        <p14:creationId xmlns:p14="http://schemas.microsoft.com/office/powerpoint/2010/main" val="111509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5952C-07CC-D547-BF23-2F599A2066E0}"/>
              </a:ext>
            </a:extLst>
          </p:cNvPr>
          <p:cNvSpPr txBox="1"/>
          <p:nvPr/>
        </p:nvSpPr>
        <p:spPr>
          <a:xfrm>
            <a:off x="5960533" y="3808710"/>
            <a:ext cx="2904298" cy="746358"/>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Snow Storm </a:t>
            </a:r>
            <a:r>
              <a:rPr lang="en-CA" sz="1100" b="1" dirty="0">
                <a:latin typeface="Helvetica Neue" panose="02000503000000020004" pitchFamily="2" charset="0"/>
                <a:ea typeface="Helvetica Neue" panose="02000503000000020004" pitchFamily="2" charset="0"/>
                <a:cs typeface="Helvetica Neue" panose="02000503000000020004" pitchFamily="2" charset="0"/>
              </a:rPr>
              <a:t>(detail), 1967.</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Although a quick glance might suggest this is a single photograph, the work was created using multiple photographs.</a:t>
            </a:r>
          </a:p>
        </p:txBody>
      </p:sp>
      <p:pic>
        <p:nvPicPr>
          <p:cNvPr id="4" name="Picture 3" descr="michael-snow-snow-storm-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68" y="628650"/>
            <a:ext cx="5333574" cy="3926418"/>
          </a:xfrm>
          <a:prstGeom prst="rect">
            <a:avLst/>
          </a:prstGeom>
        </p:spPr>
      </p:pic>
    </p:spTree>
    <p:extLst>
      <p:ext uri="{BB962C8B-B14F-4D97-AF65-F5344CB8AC3E}">
        <p14:creationId xmlns:p14="http://schemas.microsoft.com/office/powerpoint/2010/main" val="62176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hael-snow-plus-tard-20-kw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50" y="560364"/>
            <a:ext cx="5086250" cy="4057697"/>
          </a:xfrm>
          <a:prstGeom prst="rect">
            <a:avLst/>
          </a:prstGeom>
        </p:spPr>
      </p:pic>
      <p:sp>
        <p:nvSpPr>
          <p:cNvPr id="7" name="TextBox 6">
            <a:extLst>
              <a:ext uri="{FF2B5EF4-FFF2-40B4-BE49-F238E27FC236}">
                <a16:creationId xmlns:a16="http://schemas.microsoft.com/office/drawing/2014/main" id="{B745952C-07CC-D547-BF23-2F599A2066E0}"/>
              </a:ext>
            </a:extLst>
          </p:cNvPr>
          <p:cNvSpPr txBox="1"/>
          <p:nvPr/>
        </p:nvSpPr>
        <p:spPr>
          <a:xfrm>
            <a:off x="5784952" y="3533149"/>
            <a:ext cx="2904298" cy="1084912"/>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Plus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Tard</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#20 </a:t>
            </a:r>
            <a:r>
              <a:rPr lang="en-CA" sz="1100" b="1" dirty="0">
                <a:latin typeface="Helvetica Neue" panose="02000503000000020004" pitchFamily="2" charset="0"/>
                <a:ea typeface="Helvetica Neue" panose="02000503000000020004" pitchFamily="2" charset="0"/>
                <a:cs typeface="Helvetica Neue" panose="02000503000000020004" pitchFamily="2" charset="0"/>
              </a:rPr>
              <a:t>(detail), 1977. To create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Plus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Tard</a:t>
            </a:r>
            <a:r>
              <a:rPr lang="en-CA" sz="1100" b="1" dirty="0">
                <a:latin typeface="Helvetica Neue" panose="02000503000000020004" pitchFamily="2" charset="0"/>
                <a:ea typeface="Helvetica Neue" panose="02000503000000020004" pitchFamily="2" charset="0"/>
                <a:cs typeface="Helvetica Neue" panose="02000503000000020004" pitchFamily="2" charset="0"/>
              </a:rPr>
              <a:t>, Snow photographed a display of paintings by Tom Thomson (1877–1917) and members of the Group of Seven at the National Gallery of Canada.</a:t>
            </a:r>
          </a:p>
        </p:txBody>
      </p:sp>
    </p:spTree>
    <p:extLst>
      <p:ext uri="{BB962C8B-B14F-4D97-AF65-F5344CB8AC3E}">
        <p14:creationId xmlns:p14="http://schemas.microsoft.com/office/powerpoint/2010/main" val="178845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34A0C4-04C9-9941-B16A-7A17594E6E79}"/>
              </a:ext>
            </a:extLst>
          </p:cNvPr>
          <p:cNvSpPr txBox="1"/>
          <p:nvPr/>
        </p:nvSpPr>
        <p:spPr>
          <a:xfrm>
            <a:off x="6744433" y="3497394"/>
            <a:ext cx="2124067" cy="1084912"/>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Still image from 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Two Sides to Every Story</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1974. This work challenges viewers to try and watch films on two sides of a single screen.</a:t>
            </a:r>
          </a:p>
        </p:txBody>
      </p:sp>
      <p:pic>
        <p:nvPicPr>
          <p:cNvPr id="4" name="Picture 3" descr="michael-snow-two-sides-to-every-story-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63" y="596120"/>
            <a:ext cx="6228416" cy="3986186"/>
          </a:xfrm>
          <a:prstGeom prst="rect">
            <a:avLst/>
          </a:prstGeom>
        </p:spPr>
      </p:pic>
    </p:spTree>
    <p:extLst>
      <p:ext uri="{BB962C8B-B14F-4D97-AF65-F5344CB8AC3E}">
        <p14:creationId xmlns:p14="http://schemas.microsoft.com/office/powerpoint/2010/main" val="18712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430-B1BE-8C4D-8D84-0114A61AF51F}"/>
              </a:ext>
            </a:extLst>
          </p:cNvPr>
          <p:cNvSpPr txBox="1"/>
          <p:nvPr/>
        </p:nvSpPr>
        <p:spPr>
          <a:xfrm>
            <a:off x="6468533" y="3671048"/>
            <a:ext cx="2326217" cy="915635"/>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Cover to Cover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1975. This book does not include text; instead, it presents a series of images, with alternate views on facing pages.</a:t>
            </a:r>
          </a:p>
        </p:txBody>
      </p:sp>
      <p:pic>
        <p:nvPicPr>
          <p:cNvPr id="4" name="Picture 3" descr="michael-snow-cover-to-cover-kw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58" y="699719"/>
            <a:ext cx="5802191" cy="3813879"/>
          </a:xfrm>
          <a:prstGeom prst="rect">
            <a:avLst/>
          </a:prstGeom>
        </p:spPr>
      </p:pic>
    </p:spTree>
    <p:extLst>
      <p:ext uri="{BB962C8B-B14F-4D97-AF65-F5344CB8AC3E}">
        <p14:creationId xmlns:p14="http://schemas.microsoft.com/office/powerpoint/2010/main" val="43927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96BE97-E44B-CB41-BD44-9EB1890040C5}"/>
              </a:ext>
            </a:extLst>
          </p:cNvPr>
          <p:cNvSpPr txBox="1"/>
          <p:nvPr/>
        </p:nvSpPr>
        <p:spPr>
          <a:xfrm>
            <a:off x="4996225" y="3565267"/>
            <a:ext cx="2589131" cy="1084912"/>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Carla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Bley</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1965.</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This work is part of Snow’s Walking Woman series, but here we see a specific person, namely Carla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Bley</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br>
              <a:rPr lang="en-CA" sz="1100" b="1" dirty="0">
                <a:latin typeface="Helvetica Neue" panose="02000503000000020004" pitchFamily="2" charset="0"/>
                <a:ea typeface="Helvetica Neue" panose="02000503000000020004" pitchFamily="2" charset="0"/>
                <a:cs typeface="Helvetica Neue" panose="02000503000000020004" pitchFamily="2" charset="0"/>
              </a:rPr>
            </a:br>
            <a:r>
              <a:rPr lang="en-CA" sz="1100" b="1" dirty="0">
                <a:latin typeface="Helvetica Neue" panose="02000503000000020004" pitchFamily="2" charset="0"/>
                <a:ea typeface="Helvetica Neue" panose="02000503000000020004" pitchFamily="2" charset="0"/>
                <a:cs typeface="Helvetica Neue" panose="02000503000000020004" pitchFamily="2" charset="0"/>
              </a:rPr>
              <a:t>a jazz musician and composer and friend of the artist.</a:t>
            </a:r>
          </a:p>
        </p:txBody>
      </p:sp>
      <p:pic>
        <p:nvPicPr>
          <p:cNvPr id="2" name="Picture 1" descr="michael-snow-carla-bley-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691" y="511231"/>
            <a:ext cx="3250574" cy="4246033"/>
          </a:xfrm>
          <a:prstGeom prst="rect">
            <a:avLst/>
          </a:prstGeom>
        </p:spPr>
      </p:pic>
    </p:spTree>
    <p:extLst>
      <p:ext uri="{BB962C8B-B14F-4D97-AF65-F5344CB8AC3E}">
        <p14:creationId xmlns:p14="http://schemas.microsoft.com/office/powerpoint/2010/main" val="138203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1D4FB-3CC9-F644-8F18-220462580DFB}"/>
              </a:ext>
            </a:extLst>
          </p:cNvPr>
          <p:cNvSpPr txBox="1"/>
          <p:nvPr/>
        </p:nvSpPr>
        <p:spPr>
          <a:xfrm>
            <a:off x="4888931" y="4214499"/>
            <a:ext cx="3046677" cy="577081"/>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Sleeve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1965.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Sleeve </a:t>
            </a:r>
            <a:r>
              <a:rPr lang="en-CA" sz="1100" b="1" dirty="0">
                <a:latin typeface="Helvetica Neue" panose="02000503000000020004" pitchFamily="2" charset="0"/>
                <a:ea typeface="Helvetica Neue" panose="02000503000000020004" pitchFamily="2" charset="0"/>
                <a:cs typeface="Helvetica Neue" panose="02000503000000020004" pitchFamily="2" charset="0"/>
              </a:rPr>
              <a:t>brings together many different forms of the Walking Woman in a single installation.</a:t>
            </a:r>
          </a:p>
        </p:txBody>
      </p:sp>
      <p:pic>
        <p:nvPicPr>
          <p:cNvPr id="4" name="Picture 3" descr="michael-snow-sleeve-kw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831" y="198217"/>
            <a:ext cx="3039500" cy="4593363"/>
          </a:xfrm>
          <a:prstGeom prst="rect">
            <a:avLst/>
          </a:prstGeom>
        </p:spPr>
      </p:pic>
    </p:spTree>
    <p:extLst>
      <p:ext uri="{BB962C8B-B14F-4D97-AF65-F5344CB8AC3E}">
        <p14:creationId xmlns:p14="http://schemas.microsoft.com/office/powerpoint/2010/main" val="83524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F84FE5-0058-C748-9880-86003EE9DDE7}"/>
              </a:ext>
            </a:extLst>
          </p:cNvPr>
          <p:cNvSpPr txBox="1"/>
          <p:nvPr/>
        </p:nvSpPr>
        <p:spPr>
          <a:xfrm>
            <a:off x="5232400" y="4477276"/>
            <a:ext cx="1908950" cy="407804"/>
          </a:xfrm>
          <a:prstGeom prst="rect">
            <a:avLst/>
          </a:prstGeom>
          <a:noFill/>
        </p:spPr>
        <p:txBody>
          <a:bodyPr wrap="square" lIns="68580" tIns="34290" rIns="68580" bIns="34290"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Michael Snow in New York in 1964.</a:t>
            </a:r>
          </a:p>
        </p:txBody>
      </p:sp>
      <p:pic>
        <p:nvPicPr>
          <p:cNvPr id="3" name="Picture 2" descr="michael-snow-in-new-york-1964-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305" y="302205"/>
            <a:ext cx="3196576" cy="4582875"/>
          </a:xfrm>
          <a:prstGeom prst="rect">
            <a:avLst/>
          </a:prstGeom>
        </p:spPr>
      </p:pic>
    </p:spTree>
    <p:extLst>
      <p:ext uri="{BB962C8B-B14F-4D97-AF65-F5344CB8AC3E}">
        <p14:creationId xmlns:p14="http://schemas.microsoft.com/office/powerpoint/2010/main" val="241457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BE041-A505-2743-9AE9-61B5132C427C}"/>
              </a:ext>
            </a:extLst>
          </p:cNvPr>
          <p:cNvSpPr txBox="1"/>
          <p:nvPr/>
        </p:nvSpPr>
        <p:spPr>
          <a:xfrm>
            <a:off x="6214482" y="3571697"/>
            <a:ext cx="2777118" cy="915635"/>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Serve, Deserve</a:t>
            </a:r>
            <a:r>
              <a:rPr lang="en-CA" sz="1100" b="1" dirty="0">
                <a:latin typeface="Helvetica Neue" panose="02000503000000020004" pitchFamily="2" charset="0"/>
                <a:ea typeface="Helvetica Neue" panose="02000503000000020004" pitchFamily="2" charset="0"/>
                <a:cs typeface="Helvetica Neue" panose="02000503000000020004" pitchFamily="2" charset="0"/>
              </a:rPr>
              <a:t>,</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2009. In this video installation an image is projected onto a tabletop: as the viewer watches, a meal appears to be served—but then it disappears.</a:t>
            </a:r>
          </a:p>
        </p:txBody>
      </p:sp>
      <p:pic>
        <p:nvPicPr>
          <p:cNvPr id="4" name="Picture 3" descr="michael-snow-serve-deserve-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62" y="699313"/>
            <a:ext cx="5682029" cy="3788019"/>
          </a:xfrm>
          <a:prstGeom prst="rect">
            <a:avLst/>
          </a:prstGeom>
        </p:spPr>
      </p:pic>
    </p:spTree>
    <p:extLst>
      <p:ext uri="{BB962C8B-B14F-4D97-AF65-F5344CB8AC3E}">
        <p14:creationId xmlns:p14="http://schemas.microsoft.com/office/powerpoint/2010/main" val="331825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A743C4-3FC2-D446-A741-08FC20CB16F8}"/>
              </a:ext>
            </a:extLst>
          </p:cNvPr>
          <p:cNvSpPr txBox="1"/>
          <p:nvPr/>
        </p:nvSpPr>
        <p:spPr>
          <a:xfrm>
            <a:off x="1448557" y="4528604"/>
            <a:ext cx="6241746" cy="407804"/>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Still image from 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Wavelength</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1966–67. A critical work in the history of contemporary art and film,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Wavelength</a:t>
            </a:r>
            <a:r>
              <a:rPr lang="en-CA" sz="1100" b="1" dirty="0">
                <a:latin typeface="Helvetica Neue" panose="02000503000000020004" pitchFamily="2" charset="0"/>
                <a:ea typeface="Helvetica Neue" panose="02000503000000020004" pitchFamily="2" charset="0"/>
                <a:cs typeface="Helvetica Neue" panose="02000503000000020004" pitchFamily="2" charset="0"/>
              </a:rPr>
              <a:t> is one of Snow’s most famous projects.</a:t>
            </a:r>
          </a:p>
        </p:txBody>
      </p:sp>
      <p:pic>
        <p:nvPicPr>
          <p:cNvPr id="4" name="Picture 3" descr="michael-snow-wavelength-still-1-kw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556" y="325534"/>
            <a:ext cx="6241746" cy="4043264"/>
          </a:xfrm>
          <a:prstGeom prst="rect">
            <a:avLst/>
          </a:prstGeom>
        </p:spPr>
      </p:pic>
    </p:spTree>
    <p:extLst>
      <p:ext uri="{BB962C8B-B14F-4D97-AF65-F5344CB8AC3E}">
        <p14:creationId xmlns:p14="http://schemas.microsoft.com/office/powerpoint/2010/main" val="95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2A7433-FC8C-4D4A-A9CF-6EC9CEF7A84A}"/>
              </a:ext>
            </a:extLst>
          </p:cNvPr>
          <p:cNvSpPr txBox="1"/>
          <p:nvPr/>
        </p:nvSpPr>
        <p:spPr>
          <a:xfrm>
            <a:off x="6079064" y="3943654"/>
            <a:ext cx="1794934" cy="915635"/>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Lac Clair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1960. This work is an abstract painting, although its title refers to a lake.</a:t>
            </a:r>
          </a:p>
        </p:txBody>
      </p:sp>
      <p:pic>
        <p:nvPicPr>
          <p:cNvPr id="4" name="Picture 3" descr="michael-snow-lac-clair-kw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919" y="336069"/>
            <a:ext cx="4444744" cy="4506287"/>
          </a:xfrm>
          <a:prstGeom prst="rect">
            <a:avLst/>
          </a:prstGeom>
        </p:spPr>
      </p:pic>
    </p:spTree>
    <p:extLst>
      <p:ext uri="{BB962C8B-B14F-4D97-AF65-F5344CB8AC3E}">
        <p14:creationId xmlns:p14="http://schemas.microsoft.com/office/powerpoint/2010/main" val="395535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F48557-4B94-F04A-89DD-B796A6B9B6AF}"/>
              </a:ext>
            </a:extLst>
          </p:cNvPr>
          <p:cNvSpPr txBox="1"/>
          <p:nvPr/>
        </p:nvSpPr>
        <p:spPr>
          <a:xfrm>
            <a:off x="5534945" y="4029340"/>
            <a:ext cx="2909516" cy="915635"/>
          </a:xfrm>
          <a:prstGeom prst="rect">
            <a:avLst/>
          </a:prstGeom>
          <a:noFill/>
        </p:spPr>
        <p:txBody>
          <a:bodyPr wrap="non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Flight Stop</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1979.</a:t>
            </a:r>
          </a:p>
          <a:p>
            <a:r>
              <a:rPr lang="en-CA" sz="1100" b="1" i="1" dirty="0">
                <a:latin typeface="Helvetica Neue" panose="02000503000000020004" pitchFamily="2" charset="0"/>
                <a:ea typeface="Helvetica Neue" panose="02000503000000020004" pitchFamily="2" charset="0"/>
                <a:cs typeface="Helvetica Neue" panose="02000503000000020004" pitchFamily="2" charset="0"/>
              </a:rPr>
              <a:t>Flight Stop </a:t>
            </a:r>
            <a:r>
              <a:rPr lang="en-CA" sz="1100" b="1" dirty="0">
                <a:latin typeface="Helvetica Neue" panose="02000503000000020004" pitchFamily="2" charset="0"/>
                <a:ea typeface="Helvetica Neue" panose="02000503000000020004" pitchFamily="2" charset="0"/>
                <a:cs typeface="Helvetica Neue" panose="02000503000000020004" pitchFamily="2" charset="0"/>
              </a:rPr>
              <a:t>is an installation that hangs in</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the Eaton Centre in Toronto; to create it,</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Snow used photographs of a Toronto</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Island goose.</a:t>
            </a:r>
          </a:p>
        </p:txBody>
      </p:sp>
      <p:pic>
        <p:nvPicPr>
          <p:cNvPr id="3" name="Picture 2" descr="michael-snow-flight-stop-kw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75" y="292542"/>
            <a:ext cx="3489325" cy="4652433"/>
          </a:xfrm>
          <a:prstGeom prst="rect">
            <a:avLst/>
          </a:prstGeom>
        </p:spPr>
      </p:pic>
    </p:spTree>
    <p:extLst>
      <p:ext uri="{BB962C8B-B14F-4D97-AF65-F5344CB8AC3E}">
        <p14:creationId xmlns:p14="http://schemas.microsoft.com/office/powerpoint/2010/main" val="205371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45FA7-A38D-374F-9203-637F71245902}"/>
              </a:ext>
            </a:extLst>
          </p:cNvPr>
          <p:cNvSpPr txBox="1"/>
          <p:nvPr/>
        </p:nvSpPr>
        <p:spPr>
          <a:xfrm>
            <a:off x="5601814" y="4458193"/>
            <a:ext cx="2105971" cy="407804"/>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Michael Snow and Joyce Wieland in 1964.</a:t>
            </a:r>
          </a:p>
        </p:txBody>
      </p:sp>
      <p:pic>
        <p:nvPicPr>
          <p:cNvPr id="3" name="Picture 2" descr="michael-snow-and-joyce-wieland-in-1964-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268" y="245752"/>
            <a:ext cx="3105831" cy="4620245"/>
          </a:xfrm>
          <a:prstGeom prst="rect">
            <a:avLst/>
          </a:prstGeom>
        </p:spPr>
      </p:pic>
    </p:spTree>
    <p:extLst>
      <p:ext uri="{BB962C8B-B14F-4D97-AF65-F5344CB8AC3E}">
        <p14:creationId xmlns:p14="http://schemas.microsoft.com/office/powerpoint/2010/main" val="258930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DCFB05-558B-BE4B-B0B5-A99C8AD3CF69}"/>
              </a:ext>
            </a:extLst>
          </p:cNvPr>
          <p:cNvSpPr txBox="1"/>
          <p:nvPr/>
        </p:nvSpPr>
        <p:spPr>
          <a:xfrm>
            <a:off x="1246346" y="4607812"/>
            <a:ext cx="6976336" cy="238527"/>
          </a:xfrm>
          <a:prstGeom prst="rect">
            <a:avLst/>
          </a:prstGeom>
          <a:noFill/>
        </p:spPr>
        <p:txBody>
          <a:bodyPr wrap="square" lIns="68580" tIns="34290" rIns="68580" bIns="34290"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Installation view of Michael Snow’s</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Walking Woman Works </a:t>
            </a:r>
            <a:r>
              <a:rPr lang="en-CA" sz="1100" b="1" dirty="0">
                <a:latin typeface="Helvetica Neue" panose="02000503000000020004" pitchFamily="2" charset="0"/>
                <a:ea typeface="Helvetica Neue" panose="02000503000000020004" pitchFamily="2" charset="0"/>
                <a:cs typeface="Helvetica Neue" panose="02000503000000020004" pitchFamily="2" charset="0"/>
              </a:rPr>
              <a:t>exhibition in 1984.</a:t>
            </a:r>
          </a:p>
        </p:txBody>
      </p:sp>
      <p:pic>
        <p:nvPicPr>
          <p:cNvPr id="3" name="Picture 2" descr="installation-michael-snow-walking-woman-1984-london-regional-art-gallery-context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681" y="249520"/>
            <a:ext cx="6510637" cy="4253616"/>
          </a:xfrm>
          <a:prstGeom prst="rect">
            <a:avLst/>
          </a:prstGeom>
        </p:spPr>
      </p:pic>
    </p:spTree>
    <p:extLst>
      <p:ext uri="{BB962C8B-B14F-4D97-AF65-F5344CB8AC3E}">
        <p14:creationId xmlns:p14="http://schemas.microsoft.com/office/powerpoint/2010/main" val="3362226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878</Words>
  <Application>Microsoft Macintosh PowerPoint</Application>
  <PresentationFormat>On-screen Show (16:9)</PresentationFormat>
  <Paragraphs>42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Simone Wharton</cp:lastModifiedBy>
  <cp:revision>50</cp:revision>
  <dcterms:created xsi:type="dcterms:W3CDTF">2019-12-13T23:49:00Z</dcterms:created>
  <dcterms:modified xsi:type="dcterms:W3CDTF">2021-04-18T19:29:38Z</dcterms:modified>
</cp:coreProperties>
</file>