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81" r:id="rId11"/>
    <p:sldId id="282" r:id="rId12"/>
    <p:sldId id="283" r:id="rId13"/>
    <p:sldId id="268" r:id="rId14"/>
    <p:sldId id="269" r:id="rId15"/>
    <p:sldId id="270" r:id="rId16"/>
    <p:sldId id="271" r:id="rId17"/>
    <p:sldId id="285" r:id="rId18"/>
    <p:sldId id="272" r:id="rId19"/>
    <p:sldId id="273" r:id="rId20"/>
    <p:sldId id="274" r:id="rId21"/>
    <p:sldId id="275" r:id="rId22"/>
    <p:sldId id="276" r:id="rId23"/>
    <p:sldId id="277" r:id="rId24"/>
    <p:sldId id="278" r:id="rId25"/>
    <p:sldId id="279" r:id="rId26"/>
    <p:sldId id="280" r:id="rId27"/>
    <p:sldId id="284"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158" d="100"/>
          <a:sy n="158" d="100"/>
        </p:scale>
        <p:origin x="-1112" y="-104"/>
      </p:cViewPr>
      <p:guideLst>
        <p:guide orient="horz" pos="1620"/>
        <p:guide pos="28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298713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1606e0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1606e0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36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1606e0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1606e0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7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1606e0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1606e0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91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1606e0b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c1606e0b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c1606e0b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c1606e0b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c1606e0b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c1606e0b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c1606e0b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c1606e0b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c1606e0b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c1606e0b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c1606e0b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c1606e0b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c1606e0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c1606e0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c1606e0b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c1606e0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c1606e0b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c1606e0b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1606e0b9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c1606e0b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c1606e0b9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c1606e0b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c1606e0b9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c1606e0b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c1606e0b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c1606e0b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d38eaf647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d38eaf647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d38eaf647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d38eaf647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39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c1606e0b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c1606e0b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c1606e0b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c1606e0b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c1606e0b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c1606e0b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c1606e0b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c1606e0b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c1606e0b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c1606e0b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c1606e0b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c1606e0b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1606e0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1606e0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32725" y="6750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 name="Picture 1" descr="Image File Cover_Paterson Ewen_Astronom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207944" cy="518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6467690" y="3837122"/>
            <a:ext cx="2219742" cy="1028792"/>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Sunset </a:t>
            </a:r>
            <a:r>
              <a:rPr lang="en-CA" sz="1100" b="1" i="1" dirty="0" smtClean="0">
                <a:latin typeface="Helvetica Neue" panose="02000503000000020004" pitchFamily="2" charset="0"/>
                <a:ea typeface="Helvetica Neue" panose="02000503000000020004" pitchFamily="2" charset="0"/>
                <a:cs typeface="Helvetica Neue" panose="02000503000000020004" pitchFamily="2" charset="0"/>
              </a:rPr>
              <a:t/>
            </a:r>
            <a:br>
              <a:rPr lang="en-CA" sz="1100" b="1" i="1" dirty="0" smtClean="0">
                <a:latin typeface="Helvetica Neue" panose="02000503000000020004" pitchFamily="2" charset="0"/>
                <a:ea typeface="Helvetica Neue" panose="02000503000000020004" pitchFamily="2" charset="0"/>
                <a:cs typeface="Helvetica Neue" panose="02000503000000020004" pitchFamily="2" charset="0"/>
              </a:rPr>
            </a:br>
            <a:r>
              <a:rPr lang="en-CA" sz="1100" b="1" i="1" dirty="0" smtClean="0">
                <a:latin typeface="Helvetica Neue" panose="02000503000000020004" pitchFamily="2" charset="0"/>
                <a:ea typeface="Helvetica Neue" panose="02000503000000020004" pitchFamily="2" charset="0"/>
                <a:cs typeface="Helvetica Neue" panose="02000503000000020004" pitchFamily="2" charset="0"/>
              </a:rPr>
              <a:t>over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Mediterranean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a:r>
            <a:b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b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1980</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An </a:t>
            </a:r>
            <a:r>
              <a:rPr lang="en-CA" sz="1100" b="1" dirty="0">
                <a:latin typeface="Helvetica Neue" panose="02000503000000020004" pitchFamily="2" charset="0"/>
                <a:ea typeface="Helvetica Neue" panose="02000503000000020004" pitchFamily="2" charset="0"/>
                <a:cs typeface="Helvetica Neue" panose="02000503000000020004" pitchFamily="2" charset="0"/>
              </a:rPr>
              <a:t>example of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Ewen’s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best-recognized </a:t>
            </a:r>
            <a:r>
              <a:rPr lang="en-CA" sz="1100" b="1" dirty="0">
                <a:latin typeface="Helvetica Neue" panose="02000503000000020004" pitchFamily="2" charset="0"/>
                <a:ea typeface="Helvetica Neue" panose="02000503000000020004" pitchFamily="2" charset="0"/>
                <a:cs typeface="Helvetica Neue" panose="02000503000000020004" pitchFamily="2" charset="0"/>
              </a:rPr>
              <a:t>gouged plywood technique. </a:t>
            </a:r>
          </a:p>
        </p:txBody>
      </p:sp>
      <p:pic>
        <p:nvPicPr>
          <p:cNvPr id="2" name="Picture 1" descr="paterson-ewen-sunset-over-mediterranean-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7955" y="225071"/>
            <a:ext cx="4809143" cy="4565749"/>
          </a:xfrm>
          <a:prstGeom prst="rect">
            <a:avLst/>
          </a:prstGeom>
        </p:spPr>
      </p:pic>
    </p:spTree>
    <p:extLst>
      <p:ext uri="{BB962C8B-B14F-4D97-AF65-F5344CB8AC3E}">
        <p14:creationId xmlns:p14="http://schemas.microsoft.com/office/powerpoint/2010/main" val="7061468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1685789" y="4521171"/>
            <a:ext cx="5840216" cy="469190"/>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Northern Lights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1973. Here Ewen depicts the natural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phenomenon </a:t>
            </a:r>
            <a:r>
              <a:rPr lang="en-CA" sz="1100" b="1" dirty="0">
                <a:latin typeface="Helvetica Neue" panose="02000503000000020004" pitchFamily="2" charset="0"/>
                <a:ea typeface="Helvetica Neue" panose="02000503000000020004" pitchFamily="2" charset="0"/>
                <a:cs typeface="Helvetica Neue" panose="02000503000000020004" pitchFamily="2" charset="0"/>
              </a:rPr>
              <a:t>from space,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a </a:t>
            </a:r>
            <a:r>
              <a:rPr lang="en-CA" sz="1100" b="1" dirty="0">
                <a:latin typeface="Helvetica Neue" panose="02000503000000020004" pitchFamily="2" charset="0"/>
                <a:ea typeface="Helvetica Neue" panose="02000503000000020004" pitchFamily="2" charset="0"/>
                <a:cs typeface="Helvetica Neue" panose="02000503000000020004" pitchFamily="2" charset="0"/>
              </a:rPr>
              <a:t>very unusual vantage point. </a:t>
            </a:r>
          </a:p>
        </p:txBody>
      </p:sp>
      <p:sp>
        <p:nvSpPr>
          <p:cNvPr id="5" name="Google Shape;90;p19">
            <a:extLst>
              <a:ext uri="{FF2B5EF4-FFF2-40B4-BE49-F238E27FC236}">
                <a16:creationId xmlns="" xmlns:a16="http://schemas.microsoft.com/office/drawing/2014/main" id="{0527B7A9-CF54-8140-B525-4D72D9FBAF00}"/>
              </a:ext>
            </a:extLst>
          </p:cNvPr>
          <p:cNvSpPr txBox="1"/>
          <p:nvPr/>
        </p:nvSpPr>
        <p:spPr>
          <a:xfrm>
            <a:off x="78610" y="35036"/>
            <a:ext cx="1823400" cy="12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Learning Activity #1</a:t>
            </a:r>
            <a:endParaRPr sz="1100" b="1" dirty="0">
              <a:latin typeface="Helvetica Neue"/>
              <a:ea typeface="Helvetica Neue"/>
              <a:cs typeface="Helvetica Neue"/>
              <a:sym typeface="Helvetica Neue"/>
            </a:endParaRPr>
          </a:p>
        </p:txBody>
      </p:sp>
      <p:pic>
        <p:nvPicPr>
          <p:cNvPr id="3" name="Picture 2" descr="paterson-ewen-northern-light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9757" y="487887"/>
            <a:ext cx="5855498" cy="4035336"/>
          </a:xfrm>
          <a:prstGeom prst="rect">
            <a:avLst/>
          </a:prstGeom>
        </p:spPr>
      </p:pic>
    </p:spTree>
    <p:extLst>
      <p:ext uri="{BB962C8B-B14F-4D97-AF65-F5344CB8AC3E}">
        <p14:creationId xmlns:p14="http://schemas.microsoft.com/office/powerpoint/2010/main" val="3365392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358794" y="4596400"/>
            <a:ext cx="8329985" cy="359321"/>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Solar Eclipse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1971. This work is one of the first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explicitly </a:t>
            </a:r>
            <a:r>
              <a:rPr lang="en-CA" sz="1100" b="1" dirty="0">
                <a:latin typeface="Helvetica Neue" panose="02000503000000020004" pitchFamily="2" charset="0"/>
                <a:ea typeface="Helvetica Neue" panose="02000503000000020004" pitchFamily="2" charset="0"/>
                <a:cs typeface="Helvetica Neue" panose="02000503000000020004" pitchFamily="2" charset="0"/>
              </a:rPr>
              <a:t>celestial pieces Ewen produced.</a:t>
            </a:r>
          </a:p>
        </p:txBody>
      </p:sp>
      <p:sp>
        <p:nvSpPr>
          <p:cNvPr id="6" name="Google Shape;90;p19">
            <a:extLst>
              <a:ext uri="{FF2B5EF4-FFF2-40B4-BE49-F238E27FC236}">
                <a16:creationId xmlns="" xmlns:a16="http://schemas.microsoft.com/office/drawing/2014/main" id="{D57CB783-C794-C647-A775-241AFC5748D3}"/>
              </a:ext>
            </a:extLst>
          </p:cNvPr>
          <p:cNvSpPr txBox="1"/>
          <p:nvPr/>
        </p:nvSpPr>
        <p:spPr>
          <a:xfrm>
            <a:off x="78610" y="35036"/>
            <a:ext cx="1823400" cy="12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Learning Activity #1</a:t>
            </a:r>
            <a:endParaRPr sz="1100" b="1" dirty="0">
              <a:latin typeface="Helvetica Neue"/>
              <a:ea typeface="Helvetica Neue"/>
              <a:cs typeface="Helvetica Neue"/>
              <a:sym typeface="Helvetica Neue"/>
            </a:endParaRPr>
          </a:p>
        </p:txBody>
      </p:sp>
      <p:pic>
        <p:nvPicPr>
          <p:cNvPr id="4" name="Picture 3" descr="paterson-ewen-kw6-solar-eclips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115" y="458539"/>
            <a:ext cx="8383424" cy="4149795"/>
          </a:xfrm>
          <a:prstGeom prst="rect">
            <a:avLst/>
          </a:prstGeom>
        </p:spPr>
      </p:pic>
    </p:spTree>
    <p:extLst>
      <p:ext uri="{BB962C8B-B14F-4D97-AF65-F5344CB8AC3E}">
        <p14:creationId xmlns:p14="http://schemas.microsoft.com/office/powerpoint/2010/main" val="26506904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p25"/>
          <p:cNvSpPr txBox="1"/>
          <p:nvPr/>
        </p:nvSpPr>
        <p:spPr>
          <a:xfrm>
            <a:off x="6074229" y="4009246"/>
            <a:ext cx="1939239" cy="947058"/>
          </a:xfrm>
          <a:prstGeom prst="rect">
            <a:avLst/>
          </a:prstGeom>
          <a:noFill/>
          <a:ln>
            <a:noFill/>
          </a:ln>
        </p:spPr>
        <p:txBody>
          <a:bodyPr spcFirstLastPara="1" wrap="square" lIns="91425" tIns="91425" rIns="91425" bIns="91425" anchor="t"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Gibbous Moon</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1980. Of all the celestial objects, Ewen identified most closely with the moon. </a:t>
            </a:r>
          </a:p>
        </p:txBody>
      </p:sp>
      <p:sp>
        <p:nvSpPr>
          <p:cNvPr id="5" name="Google Shape;90;p19">
            <a:extLst>
              <a:ext uri="{FF2B5EF4-FFF2-40B4-BE49-F238E27FC236}">
                <a16:creationId xmlns="" xmlns:a16="http://schemas.microsoft.com/office/drawing/2014/main" id="{A8E5B6F3-207C-EC44-8154-A680D70C3C3D}"/>
              </a:ext>
            </a:extLst>
          </p:cNvPr>
          <p:cNvSpPr txBox="1"/>
          <p:nvPr/>
        </p:nvSpPr>
        <p:spPr>
          <a:xfrm>
            <a:off x="78610" y="35036"/>
            <a:ext cx="1823400" cy="12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Learning Activity #1</a:t>
            </a:r>
            <a:endParaRPr sz="1100" b="1" dirty="0">
              <a:latin typeface="Helvetica Neue"/>
              <a:ea typeface="Helvetica Neue"/>
              <a:cs typeface="Helvetica Neue"/>
              <a:sym typeface="Helvetica Neue"/>
            </a:endParaRPr>
          </a:p>
        </p:txBody>
      </p:sp>
      <p:pic>
        <p:nvPicPr>
          <p:cNvPr id="3" name="Picture 2" descr="paterson-ewen-kw10-gibbous-mo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5800" y="573210"/>
            <a:ext cx="4621415" cy="43261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26"/>
          <p:cNvSpPr txBox="1"/>
          <p:nvPr/>
        </p:nvSpPr>
        <p:spPr>
          <a:xfrm>
            <a:off x="6006618" y="3437992"/>
            <a:ext cx="2155372" cy="1440319"/>
          </a:xfrm>
          <a:prstGeom prst="rect">
            <a:avLst/>
          </a:prstGeom>
          <a:noFill/>
          <a:ln>
            <a:noFill/>
          </a:ln>
        </p:spPr>
        <p:txBody>
          <a:bodyPr spcFirstLastPara="1" wrap="square" lIns="91425" tIns="91425" rIns="91425" bIns="91425" anchor="t"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Decadent Crescent Moon</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1990. Throughout Ewen’s works, we see a fluctuation between lines that are calm and measured and lines that are erratic. Lines set the mood in Ewen’s work.</a:t>
            </a:r>
          </a:p>
        </p:txBody>
      </p:sp>
      <p:pic>
        <p:nvPicPr>
          <p:cNvPr id="2" name="Picture 1" descr="paterson-ewen-decadent-crescent-moon-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840" y="233109"/>
            <a:ext cx="4797997" cy="46514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Google Shape;141;p27"/>
          <p:cNvSpPr txBox="1"/>
          <p:nvPr/>
        </p:nvSpPr>
        <p:spPr>
          <a:xfrm>
            <a:off x="6091318" y="3158388"/>
            <a:ext cx="2587320" cy="1625883"/>
          </a:xfrm>
          <a:prstGeom prst="rect">
            <a:avLst/>
          </a:prstGeom>
          <a:noFill/>
          <a:ln>
            <a:noFill/>
          </a:ln>
        </p:spPr>
        <p:txBody>
          <a:bodyPr spcFirstLastPara="1" wrap="square" lIns="91425" tIns="91425" rIns="91425" bIns="91425" anchor="b"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Blackout</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1960. Here Ewen references the air raid procedures that were practised at the end of the 1950s and </a:t>
            </a:r>
            <a:r>
              <a:rPr lang="en-CA" sz="1100" b="1" dirty="0" smtClean="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in the 1960s</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during the height of the Cold War. This work is significant as it is one of only a few that are directly related to historical events. </a:t>
            </a:r>
          </a:p>
        </p:txBody>
      </p:sp>
      <p:sp>
        <p:nvSpPr>
          <p:cNvPr id="4" name="Google Shape;90;p19">
            <a:extLst>
              <a:ext uri="{FF2B5EF4-FFF2-40B4-BE49-F238E27FC236}">
                <a16:creationId xmlns="" xmlns:a16="http://schemas.microsoft.com/office/drawing/2014/main" id="{D6F66EB5-47C0-2D47-ABD1-63F90439A3B0}"/>
              </a:ext>
            </a:extLst>
          </p:cNvPr>
          <p:cNvSpPr txBox="1"/>
          <p:nvPr/>
        </p:nvSpPr>
        <p:spPr>
          <a:xfrm>
            <a:off x="78610" y="35036"/>
            <a:ext cx="1823400" cy="12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Learning Activity #2</a:t>
            </a:r>
            <a:endParaRPr sz="1100" b="1" dirty="0">
              <a:latin typeface="Helvetica Neue"/>
              <a:ea typeface="Helvetica Neue"/>
              <a:cs typeface="Helvetica Neue"/>
              <a:sym typeface="Helvetica Neue"/>
            </a:endParaRPr>
          </a:p>
        </p:txBody>
      </p:sp>
      <p:pic>
        <p:nvPicPr>
          <p:cNvPr id="3" name="Picture 2" descr="paterson-ewen-kw3-blackou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280" y="530528"/>
            <a:ext cx="5073124" cy="42485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28"/>
          <p:cNvSpPr txBox="1"/>
          <p:nvPr/>
        </p:nvSpPr>
        <p:spPr>
          <a:xfrm>
            <a:off x="6338329" y="3647598"/>
            <a:ext cx="2201515" cy="1310269"/>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Moon over Water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1977. Ewen explored moons in every phase, and returned to them again and again in every period of his life and in every medium in which he worked.</a:t>
            </a:r>
          </a:p>
        </p:txBody>
      </p:sp>
      <p:pic>
        <p:nvPicPr>
          <p:cNvPr id="4" name="Picture 3" descr="paterson-ewen-moon-over-wa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83" y="233111"/>
            <a:ext cx="5048341" cy="4638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4" name="Google Shape;90;p19">
            <a:extLst>
              <a:ext uri="{FF2B5EF4-FFF2-40B4-BE49-F238E27FC236}">
                <a16:creationId xmlns="" xmlns:a16="http://schemas.microsoft.com/office/drawing/2014/main" id="{D6F66EB5-47C0-2D47-ABD1-63F90439A3B0}"/>
              </a:ext>
            </a:extLst>
          </p:cNvPr>
          <p:cNvSpPr txBox="1"/>
          <p:nvPr/>
        </p:nvSpPr>
        <p:spPr>
          <a:xfrm>
            <a:off x="78610" y="35036"/>
            <a:ext cx="1823400" cy="12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Learning Activity #2</a:t>
            </a:r>
            <a:endParaRPr sz="1100" b="1" dirty="0">
              <a:latin typeface="Helvetica Neue"/>
              <a:ea typeface="Helvetica Neue"/>
              <a:cs typeface="Helvetica Neue"/>
              <a:sym typeface="Helvetica Neue"/>
            </a:endParaRPr>
          </a:p>
        </p:txBody>
      </p:sp>
      <p:sp>
        <p:nvSpPr>
          <p:cNvPr id="6" name="Google Shape;102;p21"/>
          <p:cNvSpPr txBox="1"/>
          <p:nvPr/>
        </p:nvSpPr>
        <p:spPr>
          <a:xfrm>
            <a:off x="167738" y="4686316"/>
            <a:ext cx="8329985" cy="359321"/>
          </a:xfrm>
          <a:prstGeom prst="rect">
            <a:avLst/>
          </a:prstGeom>
          <a:noFill/>
          <a:ln>
            <a:noFill/>
          </a:ln>
        </p:spPr>
        <p:txBody>
          <a:bodyPr spcFirstLastPara="1" wrap="square" lIns="91425" tIns="91425" rIns="91425" bIns="91425" anchor="t" anchorCtr="0">
            <a:noAutofit/>
          </a:bodyPr>
          <a:lstStyle/>
          <a:p>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Moon observation chart, February 1 to March 7, 2018, in Toronto, ON. </a:t>
            </a:r>
            <a:r>
              <a:rPr lang="en-CA" sz="1100" b="1" dirty="0">
                <a:latin typeface="Helvetica Neue" panose="02000503000000020004" pitchFamily="2" charset="0"/>
                <a:ea typeface="Helvetica Neue" panose="02000503000000020004" pitchFamily="2" charset="0"/>
                <a:cs typeface="Helvetica Neue" panose="02000503000000020004" pitchFamily="2" charset="0"/>
              </a:rPr>
              <a:t>(Source: </a:t>
            </a:r>
            <a:r>
              <a:rPr lang="en-CA" sz="1100" b="1" dirty="0" err="1" smtClean="0">
                <a:latin typeface="Helvetica Neue" panose="02000503000000020004" pitchFamily="2" charset="0"/>
                <a:ea typeface="Helvetica Neue" panose="02000503000000020004" pitchFamily="2" charset="0"/>
                <a:cs typeface="Helvetica Neue" panose="02000503000000020004" pitchFamily="2" charset="0"/>
              </a:rPr>
              <a:t>www.mooncalc.org</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FinalChartPla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172" y="451316"/>
            <a:ext cx="8393014" cy="4240868"/>
          </a:xfrm>
          <a:prstGeom prst="rect">
            <a:avLst/>
          </a:prstGeom>
        </p:spPr>
      </p:pic>
    </p:spTree>
    <p:extLst>
      <p:ext uri="{BB962C8B-B14F-4D97-AF65-F5344CB8AC3E}">
        <p14:creationId xmlns:p14="http://schemas.microsoft.com/office/powerpoint/2010/main" val="1864201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p29"/>
          <p:cNvSpPr txBox="1"/>
          <p:nvPr/>
        </p:nvSpPr>
        <p:spPr>
          <a:xfrm>
            <a:off x="5616777" y="2619075"/>
            <a:ext cx="2736041" cy="2293440"/>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Cosmic Cannibalism</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1994. Here Ewen depicts galactic cannibalism, where two galaxies collide and one becomes absorbed into the other. Ewen was interested in representing motion throughout his works. The breaking apart of the yellow galaxy as it is absorbed into the giant swirling mass of the blue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galaxy </a:t>
            </a:r>
            <a:r>
              <a:rPr lang="en-CA" sz="1100" b="1" dirty="0">
                <a:latin typeface="Helvetica Neue" panose="02000503000000020004" pitchFamily="2" charset="0"/>
                <a:ea typeface="Helvetica Neue" panose="02000503000000020004" pitchFamily="2" charset="0"/>
                <a:cs typeface="Helvetica Neue" panose="02000503000000020004" pitchFamily="2" charset="0"/>
              </a:rPr>
              <a:t>plays out against a gouged red background that itself seems to be in motion, churning with the rotation of the blue blades.</a:t>
            </a:r>
          </a:p>
        </p:txBody>
      </p:sp>
      <p:pic>
        <p:nvPicPr>
          <p:cNvPr id="2" name="Picture 1" descr="paterson-ewen-cosmic-cannibalism-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563" y="281339"/>
            <a:ext cx="4434610" cy="46280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30"/>
          <p:cNvSpPr txBox="1"/>
          <p:nvPr/>
        </p:nvSpPr>
        <p:spPr>
          <a:xfrm>
            <a:off x="6013254" y="3770483"/>
            <a:ext cx="2676351" cy="1144292"/>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Gibbous Moon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1980. This striking work was featured on the cover of the catalogue produced when Ewen represented Canada at the 1982 Venice Biennale. A fitting representation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of </a:t>
            </a:r>
            <a:r>
              <a:rPr lang="en-CA" sz="1100" b="1" dirty="0">
                <a:latin typeface="Helvetica Neue" panose="02000503000000020004" pitchFamily="2" charset="0"/>
                <a:ea typeface="Helvetica Neue" panose="02000503000000020004" pitchFamily="2" charset="0"/>
                <a:cs typeface="Helvetica Neue" panose="02000503000000020004" pitchFamily="2" charset="0"/>
              </a:rPr>
              <a:t>the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artist’s work.</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Google Shape;90;p19">
            <a:extLst>
              <a:ext uri="{FF2B5EF4-FFF2-40B4-BE49-F238E27FC236}">
                <a16:creationId xmlns="" xmlns:a16="http://schemas.microsoft.com/office/drawing/2014/main" id="{A8431373-3F6B-604E-A19F-2C051B8456DB}"/>
              </a:ext>
            </a:extLst>
          </p:cNvPr>
          <p:cNvSpPr txBox="1"/>
          <p:nvPr/>
        </p:nvSpPr>
        <p:spPr>
          <a:xfrm>
            <a:off x="78610" y="35036"/>
            <a:ext cx="1823400" cy="12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Culminating Task</a:t>
            </a:r>
            <a:endParaRPr sz="1100" b="1" dirty="0">
              <a:latin typeface="Helvetica Neue"/>
              <a:ea typeface="Helvetica Neue"/>
              <a:cs typeface="Helvetica Neue"/>
              <a:sym typeface="Helvetica Neue"/>
            </a:endParaRPr>
          </a:p>
        </p:txBody>
      </p:sp>
      <p:pic>
        <p:nvPicPr>
          <p:cNvPr id="5" name="Picture 4" descr="paterson-ewen-kw10-gibbous-mo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5800" y="573210"/>
            <a:ext cx="4621415" cy="43261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6078332" y="3823957"/>
            <a:ext cx="1888853" cy="1115436"/>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Ewen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Moon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1975.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Ewen’s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brush, </a:t>
            </a:r>
            <a:r>
              <a:rPr lang="en-CA" sz="1100" b="1" dirty="0">
                <a:latin typeface="Helvetica Neue" panose="02000503000000020004" pitchFamily="2" charset="0"/>
                <a:ea typeface="Helvetica Neue" panose="02000503000000020004" pitchFamily="2" charset="0"/>
                <a:cs typeface="Helvetica Neue" panose="02000503000000020004" pitchFamily="2" charset="0"/>
              </a:rPr>
              <a:t>like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a knife stabbing </a:t>
            </a:r>
            <a:r>
              <a:rPr lang="en-CA" sz="1100" b="1" dirty="0">
                <a:latin typeface="Helvetica Neue" panose="02000503000000020004" pitchFamily="2" charset="0"/>
                <a:ea typeface="Helvetica Neue" panose="02000503000000020004" pitchFamily="2" charset="0"/>
                <a:cs typeface="Helvetica Neue" panose="02000503000000020004" pitchFamily="2" charset="0"/>
              </a:rPr>
              <a:t>the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image, </a:t>
            </a:r>
            <a:r>
              <a:rPr lang="en-CA" sz="1100" b="1" dirty="0">
                <a:latin typeface="Helvetica Neue" panose="02000503000000020004" pitchFamily="2" charset="0"/>
                <a:ea typeface="Helvetica Neue" panose="02000503000000020004" pitchFamily="2" charset="0"/>
                <a:cs typeface="Helvetica Neue" panose="02000503000000020004" pitchFamily="2" charset="0"/>
              </a:rPr>
              <a:t>mimics the violent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forces by </a:t>
            </a:r>
            <a:r>
              <a:rPr lang="en-CA" sz="1100" b="1" dirty="0">
                <a:latin typeface="Helvetica Neue" panose="02000503000000020004" pitchFamily="2" charset="0"/>
                <a:ea typeface="Helvetica Neue" panose="02000503000000020004" pitchFamily="2" charset="0"/>
                <a:cs typeface="Helvetica Neue" panose="02000503000000020004" pitchFamily="2" charset="0"/>
              </a:rPr>
              <a:t>which the moon was created.</a:t>
            </a:r>
          </a:p>
        </p:txBody>
      </p:sp>
      <p:pic>
        <p:nvPicPr>
          <p:cNvPr id="3" name="Picture 2" descr="paterson-ewen-moon-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406" y="185998"/>
            <a:ext cx="4742534" cy="47715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Google Shape;165;p31"/>
          <p:cNvSpPr txBox="1"/>
          <p:nvPr/>
        </p:nvSpPr>
        <p:spPr>
          <a:xfrm>
            <a:off x="1701270" y="4383120"/>
            <a:ext cx="5676146" cy="358200"/>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Moon over Tobermory</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1981. This painting is likely a tribute to British landscape painter J.M.W. Turner. Whereas Turner came to be associated with the sun, Ewen is associated with the moon.</a:t>
            </a:r>
          </a:p>
        </p:txBody>
      </p:sp>
      <p:pic>
        <p:nvPicPr>
          <p:cNvPr id="5" name="Picture 4" descr="paterson-ewen-moon-over-tobermory-contextual.jpg"/>
          <p:cNvPicPr>
            <a:picLocks noChangeAspect="1"/>
          </p:cNvPicPr>
          <p:nvPr/>
        </p:nvPicPr>
        <p:blipFill rotWithShape="1">
          <a:blip r:embed="rId3">
            <a:extLst>
              <a:ext uri="{28A0092B-C50C-407E-A947-70E740481C1C}">
                <a14:useLocalDpi xmlns:a14="http://schemas.microsoft.com/office/drawing/2010/main" val="0"/>
              </a:ext>
            </a:extLst>
          </a:blip>
          <a:srcRect l="3070" t="4519" r="1973" b="3019"/>
          <a:stretch/>
        </p:blipFill>
        <p:spPr>
          <a:xfrm>
            <a:off x="1760999" y="221660"/>
            <a:ext cx="5866871" cy="41596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32"/>
          <p:cNvSpPr txBox="1"/>
          <p:nvPr/>
        </p:nvSpPr>
        <p:spPr>
          <a:xfrm>
            <a:off x="1885951" y="4598033"/>
            <a:ext cx="5279046" cy="439331"/>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La Pointe Sensible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1957. Spending time in Montreal with the </a:t>
            </a:r>
            <a:r>
              <a:rPr lang="en-CA" sz="1100" b="1" dirty="0" err="1" smtClean="0">
                <a:latin typeface="Helvetica Neue" panose="02000503000000020004" pitchFamily="2" charset="0"/>
                <a:ea typeface="Helvetica Neue" panose="02000503000000020004" pitchFamily="2" charset="0"/>
                <a:cs typeface="Helvetica Neue" panose="02000503000000020004" pitchFamily="2" charset="0"/>
              </a:rPr>
              <a:t>Automatistes</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Ewen</a:t>
            </a:r>
            <a:r>
              <a:rPr lang="en-CA" sz="1100" b="1">
                <a:latin typeface="Helvetica Neue" panose="02000503000000020004" pitchFamily="2" charset="0"/>
                <a:ea typeface="Helvetica Neue" panose="02000503000000020004" pitchFamily="2" charset="0"/>
                <a:cs typeface="Helvetica Neue" panose="02000503000000020004" pitchFamily="2" charset="0"/>
              </a:rPr>
              <a:t> </a:t>
            </a:r>
            <a:r>
              <a:rPr lang="en-CA" sz="1100" b="1" smtClean="0">
                <a:latin typeface="Helvetica Neue" panose="02000503000000020004" pitchFamily="2" charset="0"/>
                <a:ea typeface="Helvetica Neue" panose="02000503000000020004" pitchFamily="2" charset="0"/>
                <a:cs typeface="Helvetica Neue" panose="02000503000000020004" pitchFamily="2" charset="0"/>
              </a:rPr>
              <a:t>experimented </a:t>
            </a:r>
            <a:r>
              <a:rPr lang="en-CA" sz="1100" b="1" dirty="0">
                <a:latin typeface="Helvetica Neue" panose="02000503000000020004" pitchFamily="2" charset="0"/>
                <a:ea typeface="Helvetica Neue" panose="02000503000000020004" pitchFamily="2" charset="0"/>
                <a:cs typeface="Helvetica Neue" panose="02000503000000020004" pitchFamily="2" charset="0"/>
              </a:rPr>
              <a:t>with different forms of abstraction. </a:t>
            </a:r>
          </a:p>
        </p:txBody>
      </p:sp>
      <p:pic>
        <p:nvPicPr>
          <p:cNvPr id="3" name="Picture 2" descr="paterson-ewen-la-pointe-sensible-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4774" y="176841"/>
            <a:ext cx="5271206" cy="44064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33"/>
          <p:cNvSpPr txBox="1"/>
          <p:nvPr/>
        </p:nvSpPr>
        <p:spPr>
          <a:xfrm>
            <a:off x="5685447" y="4222374"/>
            <a:ext cx="2209418" cy="814220"/>
          </a:xfrm>
          <a:prstGeom prst="rect">
            <a:avLst/>
          </a:prstGeom>
          <a:noFill/>
          <a:ln>
            <a:noFill/>
          </a:ln>
        </p:spPr>
        <p:txBody>
          <a:bodyPr spcFirstLastPara="1" wrap="square" lIns="91425" tIns="91425" rIns="91425" bIns="91425" anchor="t"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Untitled</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1962. Ewen also created a number of abstract works in pastel on paper.</a:t>
            </a:r>
          </a:p>
        </p:txBody>
      </p:sp>
      <p:pic>
        <p:nvPicPr>
          <p:cNvPr id="3" name="Picture 2" descr="paterson-ewen-untitled-new-1962-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0596" y="184880"/>
            <a:ext cx="3446879" cy="48003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2"/>
        <p:cNvGrpSpPr/>
        <p:nvPr/>
      </p:nvGrpSpPr>
      <p:grpSpPr>
        <a:xfrm>
          <a:off x="0" y="0"/>
          <a:ext cx="0" cy="0"/>
          <a:chOff x="0" y="0"/>
          <a:chExt cx="0" cy="0"/>
        </a:xfrm>
      </p:grpSpPr>
      <p:sp>
        <p:nvSpPr>
          <p:cNvPr id="183" name="Google Shape;183;p34"/>
          <p:cNvSpPr txBox="1"/>
          <p:nvPr/>
        </p:nvSpPr>
        <p:spPr>
          <a:xfrm>
            <a:off x="5926693" y="3726212"/>
            <a:ext cx="2245815" cy="1131287"/>
          </a:xfrm>
          <a:prstGeom prst="rect">
            <a:avLst/>
          </a:prstGeom>
          <a:noFill/>
          <a:ln>
            <a:noFill/>
          </a:ln>
        </p:spPr>
        <p:txBody>
          <a:bodyPr spcFirstLastPara="1" wrap="square" lIns="91425" tIns="91425" rIns="91425" bIns="91425" anchor="b"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Galaxy NGC-253</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1973. The swirling galaxy and twinkling stars in this </a:t>
            </a:r>
            <a:r>
              <a:rPr lang="en-CA" sz="1100" b="1">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painting </a:t>
            </a:r>
            <a:r>
              <a:rPr lang="en-CA" sz="1100" b="1" smtClean="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are </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typical of </a:t>
            </a:r>
            <a:r>
              <a:rPr lang="en-CA" sz="1100" b="1" dirty="0" err="1" smtClean="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Ewen’s</a:t>
            </a:r>
            <a:r>
              <a:rPr lang="en-CA" sz="1100" b="1" dirty="0" smtClean="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interest in the cosmos. </a:t>
            </a:r>
          </a:p>
        </p:txBody>
      </p:sp>
      <p:pic>
        <p:nvPicPr>
          <p:cNvPr id="2" name="Picture 1" descr="paterson-ewen-galaxy-ngc-253-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610" y="284884"/>
            <a:ext cx="4907490" cy="45863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
        <p:cNvGrpSpPr/>
        <p:nvPr/>
      </p:nvGrpSpPr>
      <p:grpSpPr>
        <a:xfrm>
          <a:off x="0" y="0"/>
          <a:ext cx="0" cy="0"/>
          <a:chOff x="0" y="0"/>
          <a:chExt cx="0" cy="0"/>
        </a:xfrm>
      </p:grpSpPr>
      <p:sp>
        <p:nvSpPr>
          <p:cNvPr id="189" name="Google Shape;189;p35"/>
          <p:cNvSpPr txBox="1"/>
          <p:nvPr/>
        </p:nvSpPr>
        <p:spPr>
          <a:xfrm>
            <a:off x="5440595" y="4166738"/>
            <a:ext cx="2421612" cy="793065"/>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Thunder Cloud as Generator #1</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1971. This work shows the cycle of rain falling and rising back up into the air. </a:t>
            </a:r>
          </a:p>
        </p:txBody>
      </p:sp>
      <p:pic>
        <p:nvPicPr>
          <p:cNvPr id="3" name="Picture 2" descr="paterson-ewen-thundercloud-as-generator-1-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5946" y="184880"/>
            <a:ext cx="3296093" cy="47025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Google Shape;195;p36"/>
          <p:cNvSpPr txBox="1"/>
          <p:nvPr/>
        </p:nvSpPr>
        <p:spPr>
          <a:xfrm>
            <a:off x="6525620" y="3473406"/>
            <a:ext cx="2304389" cy="1477736"/>
          </a:xfrm>
          <a:prstGeom prst="rect">
            <a:avLst/>
          </a:prstGeom>
          <a:noFill/>
          <a:ln>
            <a:noFill/>
          </a:ln>
        </p:spPr>
        <p:txBody>
          <a:bodyPr spcFirstLastPara="1" wrap="square" lIns="91425" tIns="91425" rIns="91425" bIns="91425" anchor="t"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Sun Dogs #4</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1989. Initially Ewen stood the plywood against a wall to use the router. After a near accident, he began to lay the plywood on sawhorses, often climbing onto the surface and working </a:t>
            </a:r>
            <a:r>
              <a:rPr lang="en-CA" sz="1100" b="1" dirty="0" smtClean="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on all </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fours. </a:t>
            </a:r>
          </a:p>
        </p:txBody>
      </p:sp>
      <p:pic>
        <p:nvPicPr>
          <p:cNvPr id="3" name="Picture 2" descr="paterson-ewen-sun-dogs-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46" y="241147"/>
            <a:ext cx="5555269" cy="46584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p:nvPr/>
        </p:nvSpPr>
        <p:spPr>
          <a:xfrm>
            <a:off x="6338161" y="4012116"/>
            <a:ext cx="2308422" cy="984134"/>
          </a:xfrm>
          <a:prstGeom prst="rect">
            <a:avLst/>
          </a:prstGeom>
          <a:noFill/>
          <a:ln>
            <a:noFill/>
          </a:ln>
        </p:spPr>
        <p:txBody>
          <a:bodyPr spcFirstLastPara="1" wrap="square" lIns="91425" tIns="91425" rIns="91425" bIns="91425" anchor="b"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Typhoon</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1979. In the painting Ewen combines his two interests: the moon and natural </a:t>
            </a:r>
            <a:r>
              <a:rPr lang="en-CA" sz="1100" b="1" dirty="0" smtClean="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phenomena.</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2" name="Picture 1" descr="paterson-ewen-typhoon-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695" y="217033"/>
            <a:ext cx="4947502" cy="46798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p:nvPr/>
        </p:nvSpPr>
        <p:spPr>
          <a:xfrm>
            <a:off x="308438" y="4511042"/>
            <a:ext cx="8491380" cy="445292"/>
          </a:xfrm>
          <a:prstGeom prst="rect">
            <a:avLst/>
          </a:prstGeom>
          <a:noFill/>
          <a:ln>
            <a:noFill/>
          </a:ln>
        </p:spPr>
        <p:txBody>
          <a:bodyPr spcFirstLastPara="1" wrap="square" lIns="91425" tIns="91425" rIns="91425" bIns="91425" anchor="t" anchorCtr="0">
            <a:noAutofit/>
          </a:bodyPr>
          <a:lstStyle/>
          <a:p>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Eruptive Prominence</a:t>
            </a:r>
            <a:r>
              <a:rPr lang="en-CA" sz="1100" b="1" dirty="0">
                <a:highlight>
                  <a:srgbClr val="FFFFFF"/>
                </a:highlight>
                <a:latin typeface="Helvetica Neue" panose="02000503000000020004" pitchFamily="2" charset="0"/>
                <a:ea typeface="Helvetica Neue" panose="02000503000000020004" pitchFamily="2" charset="0"/>
                <a:cs typeface="Helvetica Neue" panose="02000503000000020004" pitchFamily="2" charset="0"/>
              </a:rPr>
              <a:t>, 1971. One of Ewen’s earliest gouged plywood works, perhaps depicting a solar flare off the surface of the sun.</a:t>
            </a:r>
          </a:p>
        </p:txBody>
      </p:sp>
      <p:pic>
        <p:nvPicPr>
          <p:cNvPr id="3" name="Picture 2" descr="paterson-ewen-eruptive-prominence-contextu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12" y="315358"/>
            <a:ext cx="8439689" cy="4197750"/>
          </a:xfrm>
          <a:prstGeom prst="rect">
            <a:avLst/>
          </a:prstGeom>
        </p:spPr>
      </p:pic>
    </p:spTree>
    <p:extLst>
      <p:ext uri="{BB962C8B-B14F-4D97-AF65-F5344CB8AC3E}">
        <p14:creationId xmlns:p14="http://schemas.microsoft.com/office/powerpoint/2010/main" val="16444289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5"/>
          <p:cNvSpPr txBox="1"/>
          <p:nvPr/>
        </p:nvSpPr>
        <p:spPr>
          <a:xfrm>
            <a:off x="4562475" y="4103265"/>
            <a:ext cx="5583250" cy="761568"/>
          </a:xfrm>
          <a:prstGeom prst="rect">
            <a:avLst/>
          </a:prstGeom>
          <a:noFill/>
          <a:ln>
            <a:noFill/>
          </a:ln>
        </p:spPr>
        <p:txBody>
          <a:bodyPr spcFirstLastPara="1" wrap="square" lIns="91425" tIns="91425" rIns="91425" bIns="91425" anchor="b" anchorCtr="0">
            <a:noAutofit/>
          </a:bodyPr>
          <a:lstStyle/>
          <a:p>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Paterson </a:t>
            </a:r>
            <a:r>
              <a:rPr lang="en-CA" sz="1100" b="1" dirty="0" err="1" smtClean="0">
                <a:latin typeface="Helvetica Neue" panose="02000503000000020004" pitchFamily="2" charset="0"/>
                <a:ea typeface="Helvetica Neue" panose="02000503000000020004" pitchFamily="2" charset="0"/>
                <a:cs typeface="Helvetica Neue" panose="02000503000000020004" pitchFamily="2" charset="0"/>
              </a:rPr>
              <a:t>Ewen</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in 1962.</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Picture 1" descr="photo-paterson-ewen-1962-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0594" y="257225"/>
            <a:ext cx="2886082" cy="45734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1770125" y="4604004"/>
            <a:ext cx="5504762" cy="505848"/>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Untitled</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1954. This is Ewen’s first abstract painting, created during his time in Montreal. </a:t>
            </a:r>
          </a:p>
        </p:txBody>
      </p:sp>
      <p:pic>
        <p:nvPicPr>
          <p:cNvPr id="2" name="Picture 1" descr="paterson-ewen-kw2-untitled-195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6730" y="234853"/>
            <a:ext cx="5449627" cy="43569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6239457" y="3909122"/>
            <a:ext cx="2245681" cy="1093737"/>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Great Wave—Homage to Hokusai</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1974. This work shows Ewen’s inspiration from Japanese woodblock prints. </a:t>
            </a:r>
          </a:p>
        </p:txBody>
      </p:sp>
      <p:pic>
        <p:nvPicPr>
          <p:cNvPr id="3" name="Picture 2" descr="paterson-ewen-kw8-the-great-wav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807" y="265263"/>
            <a:ext cx="4894164" cy="45854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Google Shape;84;p18"/>
          <p:cNvSpPr txBox="1"/>
          <p:nvPr/>
        </p:nvSpPr>
        <p:spPr>
          <a:xfrm>
            <a:off x="1898013" y="4424298"/>
            <a:ext cx="5282659" cy="680211"/>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Traces through Space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1970</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During the 1970s,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Ewen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was interested </a:t>
            </a:r>
            <a:r>
              <a:rPr lang="en-CA" sz="1100" b="1" dirty="0">
                <a:latin typeface="Helvetica Neue" panose="02000503000000020004" pitchFamily="2" charset="0"/>
                <a:ea typeface="Helvetica Neue" panose="02000503000000020004" pitchFamily="2" charset="0"/>
                <a:cs typeface="Helvetica Neue" panose="02000503000000020004" pitchFamily="2" charset="0"/>
              </a:rPr>
              <a:t>in trying to capture “the idea of a life stream that goes through everyone’s life and universal life.” </a:t>
            </a:r>
          </a:p>
        </p:txBody>
      </p:sp>
      <p:pic>
        <p:nvPicPr>
          <p:cNvPr id="3" name="Picture 2" descr="paterson-ewen-kw4-traces-through-spa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7298" y="224465"/>
            <a:ext cx="5200455" cy="4137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19"/>
          <p:cNvSpPr txBox="1"/>
          <p:nvPr/>
        </p:nvSpPr>
        <p:spPr>
          <a:xfrm>
            <a:off x="6318705" y="3523200"/>
            <a:ext cx="2115002" cy="1481505"/>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Satan’s Pit</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1991. One time, Ewen accidentally dug too deeply with his router and made a hole through the plywood. Rather than start again, he simply started to work this feature into his artworks.</a:t>
            </a:r>
          </a:p>
        </p:txBody>
      </p:sp>
      <p:pic>
        <p:nvPicPr>
          <p:cNvPr id="3" name="Picture 2" descr="paterson-ewen-kw12-satans-pi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08" y="228961"/>
            <a:ext cx="4967359" cy="46941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0"/>
          <p:cNvSpPr txBox="1"/>
          <p:nvPr/>
        </p:nvSpPr>
        <p:spPr>
          <a:xfrm>
            <a:off x="2722391" y="4743450"/>
            <a:ext cx="3089213" cy="331019"/>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Ewen in his army uniform, c</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.1944</a:t>
            </a:r>
            <a:r>
              <a:rPr lang="en-CA" sz="1100" b="1" dirty="0">
                <a:latin typeface="Helvetica Neue" panose="02000503000000020004" pitchFamily="2" charset="0"/>
                <a:ea typeface="Helvetica Neue" panose="02000503000000020004" pitchFamily="2" charset="0"/>
                <a:cs typeface="Helvetica Neue" panose="02000503000000020004" pitchFamily="2" charset="0"/>
              </a:rPr>
              <a:t>.</a:t>
            </a:r>
          </a:p>
        </p:txBody>
      </p:sp>
      <p:pic>
        <p:nvPicPr>
          <p:cNvPr id="3" name="Picture 2" descr="photo-paterson-ewen-military-portrait-1944-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806" y="184880"/>
            <a:ext cx="3507185" cy="44987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21"/>
          <p:cNvSpPr txBox="1"/>
          <p:nvPr/>
        </p:nvSpPr>
        <p:spPr>
          <a:xfrm>
            <a:off x="5763552" y="4037264"/>
            <a:ext cx="2131314" cy="521368"/>
          </a:xfrm>
          <a:prstGeom prst="rect">
            <a:avLst/>
          </a:prstGeom>
          <a:noFill/>
          <a:ln>
            <a:noFill/>
          </a:ln>
        </p:spPr>
        <p:txBody>
          <a:bodyPr spcFirstLastPara="1" wrap="square" lIns="91425" tIns="91425" rIns="91425" bIns="91425" anchor="t" anchorCtr="0">
            <a:no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Paterson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Ewen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White Abstraction No. 1</a:t>
            </a:r>
            <a:r>
              <a:rPr lang="en-CA" sz="1100" b="1" dirty="0">
                <a:latin typeface="Helvetica Neue" panose="02000503000000020004" pitchFamily="2" charset="0"/>
                <a:ea typeface="Helvetica Neue" panose="02000503000000020004" pitchFamily="2" charset="0"/>
                <a:cs typeface="Helvetica Neue" panose="02000503000000020004" pitchFamily="2" charset="0"/>
              </a:rPr>
              <a:t>, c</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.1963. </a:t>
            </a:r>
            <a:b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b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In the 1960s </a:t>
            </a:r>
            <a:r>
              <a:rPr lang="en-CA" sz="1100" b="1" dirty="0" err="1" smtClean="0">
                <a:latin typeface="Helvetica Neue" panose="02000503000000020004" pitchFamily="2" charset="0"/>
                <a:ea typeface="Helvetica Neue" panose="02000503000000020004" pitchFamily="2" charset="0"/>
                <a:cs typeface="Helvetica Neue" panose="02000503000000020004" pitchFamily="2" charset="0"/>
              </a:rPr>
              <a:t>Ewen</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produced a series of white on white abstract works.</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paterson-ewen-white-abstraction-no-1-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4375" y="168803"/>
            <a:ext cx="3577592" cy="4807583"/>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7316</TotalTime>
  <Words>784</Words>
  <Application>Microsoft Macintosh PowerPoint</Application>
  <PresentationFormat>On-screen Show (16:9)</PresentationFormat>
  <Paragraphs>32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Simone Wharton</cp:lastModifiedBy>
  <cp:revision>47</cp:revision>
  <cp:lastPrinted>2019-08-15T17:58:06Z</cp:lastPrinted>
  <dcterms:modified xsi:type="dcterms:W3CDTF">2020-10-19T22:06:27Z</dcterms:modified>
</cp:coreProperties>
</file>