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65" r:id="rId4"/>
    <p:sldId id="266" r:id="rId5"/>
    <p:sldId id="267" r:id="rId6"/>
    <p:sldId id="268" r:id="rId7"/>
    <p:sldId id="269" r:id="rId8"/>
    <p:sldId id="270" r:id="rId9"/>
    <p:sldId id="271" r:id="rId10"/>
    <p:sldId id="272" r:id="rId11"/>
    <p:sldId id="258" r:id="rId12"/>
    <p:sldId id="259" r:id="rId13"/>
    <p:sldId id="264" r:id="rId14"/>
    <p:sldId id="260" r:id="rId15"/>
    <p:sldId id="261" r:id="rId16"/>
    <p:sldId id="262" r:id="rId17"/>
    <p:sldId id="273" r:id="rId18"/>
    <p:sldId id="274" r:id="rId19"/>
    <p:sldId id="275" r:id="rId20"/>
    <p:sldId id="276" r:id="rId21"/>
    <p:sldId id="263" r:id="rId22"/>
    <p:sldId id="27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p:cViewPr varScale="1">
        <p:scale>
          <a:sx n="162" d="100"/>
          <a:sy n="162" d="100"/>
        </p:scale>
        <p:origin x="-992"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3238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c1606e0b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c1606e0b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c1606e0b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c1606e0b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c1606e0b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c1606e0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c1606e0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c1606e0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c1606e0b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c1606e0b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c1606e0b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c1606e0b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c1606e0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c1606e0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1606e0b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c1606e0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c1606e0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c1606e0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c1606e0b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c1606e0b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c1606e0b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c1606e0b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c1606e0b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c1606e0b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e55879c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e55879c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e55879c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e55879c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55879c2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e55879c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c1606e0b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c1606e0b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c1606e0b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c1606e0b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c1606e0b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c1606e0b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c1606e0b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c1606e0b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32725" y="6750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 name="Picture 1" descr="Image File Cover_Paul Emile Bordua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207944" cy="518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29"/>
          <p:cNvSpPr txBox="1"/>
          <p:nvPr/>
        </p:nvSpPr>
        <p:spPr>
          <a:xfrm>
            <a:off x="5873537" y="4011910"/>
            <a:ext cx="2946935" cy="72008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Paul-Émile </a:t>
            </a:r>
            <a:r>
              <a:rPr lang="en" sz="1100" b="1" dirty="0" smtClean="0">
                <a:latin typeface="Helvetica Neue"/>
                <a:ea typeface="Helvetica Neue"/>
                <a:cs typeface="Helvetica Neue"/>
                <a:sym typeface="Helvetica Neue"/>
              </a:rPr>
              <a:t>Borduas</a:t>
            </a:r>
            <a:r>
              <a:rPr lang="en-CA" sz="1100" b="1" dirty="0" smtClean="0">
                <a:latin typeface="Helvetica Neue"/>
                <a:ea typeface="Helvetica Neue"/>
                <a:cs typeface="Helvetica Neue"/>
                <a:sym typeface="Helvetica Neue"/>
              </a:rPr>
              <a:t>, </a:t>
            </a:r>
            <a:r>
              <a:rPr lang="en" sz="1100" b="1" i="1" dirty="0" smtClean="0">
                <a:latin typeface="Helvetica Neue"/>
                <a:ea typeface="Helvetica Neue"/>
                <a:cs typeface="Helvetica Neue"/>
                <a:sym typeface="Helvetica Neue"/>
              </a:rPr>
              <a:t>Forgotten </a:t>
            </a:r>
            <a:r>
              <a:rPr lang="en" sz="1100" b="1" i="1" dirty="0">
                <a:latin typeface="Helvetica Neue"/>
                <a:ea typeface="Helvetica Neue"/>
                <a:cs typeface="Helvetica Neue"/>
                <a:sym typeface="Helvetica Neue"/>
              </a:rPr>
              <a:t>Forms </a:t>
            </a:r>
            <a:r>
              <a:rPr lang="en" sz="1100" b="1" dirty="0">
                <a:latin typeface="Helvetica Neue"/>
                <a:ea typeface="Helvetica Neue"/>
                <a:cs typeface="Helvetica Neue"/>
                <a:sym typeface="Helvetica Neue"/>
              </a:rPr>
              <a:t>(</a:t>
            </a:r>
            <a:r>
              <a:rPr lang="en" sz="1100" b="1" i="1" dirty="0">
                <a:latin typeface="Helvetica Neue"/>
                <a:ea typeface="Helvetica Neue"/>
                <a:cs typeface="Helvetica Neue"/>
                <a:sym typeface="Helvetica Neue"/>
              </a:rPr>
              <a:t>Formes oubliées</a:t>
            </a:r>
            <a:r>
              <a:rPr lang="en" sz="1100" b="1" dirty="0">
                <a:latin typeface="Helvetica Neue"/>
                <a:ea typeface="Helvetica Neue"/>
                <a:cs typeface="Helvetica Neue"/>
                <a:sym typeface="Helvetica Neue"/>
              </a:rPr>
              <a:t>), 1958. This work was painted when Borduas lived in Paris.</a:t>
            </a:r>
            <a:endParaRPr sz="1100" b="1" dirty="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latin typeface="Helvetica Neue"/>
              <a:ea typeface="Helvetica Neue"/>
              <a:cs typeface="Helvetica Neue"/>
              <a:sym typeface="Helvetica Neue"/>
            </a:endParaRPr>
          </a:p>
        </p:txBody>
      </p:sp>
      <p:pic>
        <p:nvPicPr>
          <p:cNvPr id="2" name="Picture 1" descr="paul-emile-borduas-forgotten-forms-formes-oublies-1958-contextua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483518"/>
            <a:ext cx="5112568" cy="42621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5"/>
          <p:cNvSpPr txBox="1"/>
          <p:nvPr/>
        </p:nvSpPr>
        <p:spPr>
          <a:xfrm>
            <a:off x="5148064" y="3435846"/>
            <a:ext cx="2808312" cy="1584176"/>
          </a:xfrm>
          <a:prstGeom prst="rect">
            <a:avLst/>
          </a:prstGeom>
          <a:noFill/>
          <a:ln>
            <a:noFill/>
          </a:ln>
        </p:spPr>
        <p:txBody>
          <a:bodyPr spcFirstLastPara="1" wrap="square" lIns="91425" tIns="91425" rIns="91425" bIns="91425" anchor="b" anchorCtr="0">
            <a:noAutofit/>
          </a:bodyPr>
          <a:lstStyle/>
          <a:p>
            <a:pPr lvl="0">
              <a:lnSpc>
                <a:spcPct val="115000"/>
              </a:lnSpc>
            </a:pPr>
            <a:r>
              <a:rPr lang="en" sz="1100" b="1" dirty="0" smtClean="0">
                <a:solidFill>
                  <a:schemeClr val="dk1"/>
                </a:solidFill>
                <a:latin typeface="Helvetica Neue"/>
                <a:ea typeface="Helvetica Neue"/>
                <a:cs typeface="Helvetica Neue"/>
                <a:sym typeface="Helvetica Neue"/>
              </a:rPr>
              <a:t>Paul-Émile Borduas</a:t>
            </a:r>
            <a:r>
              <a:rPr lang="en-CA" sz="1100" b="1" dirty="0" smtClean="0">
                <a:solidFill>
                  <a:schemeClr val="dk1"/>
                </a:solidFill>
                <a:latin typeface="Helvetica Neue"/>
                <a:ea typeface="Helvetica Neue"/>
                <a:cs typeface="Helvetica Neue"/>
                <a:sym typeface="Helvetica Neue"/>
              </a:rPr>
              <a:t>, </a:t>
            </a:r>
            <a:r>
              <a:rPr lang="en" sz="1100" b="1" i="1" dirty="0" smtClean="0">
                <a:solidFill>
                  <a:schemeClr val="dk1"/>
                </a:solidFill>
                <a:latin typeface="Helvetica Neue"/>
                <a:ea typeface="Helvetica Neue"/>
                <a:cs typeface="Helvetica Neue"/>
                <a:sym typeface="Helvetica Neue"/>
              </a:rPr>
              <a:t>Study for Torso </a:t>
            </a:r>
            <a:r>
              <a:rPr lang="en" sz="1100" b="1" dirty="0" smtClean="0">
                <a:solidFill>
                  <a:schemeClr val="dk1"/>
                </a:solidFill>
                <a:latin typeface="Helvetica Neue"/>
                <a:ea typeface="Helvetica Neue"/>
                <a:cs typeface="Helvetica Neue"/>
                <a:sym typeface="Helvetica Neue"/>
              </a:rPr>
              <a:t>or </a:t>
            </a:r>
            <a:r>
              <a:rPr lang="en" sz="1100" b="1" i="1" dirty="0" smtClean="0">
                <a:solidFill>
                  <a:schemeClr val="dk1"/>
                </a:solidFill>
                <a:latin typeface="Helvetica Neue"/>
                <a:ea typeface="Helvetica Neue"/>
                <a:cs typeface="Helvetica Neue"/>
                <a:sym typeface="Helvetica Neue"/>
              </a:rPr>
              <a:t>No. 14 </a:t>
            </a:r>
            <a:r>
              <a:rPr lang="en" sz="1100" b="1" dirty="0" smtClean="0">
                <a:solidFill>
                  <a:schemeClr val="dk1"/>
                </a:solidFill>
                <a:latin typeface="Helvetica Neue"/>
                <a:ea typeface="Helvetica Neue"/>
                <a:cs typeface="Helvetica Neue"/>
                <a:sym typeface="Helvetica Neue"/>
              </a:rPr>
              <a:t>(</a:t>
            </a:r>
            <a:r>
              <a:rPr lang="en" sz="1100" b="1" i="1" dirty="0" smtClean="0">
                <a:solidFill>
                  <a:schemeClr val="dk1"/>
                </a:solidFill>
                <a:latin typeface="Helvetica Neue"/>
                <a:ea typeface="Helvetica Neue"/>
                <a:cs typeface="Helvetica Neue"/>
                <a:sym typeface="Helvetica Neue"/>
              </a:rPr>
              <a:t>Étude de torse </a:t>
            </a:r>
            <a:r>
              <a:rPr lang="en" sz="1100" b="1" dirty="0" smtClean="0">
                <a:solidFill>
                  <a:schemeClr val="dk1"/>
                </a:solidFill>
                <a:latin typeface="Helvetica Neue"/>
                <a:ea typeface="Helvetica Neue"/>
                <a:cs typeface="Helvetica Neue"/>
                <a:sym typeface="Helvetica Neue"/>
              </a:rPr>
              <a:t>ou </a:t>
            </a:r>
            <a:r>
              <a:rPr lang="en" sz="1100" b="1" i="1" dirty="0" smtClean="0">
                <a:solidFill>
                  <a:schemeClr val="dk1"/>
                </a:solidFill>
                <a:latin typeface="Helvetica Neue"/>
                <a:ea typeface="Helvetica Neue"/>
                <a:cs typeface="Helvetica Neue"/>
                <a:sym typeface="Helvetica Neue"/>
              </a:rPr>
              <a:t>N</a:t>
            </a:r>
            <a:r>
              <a:rPr lang="en" sz="1100" b="1" i="1" baseline="30000" dirty="0" smtClean="0">
                <a:solidFill>
                  <a:schemeClr val="dk1"/>
                </a:solidFill>
                <a:latin typeface="Helvetica Neue"/>
                <a:ea typeface="Helvetica Neue"/>
                <a:cs typeface="Helvetica Neue"/>
                <a:sym typeface="Helvetica Neue"/>
              </a:rPr>
              <a:t>o</a:t>
            </a:r>
            <a:r>
              <a:rPr lang="en" sz="1100" b="1" i="1" dirty="0" smtClean="0">
                <a:solidFill>
                  <a:schemeClr val="dk1"/>
                </a:solidFill>
                <a:latin typeface="Helvetica Neue"/>
                <a:ea typeface="Helvetica Neue"/>
                <a:cs typeface="Helvetica Neue"/>
                <a:sym typeface="Helvetica Neue"/>
              </a:rPr>
              <a:t>14</a:t>
            </a:r>
            <a:r>
              <a:rPr lang="en" sz="1100" b="1" dirty="0" smtClean="0">
                <a:solidFill>
                  <a:schemeClr val="dk1"/>
                </a:solidFill>
                <a:latin typeface="Helvetica Neue"/>
                <a:ea typeface="Helvetica Neue"/>
                <a:cs typeface="Helvetica Neue"/>
                <a:sym typeface="Helvetica Neue"/>
              </a:rPr>
              <a:t>), 1942</a:t>
            </a:r>
            <a:r>
              <a:rPr lang="en-CA" sz="1100" b="1" dirty="0">
                <a:solidFill>
                  <a:schemeClr val="dk1"/>
                </a:solidFill>
                <a:latin typeface="Helvetica Neue"/>
                <a:ea typeface="Helvetica Neue"/>
                <a:cs typeface="Helvetica Neue"/>
                <a:sym typeface="Helvetica Neue"/>
              </a:rPr>
              <a:t>. </a:t>
            </a:r>
            <a:r>
              <a:rPr lang="en-CA" sz="1100" b="1" smtClean="0">
                <a:solidFill>
                  <a:schemeClr val="dk1"/>
                </a:solidFill>
                <a:latin typeface="Helvetica Neue"/>
                <a:ea typeface="Helvetica Neue"/>
                <a:cs typeface="Helvetica Neue"/>
                <a:sym typeface="Helvetica Neue"/>
              </a:rPr>
              <a:t>Borduas’s</a:t>
            </a:r>
            <a:r>
              <a:rPr lang="en-CA" sz="1100" b="1" dirty="0" smtClean="0">
                <a:solidFill>
                  <a:schemeClr val="dk1"/>
                </a:solidFill>
                <a:latin typeface="Helvetica Neue"/>
                <a:ea typeface="Helvetica Neue"/>
                <a:cs typeface="Helvetica Neue"/>
                <a:sym typeface="Helvetica Neue"/>
              </a:rPr>
              <a:t> </a:t>
            </a:r>
            <a:r>
              <a:rPr lang="en-CA" sz="1100" b="1" dirty="0">
                <a:solidFill>
                  <a:schemeClr val="dk1"/>
                </a:solidFill>
                <a:latin typeface="Helvetica Neue"/>
                <a:ea typeface="Helvetica Neue"/>
                <a:cs typeface="Helvetica Neue"/>
                <a:sym typeface="Helvetica Neue"/>
              </a:rPr>
              <a:t>early works, like this one, executed without any preconceived ideas were not well received by most critics, who found them difficult to understand. They were shown for the first time at the </a:t>
            </a:r>
            <a:r>
              <a:rPr lang="en-CA" sz="1100" b="1" dirty="0" err="1">
                <a:solidFill>
                  <a:schemeClr val="dk1"/>
                </a:solidFill>
                <a:latin typeface="Helvetica Neue"/>
                <a:ea typeface="Helvetica Neue"/>
                <a:cs typeface="Helvetica Neue"/>
                <a:sym typeface="Helvetica Neue"/>
              </a:rPr>
              <a:t>Ermitage</a:t>
            </a:r>
            <a:r>
              <a:rPr lang="en-CA" sz="1100" b="1" dirty="0">
                <a:solidFill>
                  <a:schemeClr val="dk1"/>
                </a:solidFill>
                <a:latin typeface="Helvetica Neue"/>
                <a:ea typeface="Helvetica Neue"/>
                <a:cs typeface="Helvetica Neue"/>
                <a:sym typeface="Helvetica Neue"/>
              </a:rPr>
              <a:t> at the </a:t>
            </a:r>
            <a:r>
              <a:rPr lang="en-CA" sz="1100" b="1" dirty="0" err="1">
                <a:solidFill>
                  <a:schemeClr val="dk1"/>
                </a:solidFill>
                <a:latin typeface="Helvetica Neue"/>
                <a:ea typeface="Helvetica Neue"/>
                <a:cs typeface="Helvetica Neue"/>
                <a:sym typeface="Helvetica Neue"/>
              </a:rPr>
              <a:t>Collège</a:t>
            </a:r>
            <a:r>
              <a:rPr lang="en-CA" sz="1100" b="1" dirty="0">
                <a:solidFill>
                  <a:schemeClr val="dk1"/>
                </a:solidFill>
                <a:latin typeface="Helvetica Neue"/>
                <a:ea typeface="Helvetica Neue"/>
                <a:cs typeface="Helvetica Neue"/>
                <a:sym typeface="Helvetica Neue"/>
              </a:rPr>
              <a:t> de Montréal as nowhere else would agree to exhibit them.</a:t>
            </a:r>
            <a:endParaRPr sz="1100" b="1" dirty="0">
              <a:latin typeface="Helvetica Neue"/>
              <a:ea typeface="Helvetica Neue"/>
              <a:cs typeface="Helvetica Neue"/>
              <a:sym typeface="Helvetica Neue"/>
            </a:endParaRPr>
          </a:p>
        </p:txBody>
      </p:sp>
      <p:pic>
        <p:nvPicPr>
          <p:cNvPr id="67" name="Google Shape;67;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75656" y="483518"/>
            <a:ext cx="3096344" cy="4563244"/>
          </a:xfrm>
          <a:prstGeom prst="rect">
            <a:avLst/>
          </a:prstGeom>
          <a:noFill/>
          <a:ln>
            <a:noFill/>
          </a:ln>
        </p:spPr>
      </p:pic>
      <p:sp>
        <p:nvSpPr>
          <p:cNvPr id="4" name="Google Shape;72;p16"/>
          <p:cNvSpPr txBox="1"/>
          <p:nvPr/>
        </p:nvSpPr>
        <p:spPr>
          <a:xfrm>
            <a:off x="323528" y="9844"/>
            <a:ext cx="2805344" cy="809301"/>
          </a:xfrm>
          <a:prstGeom prst="rect">
            <a:avLst/>
          </a:prstGeom>
          <a:noFill/>
          <a:ln>
            <a:noFill/>
          </a:ln>
        </p:spPr>
        <p:txBody>
          <a:bodyPr spcFirstLastPara="1" wrap="square" lIns="91425" tIns="91425" rIns="91425" bIns="91425" anchor="t" anchorCtr="0">
            <a:noAutofit/>
          </a:bodyPr>
          <a:lstStyle/>
          <a:p>
            <a:pPr lvl="0">
              <a:lnSpc>
                <a:spcPct val="115000"/>
              </a:lnSpc>
            </a:pPr>
            <a:r>
              <a:rPr lang="en-CA" sz="1000" b="1" dirty="0" smtClean="0">
                <a:latin typeface="Helvetica Neue"/>
                <a:ea typeface="Helvetica Neue"/>
                <a:cs typeface="Helvetica Neue"/>
                <a:sym typeface="Helvetica Neue"/>
              </a:rPr>
              <a:t>Learning Activity #1</a:t>
            </a:r>
            <a:endParaRPr sz="1000" dirty="0">
              <a:latin typeface="Helvetica Neue"/>
              <a:ea typeface="Helvetica Neue"/>
              <a:cs typeface="Helvetica Neue"/>
              <a:sym typeface="Helvetica Neue"/>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5652504" y="4111982"/>
            <a:ext cx="2591904" cy="692016"/>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i="1" dirty="0" err="1">
                <a:latin typeface="Helvetica Neue"/>
                <a:ea typeface="Helvetica Neue"/>
                <a:cs typeface="Helvetica Neue"/>
                <a:sym typeface="Helvetica Neue"/>
              </a:rPr>
              <a:t>Refus</a:t>
            </a:r>
            <a:r>
              <a:rPr lang="en-US" sz="1100" b="1" i="1" dirty="0">
                <a:latin typeface="Helvetica Neue"/>
                <a:ea typeface="Helvetica Neue"/>
                <a:cs typeface="Helvetica Neue"/>
                <a:sym typeface="Helvetica Neue"/>
              </a:rPr>
              <a:t> global</a:t>
            </a:r>
            <a:r>
              <a:rPr lang="en-US" sz="1100" b="1" dirty="0">
                <a:latin typeface="Helvetica Neue"/>
                <a:ea typeface="Helvetica Neue"/>
                <a:cs typeface="Helvetica Neue"/>
                <a:sym typeface="Helvetica Neue"/>
              </a:rPr>
              <a:t>, first published in an edition </a:t>
            </a:r>
            <a:r>
              <a:rPr lang="en-US" sz="1100" b="1" dirty="0" smtClean="0">
                <a:latin typeface="Helvetica Neue"/>
                <a:ea typeface="Helvetica Neue"/>
                <a:cs typeface="Helvetica Neue"/>
                <a:sym typeface="Helvetica Neue"/>
              </a:rPr>
              <a:t>of four </a:t>
            </a:r>
            <a:r>
              <a:rPr lang="en-US" sz="1100" b="1" dirty="0">
                <a:latin typeface="Helvetica Neue"/>
                <a:ea typeface="Helvetica Neue"/>
                <a:cs typeface="Helvetica Neue"/>
                <a:sym typeface="Helvetica Neue"/>
              </a:rPr>
              <a:t>hundred copies, went on sale at Montreal’s </a:t>
            </a:r>
            <a:r>
              <a:rPr lang="en-US" sz="1100" b="1" dirty="0" err="1">
                <a:latin typeface="Helvetica Neue"/>
                <a:ea typeface="Helvetica Neue"/>
                <a:cs typeface="Helvetica Neue"/>
                <a:sym typeface="Helvetica Neue"/>
              </a:rPr>
              <a:t>Librairie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Tranquille</a:t>
            </a:r>
            <a:r>
              <a:rPr lang="en-US" sz="1100" b="1" dirty="0">
                <a:latin typeface="Helvetica Neue"/>
                <a:ea typeface="Helvetica Neue"/>
                <a:cs typeface="Helvetica Neue"/>
                <a:sym typeface="Helvetica Neue"/>
              </a:rPr>
              <a:t> on August 9, 1948.</a:t>
            </a:r>
            <a:endParaRPr sz="1100" b="1" dirty="0">
              <a:latin typeface="Helvetica Neue"/>
              <a:ea typeface="Helvetica Neue"/>
              <a:cs typeface="Helvetica Neue"/>
              <a:sym typeface="Helvetica Neue"/>
            </a:endParaRPr>
          </a:p>
        </p:txBody>
      </p:sp>
      <p:pic>
        <p:nvPicPr>
          <p:cNvPr id="73" name="Google Shape;73;p16"/>
          <p:cNvPicPr preferRelativeResize="0"/>
          <p:nvPr/>
        </p:nvPicPr>
        <p:blipFill>
          <a:blip r:embed="rId3">
            <a:alphaModFix/>
          </a:blip>
          <a:stretch>
            <a:fillRect/>
          </a:stretch>
        </p:blipFill>
        <p:spPr>
          <a:xfrm>
            <a:off x="1188008" y="135487"/>
            <a:ext cx="4115175" cy="48725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21"/>
          <p:cNvSpPr txBox="1"/>
          <p:nvPr/>
        </p:nvSpPr>
        <p:spPr>
          <a:xfrm>
            <a:off x="862300" y="4423250"/>
            <a:ext cx="7526124" cy="60450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latin typeface="Helvetica Neue"/>
                <a:ea typeface="Helvetica Neue"/>
                <a:cs typeface="Helvetica Neue"/>
                <a:sym typeface="Helvetica Neue"/>
              </a:rPr>
              <a:t>The second exhibition of the </a:t>
            </a:r>
            <a:r>
              <a:rPr lang="en-US" sz="1100" b="1" dirty="0" err="1">
                <a:latin typeface="Helvetica Neue"/>
                <a:ea typeface="Helvetica Neue"/>
                <a:cs typeface="Helvetica Neue"/>
                <a:sym typeface="Helvetica Neue"/>
              </a:rPr>
              <a:t>Automatistes</a:t>
            </a:r>
            <a:r>
              <a:rPr lang="en-US" sz="1100" b="1" dirty="0">
                <a:latin typeface="Helvetica Neue"/>
                <a:ea typeface="Helvetica Neue"/>
                <a:cs typeface="Helvetica Neue"/>
                <a:sym typeface="Helvetica Neue"/>
              </a:rPr>
              <a:t>, 1947, at 75 </a:t>
            </a:r>
            <a:r>
              <a:rPr lang="en-US" sz="1100" b="1" dirty="0" err="1">
                <a:latin typeface="Helvetica Neue"/>
                <a:ea typeface="Helvetica Neue"/>
                <a:cs typeface="Helvetica Neue"/>
                <a:sym typeface="Helvetica Neue"/>
              </a:rPr>
              <a:t>Sherbrooke</a:t>
            </a:r>
            <a:r>
              <a:rPr lang="en-US" sz="1100" b="1" dirty="0">
                <a:latin typeface="Helvetica Neue"/>
                <a:ea typeface="Helvetica Neue"/>
                <a:cs typeface="Helvetica Neue"/>
                <a:sym typeface="Helvetica Neue"/>
              </a:rPr>
              <a:t> Street West. Left to right: Marcel </a:t>
            </a:r>
            <a:r>
              <a:rPr lang="en-US" sz="1100" b="1" dirty="0" err="1">
                <a:latin typeface="Helvetica Neue"/>
                <a:ea typeface="Helvetica Neue"/>
                <a:cs typeface="Helvetica Neue"/>
                <a:sym typeface="Helvetica Neue"/>
              </a:rPr>
              <a:t>Barbeau</a:t>
            </a:r>
            <a:r>
              <a:rPr lang="en-US" sz="1100" b="1" dirty="0" smtClean="0">
                <a:latin typeface="Helvetica Neue"/>
                <a:ea typeface="Helvetica Neue"/>
                <a:cs typeface="Helvetica Neue"/>
                <a:sym typeface="Helvetica Neue"/>
              </a:rPr>
              <a:t>, Pierre </a:t>
            </a:r>
            <a:r>
              <a:rPr lang="en-US" sz="1100" b="1" dirty="0" err="1">
                <a:latin typeface="Helvetica Neue"/>
                <a:ea typeface="Helvetica Neue"/>
                <a:cs typeface="Helvetica Neue"/>
                <a:sym typeface="Helvetica Neue"/>
              </a:rPr>
              <a:t>Gauvreau</a:t>
            </a:r>
            <a:r>
              <a:rPr lang="en-US" sz="1100" b="1" dirty="0">
                <a:latin typeface="Helvetica Neue"/>
                <a:ea typeface="Helvetica Neue"/>
                <a:cs typeface="Helvetica Neue"/>
                <a:sym typeface="Helvetica Neue"/>
              </a:rPr>
              <a:t>, Madeleine </a:t>
            </a:r>
            <a:r>
              <a:rPr lang="en-US" sz="1100" b="1" dirty="0" err="1">
                <a:latin typeface="Helvetica Neue"/>
                <a:ea typeface="Helvetica Neue"/>
                <a:cs typeface="Helvetica Neue"/>
                <a:sym typeface="Helvetica Neue"/>
              </a:rPr>
              <a:t>Arbour</a:t>
            </a:r>
            <a:r>
              <a:rPr lang="en-US" sz="1100" b="1" dirty="0">
                <a:latin typeface="Helvetica Neue"/>
                <a:ea typeface="Helvetica Neue"/>
                <a:cs typeface="Helvetica Neue"/>
                <a:sym typeface="Helvetica Neue"/>
              </a:rPr>
              <a:t>, Paul-</a:t>
            </a:r>
            <a:r>
              <a:rPr lang="en-US" sz="1100" b="1" dirty="0" err="1">
                <a:latin typeface="Helvetica Neue"/>
                <a:ea typeface="Helvetica Neue"/>
                <a:cs typeface="Helvetica Neue"/>
                <a:sym typeface="Helvetica Neue"/>
              </a:rPr>
              <a:t>Émile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and Claude </a:t>
            </a:r>
            <a:r>
              <a:rPr lang="en-US" sz="1100" b="1" dirty="0" err="1">
                <a:latin typeface="Helvetica Neue"/>
                <a:ea typeface="Helvetica Neue"/>
                <a:cs typeface="Helvetica Neue"/>
                <a:sym typeface="Helvetica Neue"/>
              </a:rPr>
              <a:t>Gauvreau</a:t>
            </a:r>
            <a:r>
              <a:rPr lang="en-US" sz="1100" b="1" dirty="0">
                <a:latin typeface="Helvetica Neue"/>
                <a:ea typeface="Helvetica Neue"/>
                <a:cs typeface="Helvetica Neue"/>
                <a:sym typeface="Helvetica Neue"/>
              </a:rPr>
              <a:t>.</a:t>
            </a:r>
            <a:endParaRPr sz="1100" b="1" dirty="0">
              <a:latin typeface="Helvetica Neue"/>
              <a:ea typeface="Helvetica Neue"/>
              <a:cs typeface="Helvetica Neue"/>
              <a:sym typeface="Helvetica Neue"/>
            </a:endParaRPr>
          </a:p>
        </p:txBody>
      </p:sp>
      <p:pic>
        <p:nvPicPr>
          <p:cNvPr id="103" name="Google Shape;103;p21"/>
          <p:cNvPicPr preferRelativeResize="0"/>
          <p:nvPr/>
        </p:nvPicPr>
        <p:blipFill>
          <a:blip r:embed="rId3">
            <a:alphaModFix/>
          </a:blip>
          <a:stretch>
            <a:fillRect/>
          </a:stretch>
        </p:blipFill>
        <p:spPr>
          <a:xfrm>
            <a:off x="970112" y="206325"/>
            <a:ext cx="7203774" cy="41649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5653521" y="3867894"/>
            <a:ext cx="2374863" cy="75433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 sz="1100" b="1" dirty="0">
                <a:latin typeface="Helvetica Neue"/>
                <a:ea typeface="Helvetica Neue"/>
                <a:cs typeface="Helvetica Neue"/>
                <a:sym typeface="Helvetica Neue"/>
              </a:rPr>
              <a:t>The interior of Borduas’s home. After losing </a:t>
            </a:r>
            <a:r>
              <a:rPr lang="en" sz="1100" b="1" dirty="0" smtClean="0">
                <a:latin typeface="Helvetica Neue"/>
                <a:ea typeface="Helvetica Neue"/>
                <a:cs typeface="Helvetica Neue"/>
                <a:sym typeface="Helvetica Neue"/>
              </a:rPr>
              <a:t>his</a:t>
            </a:r>
            <a:r>
              <a:rPr lang="en-CA" sz="1100" b="1" dirty="0" smtClean="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position </a:t>
            </a:r>
            <a:r>
              <a:rPr lang="en" sz="1100" b="1" dirty="0">
                <a:latin typeface="Helvetica Neue"/>
                <a:ea typeface="Helvetica Neue"/>
                <a:cs typeface="Helvetica Neue"/>
                <a:sym typeface="Helvetica Neue"/>
              </a:rPr>
              <a:t>at the École du meuble in Montreal, Borduas </a:t>
            </a:r>
            <a:r>
              <a:rPr lang="en" sz="1100" b="1" dirty="0" smtClean="0">
                <a:latin typeface="Helvetica Neue"/>
                <a:ea typeface="Helvetica Neue"/>
                <a:cs typeface="Helvetica Neue"/>
                <a:sym typeface="Helvetica Neue"/>
              </a:rPr>
              <a:t>taught</a:t>
            </a:r>
            <a:r>
              <a:rPr lang="en-CA" sz="1100" b="1" dirty="0" smtClean="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drawing </a:t>
            </a:r>
            <a:r>
              <a:rPr lang="en" sz="1100" b="1" dirty="0">
                <a:latin typeface="Helvetica Neue"/>
                <a:ea typeface="Helvetica Neue"/>
                <a:cs typeface="Helvetica Neue"/>
                <a:sym typeface="Helvetica Neue"/>
              </a:rPr>
              <a:t>to children in Saint-Hilaire.</a:t>
            </a:r>
            <a:endParaRPr sz="1100" b="1" dirty="0">
              <a:latin typeface="Helvetica Neue"/>
              <a:ea typeface="Helvetica Neue"/>
              <a:cs typeface="Helvetica Neue"/>
              <a:sym typeface="Helvetica Neue"/>
            </a:endParaRPr>
          </a:p>
        </p:txBody>
      </p:sp>
      <p:pic>
        <p:nvPicPr>
          <p:cNvPr id="3" name="Picture 2" descr="paul-emile-borduas-home-with-student-works-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365516"/>
            <a:ext cx="5270423" cy="45529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Google Shape;84;p18"/>
          <p:cNvSpPr txBox="1"/>
          <p:nvPr/>
        </p:nvSpPr>
        <p:spPr>
          <a:xfrm>
            <a:off x="5356852" y="4288662"/>
            <a:ext cx="2599524" cy="8033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An interior page of </a:t>
            </a:r>
            <a:r>
              <a:rPr lang="en" sz="1100" b="1" i="1" dirty="0">
                <a:latin typeface="Helvetica Neue"/>
                <a:ea typeface="Helvetica Neue"/>
                <a:cs typeface="Helvetica Neue"/>
                <a:sym typeface="Helvetica Neue"/>
              </a:rPr>
              <a:t>Refus global</a:t>
            </a:r>
            <a:r>
              <a:rPr lang="en" sz="1100" b="1" dirty="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1948.</a:t>
            </a:r>
            <a:r>
              <a:rPr lang="en-CA" sz="1100" b="1" dirty="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The </a:t>
            </a:r>
            <a:r>
              <a:rPr lang="en" sz="1100" b="1" dirty="0">
                <a:latin typeface="Helvetica Neue"/>
                <a:ea typeface="Helvetica Neue"/>
                <a:cs typeface="Helvetica Neue"/>
                <a:sym typeface="Helvetica Neue"/>
              </a:rPr>
              <a:t>work was hand-printed on a Gestetner duplicating machine.</a:t>
            </a:r>
            <a:endParaRPr sz="1100" b="1" dirty="0">
              <a:latin typeface="Helvetica Neue"/>
              <a:ea typeface="Helvetica Neue"/>
              <a:cs typeface="Helvetica Neue"/>
              <a:sym typeface="Helvetica Neue"/>
            </a:endParaRPr>
          </a:p>
        </p:txBody>
      </p:sp>
      <p:pic>
        <p:nvPicPr>
          <p:cNvPr id="2" name="Picture 1" descr="paul-emile-borduas-refus-global-interior-pages-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2396" y="188339"/>
            <a:ext cx="3947852" cy="47668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9"/>
          <p:cNvSpPr txBox="1"/>
          <p:nvPr/>
        </p:nvSpPr>
        <p:spPr>
          <a:xfrm>
            <a:off x="1571850" y="4443958"/>
            <a:ext cx="6000300" cy="52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dirty="0">
                <a:latin typeface="Helvetica Neue"/>
                <a:ea typeface="Helvetica Neue"/>
                <a:cs typeface="Helvetica Neue"/>
                <a:sym typeface="Helvetica Neue"/>
              </a:rPr>
              <a:t>The Liberal Party slogan “C’est l’temps qu’ça change” (It’s time things changed) was a hallmark of Quebec’s Quiet </a:t>
            </a:r>
            <a:r>
              <a:rPr lang="en" sz="1100" b="1" dirty="0" smtClean="0">
                <a:latin typeface="Helvetica Neue"/>
                <a:ea typeface="Helvetica Neue"/>
                <a:cs typeface="Helvetica Neue"/>
                <a:sym typeface="Helvetica Neue"/>
              </a:rPr>
              <a:t>Revolution</a:t>
            </a:r>
            <a:r>
              <a:rPr lang="en-CA" sz="1100" b="1" dirty="0" smtClean="0">
                <a:latin typeface="Helvetica Neue"/>
                <a:ea typeface="Helvetica Neue"/>
                <a:cs typeface="Helvetica Neue"/>
                <a:sym typeface="Helvetica Neue"/>
              </a:rPr>
              <a:t>, to which </a:t>
            </a:r>
            <a:r>
              <a:rPr lang="en-CA" sz="1100" b="1" i="1" dirty="0" err="1" smtClean="0">
                <a:latin typeface="Helvetica Neue"/>
                <a:ea typeface="Helvetica Neue"/>
                <a:cs typeface="Helvetica Neue"/>
                <a:sym typeface="Helvetica Neue"/>
              </a:rPr>
              <a:t>Refus</a:t>
            </a:r>
            <a:r>
              <a:rPr lang="en-CA" sz="1100" b="1" i="1" dirty="0" smtClean="0">
                <a:latin typeface="Helvetica Neue"/>
                <a:ea typeface="Helvetica Neue"/>
                <a:cs typeface="Helvetica Neue"/>
                <a:sym typeface="Helvetica Neue"/>
              </a:rPr>
              <a:t> global </a:t>
            </a:r>
            <a:r>
              <a:rPr lang="en-CA" sz="1100" b="1" dirty="0" smtClean="0">
                <a:latin typeface="Helvetica Neue"/>
                <a:ea typeface="Helvetica Neue"/>
                <a:cs typeface="Helvetica Neue"/>
                <a:sym typeface="Helvetica Neue"/>
              </a:rPr>
              <a:t>was an important precursor.</a:t>
            </a:r>
            <a:endParaRPr sz="1100" b="1" dirty="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latin typeface="Helvetica Neue"/>
              <a:ea typeface="Helvetica Neue"/>
              <a:cs typeface="Helvetica Neue"/>
              <a:sym typeface="Helvetica Neue"/>
            </a:endParaRPr>
          </a:p>
        </p:txBody>
      </p:sp>
      <p:pic>
        <p:nvPicPr>
          <p:cNvPr id="2" name="Picture 1" descr="the-liberal-party-slogan-cest-ltemps-qua-change-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158" y="195486"/>
            <a:ext cx="5688154" cy="41874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6588224" y="3579862"/>
            <a:ext cx="2232249" cy="129614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dirty="0">
                <a:latin typeface="Helvetica Neue"/>
                <a:ea typeface="Helvetica Neue"/>
                <a:cs typeface="Helvetica Neue"/>
                <a:sym typeface="Helvetica Neue"/>
              </a:rPr>
              <a:t>Paul-Émile </a:t>
            </a:r>
            <a:r>
              <a:rPr lang="en" sz="1100" b="1" dirty="0" smtClean="0">
                <a:latin typeface="Helvetica Neue"/>
                <a:ea typeface="Helvetica Neue"/>
                <a:cs typeface="Helvetica Neue"/>
                <a:sym typeface="Helvetica Neue"/>
              </a:rPr>
              <a:t>Borduas</a:t>
            </a:r>
            <a:r>
              <a:rPr lang="en-CA" sz="1100" b="1" dirty="0" smtClean="0">
                <a:latin typeface="Helvetica Neue"/>
                <a:ea typeface="Helvetica Neue"/>
                <a:cs typeface="Helvetica Neue"/>
                <a:sym typeface="Helvetica Neue"/>
              </a:rPr>
              <a:t>,</a:t>
            </a:r>
            <a:br>
              <a:rPr lang="en-CA" sz="1100" b="1" dirty="0" smtClean="0">
                <a:latin typeface="Helvetica Neue"/>
                <a:ea typeface="Helvetica Neue"/>
                <a:cs typeface="Helvetica Neue"/>
                <a:sym typeface="Helvetica Neue"/>
              </a:rPr>
            </a:br>
            <a:r>
              <a:rPr lang="en" sz="1100" b="1" i="1" dirty="0" smtClean="0">
                <a:latin typeface="Helvetica Neue"/>
                <a:ea typeface="Helvetica Neue"/>
                <a:cs typeface="Helvetica Neue"/>
                <a:sym typeface="Helvetica Neue"/>
              </a:rPr>
              <a:t>Green Abstraction</a:t>
            </a:r>
            <a:r>
              <a:rPr lang="en-CA" sz="1100" b="1" i="1" dirty="0" smtClean="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a:t>
            </a:r>
            <a:r>
              <a:rPr lang="en" sz="1100" b="1" i="1" dirty="0" smtClean="0">
                <a:latin typeface="Helvetica Neue"/>
                <a:ea typeface="Helvetica Neue"/>
                <a:cs typeface="Helvetica Neue"/>
                <a:sym typeface="Helvetica Neue"/>
              </a:rPr>
              <a:t>Abstraction </a:t>
            </a:r>
            <a:r>
              <a:rPr lang="en" sz="1100" b="1" i="1" dirty="0">
                <a:latin typeface="Helvetica Neue"/>
                <a:ea typeface="Helvetica Neue"/>
                <a:cs typeface="Helvetica Neue"/>
                <a:sym typeface="Helvetica Neue"/>
              </a:rPr>
              <a:t>verte</a:t>
            </a:r>
            <a:r>
              <a:rPr lang="en" sz="1100" b="1" dirty="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1941</a:t>
            </a:r>
            <a:r>
              <a:rPr lang="en" sz="1100" b="1" dirty="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Borduas</a:t>
            </a:r>
            <a:r>
              <a:rPr lang="en-CA" sz="1100" b="1" dirty="0" smtClean="0">
                <a:latin typeface="Helvetica Neue"/>
                <a:ea typeface="Helvetica Neue"/>
                <a:cs typeface="Helvetica Neue"/>
                <a:sym typeface="Helvetica Neue"/>
              </a:rPr>
              <a:t>’</a:t>
            </a:r>
            <a:r>
              <a:rPr lang="en" sz="1100" b="1" dirty="0" smtClean="0">
                <a:latin typeface="Helvetica Neue"/>
                <a:ea typeface="Helvetica Neue"/>
                <a:cs typeface="Helvetica Neue"/>
                <a:sym typeface="Helvetica Neue"/>
              </a:rPr>
              <a:t>s </a:t>
            </a:r>
            <a:r>
              <a:rPr lang="en" sz="1100" b="1" dirty="0">
                <a:latin typeface="Helvetica Neue"/>
                <a:ea typeface="Helvetica Neue"/>
                <a:cs typeface="Helvetica Neue"/>
                <a:sym typeface="Helvetica Neue"/>
              </a:rPr>
              <a:t>first </a:t>
            </a:r>
            <a:r>
              <a:rPr lang="en-CA" sz="1100" b="1" dirty="0" smtClean="0">
                <a:latin typeface="Helvetica Neue"/>
                <a:ea typeface="Helvetica Neue"/>
                <a:cs typeface="Helvetica Neue"/>
                <a:sym typeface="Helvetica Neue"/>
              </a:rPr>
              <a:t>completely</a:t>
            </a:r>
            <a:r>
              <a:rPr lang="en" sz="1100" b="1" dirty="0" smtClean="0">
                <a:latin typeface="Helvetica Neue"/>
                <a:ea typeface="Helvetica Neue"/>
                <a:cs typeface="Helvetica Neue"/>
                <a:sym typeface="Helvetica Neue"/>
              </a:rPr>
              <a:t> </a:t>
            </a:r>
            <a:r>
              <a:rPr lang="en" sz="1100" b="1" dirty="0">
                <a:latin typeface="Helvetica Neue"/>
                <a:ea typeface="Helvetica Neue"/>
                <a:cs typeface="Helvetica Neue"/>
                <a:sym typeface="Helvetica Neue"/>
              </a:rPr>
              <a:t>non-preconceived painting.</a:t>
            </a:r>
            <a:endParaRPr sz="1100" b="1" dirty="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latin typeface="Helvetica Neue"/>
              <a:ea typeface="Helvetica Neue"/>
              <a:cs typeface="Helvetica Neue"/>
              <a:sym typeface="Helvetica Neue"/>
            </a:endParaRPr>
          </a:p>
        </p:txBody>
      </p:sp>
      <p:pic>
        <p:nvPicPr>
          <p:cNvPr id="2" name="Picture 1" descr="paul-emile-borduas-green-abstraction-k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432314"/>
            <a:ext cx="5904656" cy="41987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31"/>
          <p:cNvSpPr txBox="1"/>
          <p:nvPr/>
        </p:nvSpPr>
        <p:spPr>
          <a:xfrm>
            <a:off x="6444208" y="3475014"/>
            <a:ext cx="2520280" cy="1256976"/>
          </a:xfrm>
          <a:prstGeom prst="rect">
            <a:avLst/>
          </a:prstGeom>
          <a:noFill/>
          <a:ln>
            <a:noFill/>
          </a:ln>
        </p:spPr>
        <p:txBody>
          <a:bodyPr spcFirstLastPara="1" wrap="square" lIns="91425" tIns="91425" rIns="91425" bIns="91425" anchor="b" anchorCtr="0">
            <a:noAutofit/>
          </a:bodyPr>
          <a:lstStyle/>
          <a:p>
            <a:pPr lvl="0">
              <a:lnSpc>
                <a:spcPct val="115000"/>
              </a:lnSpc>
            </a:pPr>
            <a:r>
              <a:rPr lang="en-US" sz="1100" b="1" dirty="0">
                <a:latin typeface="Helvetica Neue"/>
                <a:ea typeface="Helvetica Neue"/>
                <a:cs typeface="Helvetica Neue"/>
                <a:sym typeface="Helvetica Neue"/>
              </a:rPr>
              <a:t>Paul-</a:t>
            </a:r>
            <a:r>
              <a:rPr lang="en-US" sz="1100" b="1" dirty="0" err="1">
                <a:latin typeface="Helvetica Neue"/>
                <a:ea typeface="Helvetica Neue"/>
                <a:cs typeface="Helvetica Neue"/>
                <a:sym typeface="Helvetica Neue"/>
              </a:rPr>
              <a:t>Émile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a:t>
            </a:r>
            <a:r>
              <a:rPr lang="en-US" sz="1100" b="1" i="1" dirty="0">
                <a:latin typeface="Helvetica Neue"/>
                <a:ea typeface="Helvetica Neue"/>
                <a:cs typeface="Helvetica Neue"/>
                <a:sym typeface="Helvetica Neue"/>
              </a:rPr>
              <a:t>Nature’s Parachutes</a:t>
            </a:r>
            <a:r>
              <a:rPr lang="en-US" sz="1100" b="1" dirty="0">
                <a:latin typeface="Helvetica Neue"/>
                <a:ea typeface="Helvetica Neue"/>
                <a:cs typeface="Helvetica Neue"/>
                <a:sym typeface="Helvetica Neue"/>
              </a:rPr>
              <a:t> or </a:t>
            </a:r>
            <a:r>
              <a:rPr lang="en-US" sz="1100" b="1" i="1" dirty="0">
                <a:latin typeface="Helvetica Neue"/>
                <a:ea typeface="Helvetica Neue"/>
                <a:cs typeface="Helvetica Neue"/>
                <a:sym typeface="Helvetica Neue"/>
              </a:rPr>
              <a:t>19.47</a:t>
            </a:r>
            <a:r>
              <a:rPr lang="en-US" sz="1100" b="1" dirty="0">
                <a:latin typeface="Helvetica Neue"/>
                <a:ea typeface="Helvetica Neue"/>
                <a:cs typeface="Helvetica Neue"/>
                <a:sym typeface="Helvetica Neue"/>
              </a:rPr>
              <a:t> (</a:t>
            </a:r>
            <a:r>
              <a:rPr lang="en-US" sz="1100" b="1" i="1" dirty="0">
                <a:latin typeface="Helvetica Neue"/>
                <a:ea typeface="Helvetica Neue"/>
                <a:cs typeface="Helvetica Neue"/>
                <a:sym typeface="Helvetica Neue"/>
              </a:rPr>
              <a:t>Parachutes </a:t>
            </a:r>
            <a:r>
              <a:rPr lang="en-US" sz="1100" b="1" i="1" dirty="0" err="1">
                <a:latin typeface="Helvetica Neue"/>
                <a:ea typeface="Helvetica Neue"/>
                <a:cs typeface="Helvetica Neue"/>
                <a:sym typeface="Helvetica Neue"/>
              </a:rPr>
              <a:t>végétaux</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ou</a:t>
            </a:r>
            <a:r>
              <a:rPr lang="en-US" sz="1100" b="1" dirty="0">
                <a:latin typeface="Helvetica Neue"/>
                <a:ea typeface="Helvetica Neue"/>
                <a:cs typeface="Helvetica Neue"/>
                <a:sym typeface="Helvetica Neue"/>
              </a:rPr>
              <a:t> </a:t>
            </a:r>
            <a:r>
              <a:rPr lang="en-US" sz="1100" b="1" i="1" dirty="0">
                <a:latin typeface="Helvetica Neue"/>
                <a:ea typeface="Helvetica Neue"/>
                <a:cs typeface="Helvetica Neue"/>
                <a:sym typeface="Helvetica Neue"/>
              </a:rPr>
              <a:t>19.47</a:t>
            </a:r>
            <a:r>
              <a:rPr lang="en-US" sz="1100" b="1" dirty="0">
                <a:latin typeface="Helvetica Neue"/>
                <a:ea typeface="Helvetica Neue"/>
                <a:cs typeface="Helvetica Neue"/>
                <a:sym typeface="Helvetica Neue"/>
              </a:rPr>
              <a:t>), 1947. Working in oil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would have painted the background first, then, when </a:t>
            </a:r>
            <a:r>
              <a:rPr lang="en-US" sz="1100" b="1" dirty="0" smtClean="0">
                <a:latin typeface="Helvetica Neue"/>
                <a:ea typeface="Helvetica Neue"/>
                <a:cs typeface="Helvetica Neue"/>
                <a:sym typeface="Helvetica Neue"/>
              </a:rPr>
              <a:t/>
            </a:r>
            <a:br>
              <a:rPr lang="en-US" sz="1100" b="1" dirty="0" smtClean="0">
                <a:latin typeface="Helvetica Neue"/>
                <a:ea typeface="Helvetica Neue"/>
                <a:cs typeface="Helvetica Neue"/>
                <a:sym typeface="Helvetica Neue"/>
              </a:rPr>
            </a:br>
            <a:r>
              <a:rPr lang="en-US" sz="1100" b="1" dirty="0" smtClean="0">
                <a:latin typeface="Helvetica Neue"/>
                <a:ea typeface="Helvetica Neue"/>
                <a:cs typeface="Helvetica Neue"/>
                <a:sym typeface="Helvetica Neue"/>
              </a:rPr>
              <a:t>it </a:t>
            </a:r>
            <a:r>
              <a:rPr lang="en-US" sz="1100" b="1" dirty="0">
                <a:latin typeface="Helvetica Neue"/>
                <a:ea typeface="Helvetica Neue"/>
                <a:cs typeface="Helvetica Neue"/>
                <a:sym typeface="Helvetica Neue"/>
              </a:rPr>
              <a:t>was dry, the abstract shapes </a:t>
            </a:r>
            <a:r>
              <a:rPr lang="en-US" sz="1100" b="1" dirty="0" smtClean="0">
                <a:latin typeface="Helvetica Neue"/>
                <a:ea typeface="Helvetica Neue"/>
                <a:cs typeface="Helvetica Neue"/>
                <a:sym typeface="Helvetica Neue"/>
              </a:rPr>
              <a:t/>
            </a:r>
            <a:br>
              <a:rPr lang="en-US" sz="1100" b="1" dirty="0" smtClean="0">
                <a:latin typeface="Helvetica Neue"/>
                <a:ea typeface="Helvetica Neue"/>
                <a:cs typeface="Helvetica Neue"/>
                <a:sym typeface="Helvetica Neue"/>
              </a:rPr>
            </a:br>
            <a:r>
              <a:rPr lang="en-US" sz="1100" b="1" dirty="0" smtClean="0">
                <a:latin typeface="Helvetica Neue"/>
                <a:ea typeface="Helvetica Neue"/>
                <a:cs typeface="Helvetica Neue"/>
                <a:sym typeface="Helvetica Neue"/>
              </a:rPr>
              <a:t>on </a:t>
            </a:r>
            <a:r>
              <a:rPr lang="en-US" sz="1100" b="1" dirty="0">
                <a:latin typeface="Helvetica Neue"/>
                <a:ea typeface="Helvetica Neue"/>
                <a:cs typeface="Helvetica Neue"/>
                <a:sym typeface="Helvetica Neue"/>
              </a:rPr>
              <a:t>top.</a:t>
            </a:r>
            <a:endParaRPr sz="1100" b="1" dirty="0">
              <a:latin typeface="Helvetica Neue"/>
              <a:ea typeface="Helvetica Neue"/>
              <a:cs typeface="Helvetica Neue"/>
              <a:sym typeface="Helvetica Neue"/>
            </a:endParaRPr>
          </a:p>
        </p:txBody>
      </p:sp>
      <p:pic>
        <p:nvPicPr>
          <p:cNvPr id="2" name="Picture 1" descr="paul-emile-borduas-natures-parachutes-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3" y="504056"/>
            <a:ext cx="5761251" cy="42279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6156176" y="3458190"/>
            <a:ext cx="2736304" cy="1273800"/>
          </a:xfrm>
          <a:prstGeom prst="rect">
            <a:avLst/>
          </a:prstGeom>
          <a:noFill/>
          <a:ln>
            <a:noFill/>
          </a:ln>
        </p:spPr>
        <p:txBody>
          <a:bodyPr spcFirstLastPara="1" wrap="square" lIns="91425" tIns="91425" rIns="91425" bIns="91425" anchor="t" anchorCtr="0">
            <a:noAutofit/>
          </a:bodyPr>
          <a:lstStyle/>
          <a:p>
            <a:pPr lvl="0">
              <a:lnSpc>
                <a:spcPct val="115000"/>
              </a:lnSpc>
            </a:pPr>
            <a:r>
              <a:rPr lang="en" sz="1100" b="1" dirty="0">
                <a:latin typeface="Helvetica Neue"/>
                <a:ea typeface="Helvetica Neue"/>
                <a:cs typeface="Helvetica Neue"/>
                <a:sym typeface="Helvetica Neue"/>
              </a:rPr>
              <a:t>Paul-Émile </a:t>
            </a:r>
            <a:r>
              <a:rPr lang="en" sz="1100" b="1" dirty="0" smtClean="0">
                <a:latin typeface="Helvetica Neue"/>
                <a:ea typeface="Helvetica Neue"/>
                <a:cs typeface="Helvetica Neue"/>
                <a:sym typeface="Helvetica Neue"/>
              </a:rPr>
              <a:t>Borduas</a:t>
            </a:r>
            <a:r>
              <a:rPr lang="en-CA" sz="1100" b="1" dirty="0" smtClean="0">
                <a:latin typeface="Helvetica Neue"/>
                <a:ea typeface="Helvetica Neue"/>
                <a:cs typeface="Helvetica Neue"/>
                <a:sym typeface="Helvetica Neue"/>
              </a:rPr>
              <a:t>,</a:t>
            </a:r>
            <a:r>
              <a:rPr lang="en-CA" sz="1100" b="1" i="1" dirty="0" smtClean="0">
                <a:latin typeface="Helvetica Neue"/>
                <a:ea typeface="Helvetica Neue"/>
                <a:cs typeface="Helvetica Neue"/>
                <a:sym typeface="Helvetica Neue"/>
              </a:rPr>
              <a:t> </a:t>
            </a:r>
            <a:r>
              <a:rPr lang="en" sz="1100" b="1" i="1" dirty="0" smtClean="0">
                <a:latin typeface="Helvetica Neue"/>
                <a:ea typeface="Helvetica Neue"/>
                <a:cs typeface="Helvetica Neue"/>
                <a:sym typeface="Helvetica Neue"/>
              </a:rPr>
              <a:t>Graffiti</a:t>
            </a:r>
            <a:r>
              <a:rPr lang="en" sz="1100" b="1" dirty="0">
                <a:latin typeface="Helvetica Neue"/>
                <a:ea typeface="Helvetica Neue"/>
                <a:cs typeface="Helvetica Neue"/>
                <a:sym typeface="Helvetica Neue"/>
              </a:rPr>
              <a:t>, 1954. Similar to American artist Jackson Pollock, Borduas created abstract paintings of seemingly random </a:t>
            </a:r>
            <a:r>
              <a:rPr lang="en" sz="1100" b="1" dirty="0" smtClean="0">
                <a:latin typeface="Helvetica Neue"/>
                <a:ea typeface="Helvetica Neue"/>
                <a:cs typeface="Helvetica Neue"/>
                <a:sym typeface="Helvetica Neue"/>
              </a:rPr>
              <a:t>s</a:t>
            </a:r>
            <a:r>
              <a:rPr lang="en-CA" sz="1100" b="1" dirty="0" smtClean="0">
                <a:latin typeface="Helvetica Neue"/>
                <a:ea typeface="Helvetica Neue"/>
                <a:cs typeface="Helvetica Neue"/>
                <a:sym typeface="Helvetica Neue"/>
              </a:rPr>
              <a:t>p</a:t>
            </a:r>
            <a:r>
              <a:rPr lang="en" sz="1100" b="1" dirty="0" smtClean="0">
                <a:latin typeface="Helvetica Neue"/>
                <a:ea typeface="Helvetica Neue"/>
                <a:cs typeface="Helvetica Neue"/>
                <a:sym typeface="Helvetica Neue"/>
              </a:rPr>
              <a:t>lattered </a:t>
            </a:r>
            <a:r>
              <a:rPr lang="en" sz="1100" b="1" dirty="0">
                <a:latin typeface="Helvetica Neue"/>
                <a:ea typeface="Helvetica Neue"/>
                <a:cs typeface="Helvetica Neue"/>
                <a:sym typeface="Helvetica Neue"/>
              </a:rPr>
              <a:t>and dripped paint.</a:t>
            </a:r>
            <a:endParaRPr sz="1100" b="1" dirty="0">
              <a:latin typeface="Helvetica Neue"/>
              <a:ea typeface="Helvetica Neue"/>
              <a:cs typeface="Helvetica Neue"/>
              <a:sym typeface="Helvetica Neue"/>
            </a:endParaRPr>
          </a:p>
        </p:txBody>
      </p:sp>
      <p:pic>
        <p:nvPicPr>
          <p:cNvPr id="169" name="Google Shape;169;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5576" y="555526"/>
            <a:ext cx="5091736" cy="398097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5436096" y="3867894"/>
            <a:ext cx="2376264" cy="86409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latin typeface="Helvetica Neue"/>
                <a:ea typeface="Helvetica Neue"/>
                <a:cs typeface="Helvetica Neue"/>
                <a:sym typeface="Helvetica Neue"/>
              </a:rPr>
              <a:t>Paul-Émile </a:t>
            </a:r>
            <a:r>
              <a:rPr lang="en" sz="1100" b="1" dirty="0" smtClean="0">
                <a:latin typeface="Helvetica Neue"/>
                <a:ea typeface="Helvetica Neue"/>
                <a:cs typeface="Helvetica Neue"/>
                <a:sym typeface="Helvetica Neue"/>
              </a:rPr>
              <a:t>Borduas</a:t>
            </a:r>
            <a:r>
              <a:rPr lang="en-CA" sz="1100" b="1" dirty="0" smtClean="0">
                <a:latin typeface="Helvetica Neue"/>
                <a:ea typeface="Helvetica Neue"/>
                <a:cs typeface="Helvetica Neue"/>
                <a:sym typeface="Helvetica Neue"/>
              </a:rPr>
              <a:t>, </a:t>
            </a:r>
            <a:r>
              <a:rPr lang="en" sz="1100" b="1" i="1" dirty="0" smtClean="0">
                <a:latin typeface="Helvetica Neue"/>
                <a:ea typeface="Helvetica Neue"/>
                <a:cs typeface="Helvetica Neue"/>
                <a:sym typeface="Helvetica Neue"/>
              </a:rPr>
              <a:t>Abstract </a:t>
            </a:r>
            <a:r>
              <a:rPr lang="en" sz="1100" b="1" i="1" dirty="0">
                <a:latin typeface="Helvetica Neue"/>
                <a:ea typeface="Helvetica Neue"/>
                <a:cs typeface="Helvetica Neue"/>
                <a:sym typeface="Helvetica Neue"/>
              </a:rPr>
              <a:t>in Blue</a:t>
            </a:r>
            <a:r>
              <a:rPr lang="en" sz="1100" b="1" dirty="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1959</a:t>
            </a:r>
            <a:r>
              <a:rPr lang="en-CA" sz="1100" b="1" dirty="0" smtClean="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This </a:t>
            </a:r>
            <a:r>
              <a:rPr lang="en" sz="1100" b="1" dirty="0">
                <a:latin typeface="Helvetica Neue"/>
                <a:ea typeface="Helvetica Neue"/>
                <a:cs typeface="Helvetica Neue"/>
                <a:sym typeface="Helvetica Neue"/>
              </a:rPr>
              <a:t>painting was reproduced on the invitation to Borduas’s first solo exhibition in Paris, in </a:t>
            </a:r>
            <a:r>
              <a:rPr lang="en" sz="1100" b="1" dirty="0" smtClean="0">
                <a:latin typeface="Helvetica Neue"/>
                <a:ea typeface="Helvetica Neue"/>
                <a:cs typeface="Helvetica Neue"/>
                <a:sym typeface="Helvetica Neue"/>
              </a:rPr>
              <a:t>1959</a:t>
            </a:r>
            <a:r>
              <a:rPr lang="en-CA" sz="1100" b="1" dirty="0" smtClean="0">
                <a:latin typeface="Helvetica Neue"/>
                <a:ea typeface="Helvetica Neue"/>
                <a:cs typeface="Helvetica Neue"/>
                <a:sym typeface="Helvetica Neue"/>
              </a:rPr>
              <a:t>.</a:t>
            </a:r>
            <a:endParaRPr sz="1100" b="1" dirty="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latin typeface="Helvetica Neue"/>
              <a:ea typeface="Helvetica Neue"/>
              <a:cs typeface="Helvetica Neue"/>
              <a:sym typeface="Helvetica Neue"/>
            </a:endParaRPr>
          </a:p>
        </p:txBody>
      </p:sp>
      <p:pic>
        <p:nvPicPr>
          <p:cNvPr id="61" name="Google Shape;61;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33866" y="152400"/>
            <a:ext cx="3821606" cy="483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Google Shape;174;p33"/>
          <p:cNvSpPr txBox="1"/>
          <p:nvPr/>
        </p:nvSpPr>
        <p:spPr>
          <a:xfrm>
            <a:off x="5436096" y="4083918"/>
            <a:ext cx="2704904" cy="79208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chemeClr val="dk1"/>
                </a:solidFill>
                <a:highlight>
                  <a:srgbClr val="FFFFFF"/>
                </a:highlight>
                <a:latin typeface="Helvetica Neue"/>
                <a:ea typeface="Helvetica Neue"/>
                <a:cs typeface="Helvetica Neue"/>
                <a:sym typeface="Helvetica Neue"/>
              </a:rPr>
              <a:t>Paul-Émile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dirty="0" smtClean="0">
                <a:solidFill>
                  <a:schemeClr val="dk1"/>
                </a:solidFill>
                <a:highlight>
                  <a:srgbClr val="FFFFFF"/>
                </a:highlight>
                <a:latin typeface="Helvetica Neue"/>
                <a:ea typeface="Helvetica Neue"/>
                <a:cs typeface="Helvetica Neue"/>
                <a:sym typeface="Helvetica Neue"/>
              </a:rPr>
              <a:t>, </a:t>
            </a:r>
            <a:r>
              <a:rPr lang="en" sz="1100" b="1" i="1" dirty="0" smtClean="0">
                <a:solidFill>
                  <a:schemeClr val="dk1"/>
                </a:solidFill>
                <a:highlight>
                  <a:srgbClr val="FFFFFF"/>
                </a:highlight>
                <a:latin typeface="Helvetica Neue"/>
                <a:ea typeface="Helvetica Neue"/>
                <a:cs typeface="Helvetica Neue"/>
                <a:sym typeface="Helvetica Neue"/>
              </a:rPr>
              <a:t>Composition </a:t>
            </a:r>
            <a:r>
              <a:rPr lang="en" sz="1100" b="1" i="1" dirty="0">
                <a:solidFill>
                  <a:schemeClr val="dk1"/>
                </a:solidFill>
                <a:highlight>
                  <a:srgbClr val="FFFFFF"/>
                </a:highlight>
                <a:latin typeface="Helvetica Neue"/>
                <a:ea typeface="Helvetica Neue"/>
                <a:cs typeface="Helvetica Neue"/>
                <a:sym typeface="Helvetica Neue"/>
              </a:rPr>
              <a:t>69</a:t>
            </a:r>
            <a:r>
              <a:rPr lang="en" sz="1100" b="1" dirty="0">
                <a:solidFill>
                  <a:schemeClr val="dk1"/>
                </a:solidFill>
                <a:highlight>
                  <a:srgbClr val="FFFFFF"/>
                </a:highlight>
                <a:latin typeface="Helvetica Neue"/>
                <a:ea typeface="Helvetica Neue"/>
                <a:cs typeface="Helvetica Neue"/>
                <a:sym typeface="Helvetica Neue"/>
              </a:rPr>
              <a:t>, 1960. </a:t>
            </a:r>
            <a:r>
              <a:rPr lang="en" sz="1100" b="1" dirty="0" smtClean="0">
                <a:solidFill>
                  <a:schemeClr val="dk1"/>
                </a:solidFill>
                <a:highlight>
                  <a:srgbClr val="FFFFFF"/>
                </a:highlight>
                <a:latin typeface="Helvetica Neue"/>
                <a:ea typeface="Helvetica Neue"/>
                <a:cs typeface="Helvetica Neue"/>
                <a:sym typeface="Helvetica Neue"/>
              </a:rPr>
              <a:t>This </a:t>
            </a:r>
            <a:r>
              <a:rPr lang="en" sz="1100" b="1" dirty="0">
                <a:solidFill>
                  <a:schemeClr val="dk1"/>
                </a:solidFill>
                <a:highlight>
                  <a:srgbClr val="FFFFFF"/>
                </a:highlight>
                <a:latin typeface="Helvetica Neue"/>
                <a:ea typeface="Helvetica Neue"/>
                <a:cs typeface="Helvetica Neue"/>
                <a:sym typeface="Helvetica Neue"/>
              </a:rPr>
              <a:t>painting shows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dirty="0" smtClean="0">
                <a:solidFill>
                  <a:schemeClr val="dk1"/>
                </a:solidFill>
                <a:highlight>
                  <a:srgbClr val="FFFFFF"/>
                </a:highlight>
                <a:latin typeface="Helvetica Neue"/>
                <a:ea typeface="Helvetica Neue"/>
                <a:cs typeface="Helvetica Neue"/>
                <a:sym typeface="Helvetica Neue"/>
              </a:rPr>
              <a:t>’</a:t>
            </a:r>
            <a:r>
              <a:rPr lang="en" sz="1100" b="1" dirty="0" smtClean="0">
                <a:solidFill>
                  <a:schemeClr val="dk1"/>
                </a:solidFill>
                <a:highlight>
                  <a:srgbClr val="FFFFFF"/>
                </a:highlight>
                <a:latin typeface="Helvetica Neue"/>
                <a:ea typeface="Helvetica Neue"/>
                <a:cs typeface="Helvetica Neue"/>
                <a:sym typeface="Helvetica Neue"/>
              </a:rPr>
              <a:t>s</a:t>
            </a:r>
            <a:r>
              <a:rPr lang="en-CA" sz="1100" b="1" dirty="0" smtClean="0">
                <a:solidFill>
                  <a:schemeClr val="dk1"/>
                </a:solidFill>
                <a:highlight>
                  <a:srgbClr val="FFFFFF"/>
                </a:highlight>
                <a:latin typeface="Helvetica Neue"/>
                <a:ea typeface="Helvetica Neue"/>
                <a:cs typeface="Helvetica Neue"/>
                <a:sym typeface="Helvetica Neue"/>
              </a:rPr>
              <a:t> </a:t>
            </a:r>
            <a:r>
              <a:rPr lang="en" sz="1100" b="1" dirty="0" smtClean="0">
                <a:solidFill>
                  <a:schemeClr val="dk1"/>
                </a:solidFill>
                <a:highlight>
                  <a:srgbClr val="FFFFFF"/>
                </a:highlight>
                <a:latin typeface="Helvetica Neue"/>
                <a:ea typeface="Helvetica Neue"/>
                <a:cs typeface="Helvetica Neue"/>
                <a:sym typeface="Helvetica Neue"/>
              </a:rPr>
              <a:t>thickly </a:t>
            </a:r>
            <a:r>
              <a:rPr lang="en" sz="1100" b="1" dirty="0">
                <a:solidFill>
                  <a:schemeClr val="dk1"/>
                </a:solidFill>
                <a:highlight>
                  <a:srgbClr val="FFFFFF"/>
                </a:highlight>
                <a:latin typeface="Helvetica Neue"/>
                <a:ea typeface="Helvetica Neue"/>
                <a:cs typeface="Helvetica Neue"/>
                <a:sym typeface="Helvetica Neue"/>
              </a:rPr>
              <a:t>applied black </a:t>
            </a:r>
            <a:r>
              <a:rPr lang="en" sz="1100" b="1" dirty="0" smtClean="0">
                <a:solidFill>
                  <a:schemeClr val="dk1"/>
                </a:solidFill>
                <a:highlight>
                  <a:srgbClr val="FFFFFF"/>
                </a:highlight>
                <a:latin typeface="Helvetica Neue"/>
                <a:ea typeface="Helvetica Neue"/>
                <a:cs typeface="Helvetica Neue"/>
                <a:sym typeface="Helvetica Neue"/>
              </a:rPr>
              <a:t>paint</a:t>
            </a:r>
            <a:r>
              <a:rPr lang="en-CA" sz="1100" b="1" dirty="0" smtClean="0">
                <a:solidFill>
                  <a:schemeClr val="dk1"/>
                </a:solidFill>
                <a:highlight>
                  <a:srgbClr val="FFFFFF"/>
                </a:highlight>
                <a:latin typeface="Helvetica Neue"/>
                <a:ea typeface="Helvetica Neue"/>
                <a:cs typeface="Helvetica Neue"/>
                <a:sym typeface="Helvetica Neue"/>
              </a:rPr>
              <a:t> by use of a</a:t>
            </a:r>
            <a:r>
              <a:rPr lang="en" sz="1100" b="1" dirty="0" smtClean="0">
                <a:solidFill>
                  <a:schemeClr val="dk1"/>
                </a:solidFill>
                <a:highlight>
                  <a:srgbClr val="FFFFFF"/>
                </a:highlight>
                <a:latin typeface="Helvetica Neue"/>
                <a:ea typeface="Helvetica Neue"/>
                <a:cs typeface="Helvetica Neue"/>
                <a:sym typeface="Helvetica Neue"/>
              </a:rPr>
              <a:t> palette </a:t>
            </a:r>
            <a:r>
              <a:rPr lang="en" sz="1100" b="1" dirty="0">
                <a:solidFill>
                  <a:schemeClr val="dk1"/>
                </a:solidFill>
                <a:highlight>
                  <a:srgbClr val="FFFFFF"/>
                </a:highlight>
                <a:latin typeface="Helvetica Neue"/>
                <a:ea typeface="Helvetica Neue"/>
                <a:cs typeface="Helvetica Neue"/>
                <a:sym typeface="Helvetica Neue"/>
              </a:rPr>
              <a:t>knife.</a:t>
            </a:r>
            <a:endParaRPr sz="1100" b="1" dirty="0">
              <a:solidFill>
                <a:schemeClr val="dk1"/>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solidFill>
                <a:schemeClr val="dk1"/>
              </a:solidFill>
              <a:highlight>
                <a:srgbClr val="FFFFFF"/>
              </a:highlight>
              <a:latin typeface="Helvetica Neue"/>
              <a:ea typeface="Helvetica Neue"/>
              <a:cs typeface="Helvetica Neue"/>
              <a:sym typeface="Helvetica Neue"/>
            </a:endParaRPr>
          </a:p>
        </p:txBody>
      </p:sp>
      <p:pic>
        <p:nvPicPr>
          <p:cNvPr id="175" name="Google Shape;175;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5008" y="179314"/>
            <a:ext cx="3943919" cy="478487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0"/>
          <p:cNvSpPr txBox="1"/>
          <p:nvPr/>
        </p:nvSpPr>
        <p:spPr>
          <a:xfrm>
            <a:off x="4932424" y="3723878"/>
            <a:ext cx="2879936" cy="1368152"/>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latin typeface="Helvetica Neue"/>
                <a:ea typeface="Helvetica Neue"/>
                <a:cs typeface="Helvetica Neue"/>
                <a:sym typeface="Helvetica Neue"/>
              </a:rPr>
              <a:t>Paul-</a:t>
            </a:r>
            <a:r>
              <a:rPr lang="en-US" sz="1100" b="1" dirty="0" err="1">
                <a:latin typeface="Helvetica Neue"/>
                <a:ea typeface="Helvetica Neue"/>
                <a:cs typeface="Helvetica Neue"/>
                <a:sym typeface="Helvetica Neue"/>
              </a:rPr>
              <a:t>Émile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a:t>
            </a:r>
            <a:r>
              <a:rPr lang="en-US" sz="1100" b="1" i="1" dirty="0">
                <a:latin typeface="Helvetica Neue"/>
                <a:ea typeface="Helvetica Neue"/>
                <a:cs typeface="Helvetica Neue"/>
                <a:sym typeface="Helvetica Neue"/>
              </a:rPr>
              <a:t>Symphony on a White Checkerboard </a:t>
            </a:r>
            <a:r>
              <a:rPr lang="en-US" sz="1100" b="1" dirty="0">
                <a:latin typeface="Helvetica Neue"/>
                <a:ea typeface="Helvetica Neue"/>
                <a:cs typeface="Helvetica Neue"/>
                <a:sym typeface="Helvetica Neue"/>
              </a:rPr>
              <a:t>or</a:t>
            </a:r>
            <a:r>
              <a:rPr lang="en-US" sz="1100" b="1" i="1" dirty="0">
                <a:latin typeface="Helvetica Neue"/>
                <a:ea typeface="Helvetica Neue"/>
                <a:cs typeface="Helvetica Neue"/>
                <a:sym typeface="Helvetica Neue"/>
              </a:rPr>
              <a:t> Symphony 2 </a:t>
            </a:r>
            <a:r>
              <a:rPr lang="en-US" sz="1100" b="1" dirty="0">
                <a:latin typeface="Helvetica Neue"/>
                <a:ea typeface="Helvetica Neue"/>
                <a:cs typeface="Helvetica Neue"/>
                <a:sym typeface="Helvetica Neue"/>
              </a:rPr>
              <a:t>(</a:t>
            </a:r>
            <a:r>
              <a:rPr lang="en-US" sz="1100" b="1" i="1" dirty="0" err="1">
                <a:latin typeface="Helvetica Neue"/>
                <a:ea typeface="Helvetica Neue"/>
                <a:cs typeface="Helvetica Neue"/>
                <a:sym typeface="Helvetica Neue"/>
              </a:rPr>
              <a:t>Symphonie</a:t>
            </a:r>
            <a:r>
              <a:rPr lang="en-US" sz="1100" b="1" i="1" dirty="0">
                <a:latin typeface="Helvetica Neue"/>
                <a:ea typeface="Helvetica Neue"/>
                <a:cs typeface="Helvetica Neue"/>
                <a:sym typeface="Helvetica Neue"/>
              </a:rPr>
              <a:t> en </a:t>
            </a:r>
            <a:r>
              <a:rPr lang="en-US" sz="1100" b="1" i="1" dirty="0" err="1">
                <a:latin typeface="Helvetica Neue"/>
                <a:ea typeface="Helvetica Neue"/>
                <a:cs typeface="Helvetica Neue"/>
                <a:sym typeface="Helvetica Neue"/>
              </a:rPr>
              <a:t>damier</a:t>
            </a:r>
            <a:r>
              <a:rPr lang="en-US" sz="1100" b="1" i="1" dirty="0">
                <a:latin typeface="Helvetica Neue"/>
                <a:ea typeface="Helvetica Neue"/>
                <a:cs typeface="Helvetica Neue"/>
                <a:sym typeface="Helvetica Neue"/>
              </a:rPr>
              <a:t> </a:t>
            </a:r>
            <a:r>
              <a:rPr lang="en-US" sz="1100" b="1" i="1" dirty="0" err="1">
                <a:latin typeface="Helvetica Neue"/>
                <a:ea typeface="Helvetica Neue"/>
                <a:cs typeface="Helvetica Neue"/>
                <a:sym typeface="Helvetica Neue"/>
              </a:rPr>
              <a:t>blanc</a:t>
            </a:r>
            <a:r>
              <a:rPr lang="en-US" sz="1100" b="1" i="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ou</a:t>
            </a:r>
            <a:r>
              <a:rPr lang="en-US" sz="1100" b="1" i="1" dirty="0">
                <a:latin typeface="Helvetica Neue"/>
                <a:ea typeface="Helvetica Neue"/>
                <a:cs typeface="Helvetica Neue"/>
                <a:sym typeface="Helvetica Neue"/>
              </a:rPr>
              <a:t> </a:t>
            </a:r>
            <a:r>
              <a:rPr lang="en-US" sz="1100" b="1" i="1" dirty="0" err="1">
                <a:latin typeface="Helvetica Neue"/>
                <a:ea typeface="Helvetica Neue"/>
                <a:cs typeface="Helvetica Neue"/>
                <a:sym typeface="Helvetica Neue"/>
              </a:rPr>
              <a:t>Symphonie</a:t>
            </a:r>
            <a:r>
              <a:rPr lang="en-US" sz="1100" b="1" i="1" dirty="0">
                <a:latin typeface="Helvetica Neue"/>
                <a:ea typeface="Helvetica Neue"/>
                <a:cs typeface="Helvetica Neue"/>
                <a:sym typeface="Helvetica Neue"/>
              </a:rPr>
              <a:t> 2</a:t>
            </a:r>
            <a:r>
              <a:rPr lang="en-US" sz="1100" b="1" dirty="0">
                <a:latin typeface="Helvetica Neue"/>
                <a:ea typeface="Helvetica Neue"/>
                <a:cs typeface="Helvetica Neue"/>
                <a:sym typeface="Helvetica Neue"/>
              </a:rPr>
              <a:t>), 1957. Here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uses a geometric grid design to emphasize equilibrium within </a:t>
            </a:r>
            <a:r>
              <a:rPr lang="en-US" sz="1100" b="1" dirty="0" smtClean="0">
                <a:latin typeface="Helvetica Neue"/>
                <a:ea typeface="Helvetica Neue"/>
                <a:cs typeface="Helvetica Neue"/>
                <a:sym typeface="Helvetica Neue"/>
              </a:rPr>
              <a:t>his </a:t>
            </a:r>
            <a:r>
              <a:rPr lang="en-US" sz="1100" b="1" dirty="0">
                <a:latin typeface="Helvetica Neue"/>
                <a:ea typeface="Helvetica Neue"/>
                <a:cs typeface="Helvetica Neue"/>
                <a:sym typeface="Helvetica Neue"/>
              </a:rPr>
              <a:t>painting.</a:t>
            </a:r>
            <a:endParaRPr sz="1100" b="1" dirty="0">
              <a:latin typeface="Helvetica Neue"/>
              <a:ea typeface="Helvetica Neue"/>
              <a:cs typeface="Helvetica Neue"/>
              <a:sym typeface="Helvetica Neue"/>
            </a:endParaRPr>
          </a:p>
        </p:txBody>
      </p:sp>
      <p:pic>
        <p:nvPicPr>
          <p:cNvPr id="2" name="Picture 1" descr="paul-emile-borduas-symphony-on-a-white-checkerboard-kw.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5460" y="215685"/>
            <a:ext cx="3188548" cy="4758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0"/>
          <p:cNvSpPr txBox="1"/>
          <p:nvPr/>
        </p:nvSpPr>
        <p:spPr>
          <a:xfrm>
            <a:off x="1331640" y="4301589"/>
            <a:ext cx="6552728" cy="574417"/>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latin typeface="Helvetica Neue"/>
                <a:ea typeface="Helvetica Neue"/>
                <a:cs typeface="Helvetica Neue"/>
                <a:sym typeface="Helvetica Neue"/>
              </a:rPr>
              <a:t>Paul-</a:t>
            </a:r>
            <a:r>
              <a:rPr lang="en-US" sz="1100" b="1" dirty="0" err="1">
                <a:latin typeface="Helvetica Neue"/>
                <a:ea typeface="Helvetica Neue"/>
                <a:cs typeface="Helvetica Neue"/>
                <a:sym typeface="Helvetica Neue"/>
              </a:rPr>
              <a:t>Émile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a:t>
            </a:r>
            <a:r>
              <a:rPr lang="en-US" sz="1100" b="1" i="1" dirty="0">
                <a:latin typeface="Helvetica Neue"/>
                <a:ea typeface="Helvetica Neue"/>
                <a:cs typeface="Helvetica Neue"/>
                <a:sym typeface="Helvetica Neue"/>
              </a:rPr>
              <a:t>Blossoming</a:t>
            </a:r>
            <a:r>
              <a:rPr lang="en-US" sz="1100" b="1" dirty="0">
                <a:latin typeface="Helvetica Neue"/>
                <a:ea typeface="Helvetica Neue"/>
                <a:cs typeface="Helvetica Neue"/>
                <a:sym typeface="Helvetica Neue"/>
              </a:rPr>
              <a:t> (</a:t>
            </a:r>
            <a:r>
              <a:rPr lang="en-US" sz="1100" b="1" i="1" dirty="0" err="1">
                <a:latin typeface="Helvetica Neue"/>
                <a:ea typeface="Helvetica Neue"/>
                <a:cs typeface="Helvetica Neue"/>
                <a:sym typeface="Helvetica Neue"/>
              </a:rPr>
              <a:t>Épanouissement</a:t>
            </a:r>
            <a:r>
              <a:rPr lang="en-US" sz="1100" b="1" dirty="0">
                <a:latin typeface="Helvetica Neue"/>
                <a:ea typeface="Helvetica Neue"/>
                <a:cs typeface="Helvetica Neue"/>
                <a:sym typeface="Helvetica Neue"/>
              </a:rPr>
              <a:t>), 1956. This painting is closely aligned with </a:t>
            </a:r>
            <a:r>
              <a:rPr lang="en-US" sz="1100" b="1" dirty="0" err="1">
                <a:latin typeface="Helvetica Neue"/>
                <a:ea typeface="Helvetica Neue"/>
                <a:cs typeface="Helvetica Neue"/>
                <a:sym typeface="Helvetica Neue"/>
              </a:rPr>
              <a:t>Borduas’s</a:t>
            </a:r>
            <a:r>
              <a:rPr lang="en-US" sz="1100" b="1" dirty="0">
                <a:latin typeface="Helvetica Neue"/>
                <a:ea typeface="Helvetica Neue"/>
                <a:cs typeface="Helvetica Neue"/>
                <a:sym typeface="Helvetica Neue"/>
              </a:rPr>
              <a:t> time in New York learning from American Abstract Expressionism. There is no focal </a:t>
            </a:r>
            <a:r>
              <a:rPr lang="en-US" sz="1100" b="1" dirty="0" smtClean="0">
                <a:latin typeface="Helvetica Neue"/>
                <a:ea typeface="Helvetica Neue"/>
                <a:cs typeface="Helvetica Neue"/>
                <a:sym typeface="Helvetica Neue"/>
              </a:rPr>
              <a:t>point, </a:t>
            </a:r>
            <a:r>
              <a:rPr lang="en-US" sz="1100" b="1" dirty="0">
                <a:latin typeface="Helvetica Neue"/>
                <a:ea typeface="Helvetica Neue"/>
                <a:cs typeface="Helvetica Neue"/>
                <a:sym typeface="Helvetica Neue"/>
              </a:rPr>
              <a:t>and the painting seems as though it continues right off the edges.</a:t>
            </a:r>
            <a:endParaRPr sz="1100" b="1" dirty="0">
              <a:latin typeface="Helvetica Neue"/>
              <a:ea typeface="Helvetica Neue"/>
              <a:cs typeface="Helvetica Neue"/>
              <a:sym typeface="Helvetica Neue"/>
            </a:endParaRPr>
          </a:p>
        </p:txBody>
      </p:sp>
      <p:pic>
        <p:nvPicPr>
          <p:cNvPr id="3" name="Picture 2" descr="paul-emile-borduas-blossoming-kw.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3648" y="195486"/>
            <a:ext cx="6351986" cy="4113603"/>
          </a:xfrm>
          <a:prstGeom prst="rect">
            <a:avLst/>
          </a:prstGeom>
        </p:spPr>
      </p:pic>
    </p:spTree>
    <p:extLst>
      <p:ext uri="{BB962C8B-B14F-4D97-AF65-F5344CB8AC3E}">
        <p14:creationId xmlns:p14="http://schemas.microsoft.com/office/powerpoint/2010/main" val="84661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22"/>
          <p:cNvSpPr txBox="1"/>
          <p:nvPr/>
        </p:nvSpPr>
        <p:spPr>
          <a:xfrm>
            <a:off x="746702" y="4515966"/>
            <a:ext cx="4914988" cy="452009"/>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latin typeface="Helvetica Neue"/>
                <a:ea typeface="Helvetica Neue"/>
                <a:cs typeface="Helvetica Neue"/>
                <a:sym typeface="Helvetica Neue"/>
              </a:rPr>
              <a:t>Paul-</a:t>
            </a:r>
            <a:r>
              <a:rPr lang="en-US" sz="1100" b="1" dirty="0" err="1">
                <a:latin typeface="Helvetica Neue"/>
                <a:ea typeface="Helvetica Neue"/>
                <a:cs typeface="Helvetica Neue"/>
                <a:sym typeface="Helvetica Neue"/>
              </a:rPr>
              <a:t>Émile</a:t>
            </a:r>
            <a:r>
              <a:rPr lang="en-US" sz="1100" b="1" dirty="0">
                <a:latin typeface="Helvetica Neue"/>
                <a:ea typeface="Helvetica Neue"/>
                <a:cs typeface="Helvetica Neue"/>
                <a:sym typeface="Helvetica Neue"/>
              </a:rPr>
              <a:t> </a:t>
            </a:r>
            <a:r>
              <a:rPr lang="en-US" sz="1100" b="1" dirty="0" err="1">
                <a:latin typeface="Helvetica Neue"/>
                <a:ea typeface="Helvetica Neue"/>
                <a:cs typeface="Helvetica Neue"/>
                <a:sym typeface="Helvetica Neue"/>
              </a:rPr>
              <a:t>Borduas</a:t>
            </a:r>
            <a:r>
              <a:rPr lang="en-US" sz="1100" b="1" dirty="0">
                <a:latin typeface="Helvetica Neue"/>
                <a:ea typeface="Helvetica Neue"/>
                <a:cs typeface="Helvetica Neue"/>
                <a:sym typeface="Helvetica Neue"/>
              </a:rPr>
              <a:t> in Paris, c</a:t>
            </a:r>
            <a:r>
              <a:rPr lang="en-US" sz="1100" b="1" dirty="0" smtClean="0">
                <a:latin typeface="Helvetica Neue"/>
                <a:ea typeface="Helvetica Neue"/>
                <a:cs typeface="Helvetica Neue"/>
                <a:sym typeface="Helvetica Neue"/>
              </a:rPr>
              <a:t>.1955</a:t>
            </a:r>
            <a:r>
              <a:rPr lang="en-US" sz="1100" b="1" dirty="0">
                <a:latin typeface="Helvetica Neue"/>
                <a:ea typeface="Helvetica Neue"/>
                <a:cs typeface="Helvetica Neue"/>
                <a:sym typeface="Helvetica Neue"/>
              </a:rPr>
              <a:t>.</a:t>
            </a:r>
            <a:endParaRPr sz="1100" b="1" dirty="0">
              <a:latin typeface="Helvetica Neue"/>
              <a:ea typeface="Helvetica Neue"/>
              <a:cs typeface="Helvetica Neue"/>
              <a:sym typeface="Helvetica Neue"/>
            </a:endParaRPr>
          </a:p>
        </p:txBody>
      </p:sp>
      <p:pic>
        <p:nvPicPr>
          <p:cNvPr id="3" name="Picture 2" descr="show-phot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8710" y="267494"/>
            <a:ext cx="7506580" cy="4224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sp>
        <p:nvSpPr>
          <p:cNvPr id="114" name="Google Shape;114;p23"/>
          <p:cNvSpPr txBox="1"/>
          <p:nvPr/>
        </p:nvSpPr>
        <p:spPr>
          <a:xfrm>
            <a:off x="4427984" y="3939902"/>
            <a:ext cx="3731700" cy="1040731"/>
          </a:xfrm>
          <a:prstGeom prst="rect">
            <a:avLst/>
          </a:prstGeom>
          <a:noFill/>
          <a:ln>
            <a:noFill/>
          </a:ln>
        </p:spPr>
        <p:txBody>
          <a:bodyPr spcFirstLastPara="1" wrap="square" lIns="91425" tIns="91425" rIns="91425" bIns="91425" anchor="t" anchorCtr="0">
            <a:noAutofit/>
          </a:bodyPr>
          <a:lstStyle/>
          <a:p>
            <a:pPr lvl="0">
              <a:lnSpc>
                <a:spcPct val="115000"/>
              </a:lnSpc>
            </a:pPr>
            <a:endParaRPr lang="en-CA" sz="1100" b="1" dirty="0" smtClean="0">
              <a:latin typeface="Helvetica Neue"/>
              <a:ea typeface="Helvetica Neue"/>
              <a:cs typeface="Helvetica Neue"/>
              <a:sym typeface="Helvetica Neue"/>
            </a:endParaRPr>
          </a:p>
          <a:p>
            <a:pPr lvl="0">
              <a:lnSpc>
                <a:spcPct val="115000"/>
              </a:lnSpc>
            </a:pPr>
            <a:r>
              <a:rPr lang="en" sz="1100" b="1" dirty="0" smtClean="0">
                <a:latin typeface="Helvetica Neue"/>
                <a:ea typeface="Helvetica Neue"/>
                <a:cs typeface="Helvetica Neue"/>
                <a:sym typeface="Helvetica Neue"/>
              </a:rPr>
              <a:t>Paul-Émile Borduas</a:t>
            </a:r>
            <a:r>
              <a:rPr lang="en-CA" sz="1100" b="1" dirty="0" smtClean="0">
                <a:latin typeface="Helvetica Neue"/>
                <a:ea typeface="Helvetica Neue"/>
                <a:cs typeface="Helvetica Neue"/>
                <a:sym typeface="Helvetica Neue"/>
              </a:rPr>
              <a:t>, </a:t>
            </a:r>
            <a:r>
              <a:rPr lang="en" sz="1100" b="1" i="1" dirty="0" smtClean="0">
                <a:latin typeface="Helvetica Neue"/>
                <a:ea typeface="Helvetica Neue"/>
                <a:cs typeface="Helvetica Neue"/>
                <a:sym typeface="Helvetica Neue"/>
              </a:rPr>
              <a:t>Decorative </a:t>
            </a:r>
            <a:r>
              <a:rPr lang="en" sz="1100" b="1" i="1" dirty="0">
                <a:latin typeface="Helvetica Neue"/>
                <a:ea typeface="Helvetica Neue"/>
                <a:cs typeface="Helvetica Neue"/>
                <a:sym typeface="Helvetica Neue"/>
              </a:rPr>
              <a:t>Project for the Chapel of a Château, No. 4: Study for Stained Glass </a:t>
            </a:r>
            <a:r>
              <a:rPr lang="en" sz="1100" b="1" i="1" dirty="0" smtClean="0">
                <a:latin typeface="Helvetica Neue"/>
                <a:ea typeface="Helvetica Neue"/>
                <a:cs typeface="Helvetica Neue"/>
                <a:sym typeface="Helvetica Neue"/>
              </a:rPr>
              <a:t>Window</a:t>
            </a:r>
            <a:r>
              <a:rPr lang="en-CA" sz="1100" b="1" dirty="0" smtClean="0">
                <a:latin typeface="Helvetica Neue"/>
                <a:ea typeface="Helvetica Neue"/>
                <a:cs typeface="Helvetica Neue"/>
                <a:sym typeface="Helvetica Neue"/>
              </a:rPr>
              <a:t>, </a:t>
            </a:r>
            <a:r>
              <a:rPr lang="en" sz="1100" b="1" dirty="0" smtClean="0">
                <a:latin typeface="Helvetica Neue"/>
                <a:ea typeface="Helvetica Neue"/>
                <a:cs typeface="Helvetica Neue"/>
                <a:sym typeface="Helvetica Neue"/>
              </a:rPr>
              <a:t>1927</a:t>
            </a:r>
            <a:r>
              <a:rPr lang="en" sz="1100" b="1" dirty="0">
                <a:latin typeface="Helvetica Neue"/>
                <a:ea typeface="Helvetica Neue"/>
                <a:cs typeface="Helvetica Neue"/>
                <a:sym typeface="Helvetica Neue"/>
              </a:rPr>
              <a:t>. As an apprentice Borduas restored church decorations</a:t>
            </a:r>
            <a:r>
              <a:rPr lang="en" sz="1100" b="1" dirty="0" smtClean="0">
                <a:latin typeface="Helvetica Neue"/>
                <a:ea typeface="Helvetica Neue"/>
                <a:cs typeface="Helvetica Neue"/>
                <a:sym typeface="Helvetica Neue"/>
              </a:rPr>
              <a:t>.</a:t>
            </a:r>
            <a:endParaRPr sz="1100" b="1" dirty="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latin typeface="Helvetica Neue"/>
              <a:ea typeface="Helvetica Neue"/>
              <a:cs typeface="Helvetica Neue"/>
              <a:sym typeface="Helvetica Neue"/>
            </a:endParaRPr>
          </a:p>
        </p:txBody>
      </p:sp>
      <p:pic>
        <p:nvPicPr>
          <p:cNvPr id="115" name="Google Shape;115;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83768" y="107164"/>
            <a:ext cx="1618576" cy="492917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24"/>
          <p:cNvSpPr txBox="1"/>
          <p:nvPr/>
        </p:nvSpPr>
        <p:spPr>
          <a:xfrm>
            <a:off x="1043608" y="4332032"/>
            <a:ext cx="6716755" cy="68799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latin typeface="Helvetica Neue"/>
                <a:ea typeface="Helvetica Neue"/>
                <a:cs typeface="Helvetica Neue"/>
                <a:sym typeface="Helvetica Neue"/>
              </a:rPr>
              <a:t>In the early 1940s the </a:t>
            </a:r>
            <a:r>
              <a:rPr lang="en-US" sz="1100" b="1" dirty="0" err="1">
                <a:latin typeface="Helvetica Neue"/>
                <a:ea typeface="Helvetica Neue"/>
                <a:cs typeface="Helvetica Neue"/>
                <a:sym typeface="Helvetica Neue"/>
              </a:rPr>
              <a:t>Automatistes</a:t>
            </a:r>
            <a:r>
              <a:rPr lang="en-US" sz="1100" b="1" dirty="0">
                <a:latin typeface="Helvetica Neue"/>
                <a:ea typeface="Helvetica Neue"/>
                <a:cs typeface="Helvetica Neue"/>
                <a:sym typeface="Helvetica Neue"/>
              </a:rPr>
              <a:t> would meet to discuss politics and art in Quebec. </a:t>
            </a:r>
            <a:r>
              <a:rPr lang="en-US" sz="1100" b="1" dirty="0" smtClean="0">
                <a:latin typeface="Helvetica Neue"/>
                <a:ea typeface="Helvetica Neue"/>
                <a:cs typeface="Helvetica Neue"/>
                <a:sym typeface="Helvetica Neue"/>
              </a:rPr>
              <a:t/>
            </a:r>
            <a:br>
              <a:rPr lang="en-US" sz="1100" b="1" dirty="0" smtClean="0">
                <a:latin typeface="Helvetica Neue"/>
                <a:ea typeface="Helvetica Neue"/>
                <a:cs typeface="Helvetica Neue"/>
                <a:sym typeface="Helvetica Neue"/>
              </a:rPr>
            </a:br>
            <a:r>
              <a:rPr lang="en-US" sz="1100" b="1" dirty="0" smtClean="0">
                <a:latin typeface="Helvetica Neue"/>
                <a:ea typeface="Helvetica Neue"/>
                <a:cs typeface="Helvetica Neue"/>
                <a:sym typeface="Helvetica Neue"/>
              </a:rPr>
              <a:t>They </a:t>
            </a:r>
            <a:r>
              <a:rPr lang="en-US" sz="1100" b="1" dirty="0">
                <a:latin typeface="Helvetica Neue"/>
                <a:ea typeface="Helvetica Neue"/>
                <a:cs typeface="Helvetica Neue"/>
                <a:sym typeface="Helvetica Neue"/>
              </a:rPr>
              <a:t>wrote the </a:t>
            </a:r>
            <a:r>
              <a:rPr lang="en-US" sz="1100" b="1" i="1" dirty="0" err="1">
                <a:latin typeface="Helvetica Neue"/>
                <a:ea typeface="Helvetica Neue"/>
                <a:cs typeface="Helvetica Neue"/>
                <a:sym typeface="Helvetica Neue"/>
              </a:rPr>
              <a:t>Refus</a:t>
            </a:r>
            <a:r>
              <a:rPr lang="en-US" sz="1100" b="1" i="1" dirty="0">
                <a:latin typeface="Helvetica Neue"/>
                <a:ea typeface="Helvetica Neue"/>
                <a:cs typeface="Helvetica Neue"/>
                <a:sym typeface="Helvetica Neue"/>
              </a:rPr>
              <a:t> global</a:t>
            </a:r>
            <a:r>
              <a:rPr lang="en-US" sz="1100" b="1" dirty="0">
                <a:latin typeface="Helvetica Neue"/>
                <a:ea typeface="Helvetica Neue"/>
                <a:cs typeface="Helvetica Neue"/>
                <a:sym typeface="Helvetica Neue"/>
              </a:rPr>
              <a:t> manifesto, a revolt against </a:t>
            </a:r>
            <a:r>
              <a:rPr lang="en-US" sz="1100" b="1" dirty="0" smtClean="0">
                <a:latin typeface="Helvetica Neue"/>
                <a:ea typeface="Helvetica Neue"/>
                <a:cs typeface="Helvetica Neue"/>
                <a:sym typeface="Helvetica Neue"/>
              </a:rPr>
              <a:t>the narrow</a:t>
            </a:r>
            <a:r>
              <a:rPr lang="en-US" sz="1100" b="1" dirty="0">
                <a:latin typeface="Helvetica Neue"/>
                <a:ea typeface="Helvetica Neue"/>
                <a:cs typeface="Helvetica Neue"/>
                <a:sym typeface="Helvetica Neue"/>
              </a:rPr>
              <a:t>-mindedness of Quebec’s </a:t>
            </a:r>
            <a:r>
              <a:rPr lang="en-US" sz="1100" b="1" dirty="0" smtClean="0">
                <a:latin typeface="Helvetica Neue"/>
                <a:ea typeface="Helvetica Neue"/>
                <a:cs typeface="Helvetica Neue"/>
                <a:sym typeface="Helvetica Neue"/>
              </a:rPr>
              <a:t>conservative </a:t>
            </a:r>
            <a:r>
              <a:rPr lang="en-US" sz="1100" b="1" dirty="0">
                <a:latin typeface="Helvetica Neue"/>
                <a:ea typeface="Helvetica Neue"/>
                <a:cs typeface="Helvetica Neue"/>
                <a:sym typeface="Helvetica Neue"/>
              </a:rPr>
              <a:t>government.</a:t>
            </a:r>
            <a:endParaRPr sz="1100" b="1" dirty="0">
              <a:latin typeface="Helvetica Neue"/>
              <a:ea typeface="Helvetica Neue"/>
              <a:cs typeface="Helvetica Neue"/>
              <a:sym typeface="Helvetica Neue"/>
            </a:endParaRPr>
          </a:p>
        </p:txBody>
      </p:sp>
      <p:pic>
        <p:nvPicPr>
          <p:cNvPr id="2" name="Picture 1" descr="1940s-automatistes-in-studio-fernand-leduc-contextu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95486"/>
            <a:ext cx="6912768" cy="40957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5"/>
          <p:cNvSpPr txBox="1"/>
          <p:nvPr/>
        </p:nvSpPr>
        <p:spPr>
          <a:xfrm>
            <a:off x="5508104" y="4083918"/>
            <a:ext cx="2519896" cy="115212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highlight>
                  <a:srgbClr val="FFFFFF"/>
                </a:highlight>
                <a:latin typeface="Helvetica Neue"/>
                <a:ea typeface="Helvetica Neue"/>
                <a:cs typeface="Helvetica Neue"/>
                <a:sym typeface="Helvetica Neue"/>
              </a:rPr>
              <a:t>Paul-Émile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dirty="0" smtClean="0">
                <a:solidFill>
                  <a:schemeClr val="dk1"/>
                </a:solidFill>
                <a:highlight>
                  <a:srgbClr val="FFFFFF"/>
                </a:highlight>
                <a:latin typeface="Helvetica Neue"/>
                <a:ea typeface="Helvetica Neue"/>
                <a:cs typeface="Helvetica Neue"/>
                <a:sym typeface="Helvetica Neue"/>
              </a:rPr>
              <a:t>, </a:t>
            </a:r>
            <a:r>
              <a:rPr lang="en" sz="1100" b="1" i="1" dirty="0" smtClean="0">
                <a:solidFill>
                  <a:schemeClr val="dk1"/>
                </a:solidFill>
                <a:highlight>
                  <a:srgbClr val="FFFFFF"/>
                </a:highlight>
                <a:latin typeface="Helvetica Neue"/>
                <a:ea typeface="Helvetica Neue"/>
                <a:cs typeface="Helvetica Neue"/>
                <a:sym typeface="Helvetica Neue"/>
              </a:rPr>
              <a:t>The </a:t>
            </a:r>
            <a:r>
              <a:rPr lang="en" sz="1100" b="1" i="1" dirty="0">
                <a:solidFill>
                  <a:schemeClr val="dk1"/>
                </a:solidFill>
                <a:highlight>
                  <a:srgbClr val="FFFFFF"/>
                </a:highlight>
                <a:latin typeface="Helvetica Neue"/>
                <a:ea typeface="Helvetica Neue"/>
                <a:cs typeface="Helvetica Neue"/>
                <a:sym typeface="Helvetica Neue"/>
              </a:rPr>
              <a:t>Black Star </a:t>
            </a:r>
            <a:r>
              <a:rPr lang="en" sz="1100" b="1" dirty="0">
                <a:solidFill>
                  <a:schemeClr val="dk1"/>
                </a:solidFill>
                <a:highlight>
                  <a:srgbClr val="FFFFFF"/>
                </a:highlight>
                <a:latin typeface="Helvetica Neue"/>
                <a:ea typeface="Helvetica Neue"/>
                <a:cs typeface="Helvetica Neue"/>
                <a:sym typeface="Helvetica Neue"/>
              </a:rPr>
              <a:t>(</a:t>
            </a:r>
            <a:r>
              <a:rPr lang="en" sz="1100" b="1" i="1" dirty="0">
                <a:solidFill>
                  <a:schemeClr val="dk1"/>
                </a:solidFill>
                <a:highlight>
                  <a:srgbClr val="FFFFFF"/>
                </a:highlight>
                <a:latin typeface="Helvetica Neue"/>
                <a:ea typeface="Helvetica Neue"/>
                <a:cs typeface="Helvetica Neue"/>
                <a:sym typeface="Helvetica Neue"/>
              </a:rPr>
              <a:t>L’étoile noire</a:t>
            </a:r>
            <a:r>
              <a:rPr lang="en" sz="1100" b="1" dirty="0">
                <a:solidFill>
                  <a:schemeClr val="dk1"/>
                </a:solidFill>
                <a:highlight>
                  <a:srgbClr val="FFFFFF"/>
                </a:highlight>
                <a:latin typeface="Helvetica Neue"/>
                <a:ea typeface="Helvetica Neue"/>
                <a:cs typeface="Helvetica Neue"/>
                <a:sym typeface="Helvetica Neue"/>
              </a:rPr>
              <a:t>), 1957. One of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dirty="0" smtClean="0">
                <a:solidFill>
                  <a:schemeClr val="dk1"/>
                </a:solidFill>
                <a:highlight>
                  <a:srgbClr val="FFFFFF"/>
                </a:highlight>
                <a:latin typeface="Helvetica Neue"/>
                <a:ea typeface="Helvetica Neue"/>
                <a:cs typeface="Helvetica Neue"/>
                <a:sym typeface="Helvetica Neue"/>
              </a:rPr>
              <a:t>’</a:t>
            </a:r>
            <a:r>
              <a:rPr lang="en" sz="1100" b="1" dirty="0" smtClean="0">
                <a:solidFill>
                  <a:schemeClr val="dk1"/>
                </a:solidFill>
                <a:highlight>
                  <a:srgbClr val="FFFFFF"/>
                </a:highlight>
                <a:latin typeface="Helvetica Neue"/>
                <a:ea typeface="Helvetica Neue"/>
                <a:cs typeface="Helvetica Neue"/>
                <a:sym typeface="Helvetica Neue"/>
              </a:rPr>
              <a:t>s </a:t>
            </a:r>
            <a:r>
              <a:rPr lang="en" sz="1100" b="1" dirty="0">
                <a:solidFill>
                  <a:schemeClr val="dk1"/>
                </a:solidFill>
                <a:highlight>
                  <a:srgbClr val="FFFFFF"/>
                </a:highlight>
                <a:latin typeface="Helvetica Neue"/>
                <a:ea typeface="Helvetica Neue"/>
                <a:cs typeface="Helvetica Neue"/>
                <a:sym typeface="Helvetica Neue"/>
              </a:rPr>
              <a:t>masterpieces, created during his final years in Paris.</a:t>
            </a:r>
            <a:endParaRPr sz="1100" b="1" dirty="0">
              <a:solidFill>
                <a:schemeClr val="dk1"/>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100" b="1" dirty="0">
              <a:solidFill>
                <a:schemeClr val="dk1"/>
              </a:solidFill>
              <a:highlight>
                <a:srgbClr val="FFFFFF"/>
              </a:highlight>
              <a:latin typeface="Helvetica Neue"/>
              <a:ea typeface="Helvetica Neue"/>
              <a:cs typeface="Helvetica Neue"/>
              <a:sym typeface="Helvetica Neue"/>
            </a:endParaRPr>
          </a:p>
        </p:txBody>
      </p:sp>
      <p:pic>
        <p:nvPicPr>
          <p:cNvPr id="2" name="Picture 1" descr="paul-emile-borduas-the-black-star-k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58167"/>
            <a:ext cx="3871391" cy="48271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p26"/>
          <p:cNvSpPr txBox="1"/>
          <p:nvPr/>
        </p:nvSpPr>
        <p:spPr>
          <a:xfrm>
            <a:off x="6444208" y="3363838"/>
            <a:ext cx="2520280" cy="136815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chemeClr val="dk1"/>
                </a:solidFill>
                <a:highlight>
                  <a:srgbClr val="FFFFFF"/>
                </a:highlight>
                <a:latin typeface="Helvetica Neue"/>
                <a:ea typeface="Helvetica Neue"/>
                <a:cs typeface="Helvetica Neue"/>
                <a:sym typeface="Helvetica Neue"/>
              </a:rPr>
              <a:t>Paul-Émile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dirty="0" smtClean="0">
                <a:solidFill>
                  <a:schemeClr val="dk1"/>
                </a:solidFill>
                <a:highlight>
                  <a:srgbClr val="FFFFFF"/>
                </a:highlight>
                <a:latin typeface="Helvetica Neue"/>
                <a:ea typeface="Helvetica Neue"/>
                <a:cs typeface="Helvetica Neue"/>
                <a:sym typeface="Helvetica Neue"/>
              </a:rPr>
              <a:t>,</a:t>
            </a:r>
            <a:r>
              <a:rPr lang="en-CA" sz="1100" b="1" i="1" dirty="0" smtClean="0">
                <a:solidFill>
                  <a:schemeClr val="dk1"/>
                </a:solidFill>
                <a:highlight>
                  <a:srgbClr val="FFFFFF"/>
                </a:highlight>
                <a:latin typeface="Helvetica Neue"/>
                <a:ea typeface="Helvetica Neue"/>
                <a:cs typeface="Helvetica Neue"/>
                <a:sym typeface="Helvetica Neue"/>
              </a:rPr>
              <a:t> </a:t>
            </a:r>
            <a:r>
              <a:rPr lang="en" sz="1100" b="1" i="1" dirty="0" smtClean="0">
                <a:solidFill>
                  <a:schemeClr val="dk1"/>
                </a:solidFill>
                <a:highlight>
                  <a:srgbClr val="FFFFFF"/>
                </a:highlight>
                <a:latin typeface="Helvetica Neue"/>
                <a:ea typeface="Helvetica Neue"/>
                <a:cs typeface="Helvetica Neue"/>
                <a:sym typeface="Helvetica Neue"/>
              </a:rPr>
              <a:t>Leeward </a:t>
            </a:r>
            <a:r>
              <a:rPr lang="en" sz="1100" b="1" i="1" dirty="0">
                <a:solidFill>
                  <a:schemeClr val="dk1"/>
                </a:solidFill>
                <a:highlight>
                  <a:srgbClr val="FFFFFF"/>
                </a:highlight>
                <a:latin typeface="Helvetica Neue"/>
                <a:ea typeface="Helvetica Neue"/>
                <a:cs typeface="Helvetica Neue"/>
                <a:sym typeface="Helvetica Neue"/>
              </a:rPr>
              <a:t>of the Island </a:t>
            </a:r>
            <a:r>
              <a:rPr lang="en" sz="1100" b="1" dirty="0">
                <a:solidFill>
                  <a:schemeClr val="dk1"/>
                </a:solidFill>
                <a:highlight>
                  <a:srgbClr val="FFFFFF"/>
                </a:highlight>
                <a:latin typeface="Helvetica Neue"/>
                <a:ea typeface="Helvetica Neue"/>
                <a:cs typeface="Helvetica Neue"/>
                <a:sym typeface="Helvetica Neue"/>
              </a:rPr>
              <a:t>or </a:t>
            </a:r>
            <a:r>
              <a:rPr lang="en" sz="1100" b="1" i="1" dirty="0">
                <a:solidFill>
                  <a:schemeClr val="dk1"/>
                </a:solidFill>
                <a:highlight>
                  <a:srgbClr val="FFFFFF"/>
                </a:highlight>
                <a:latin typeface="Helvetica Neue"/>
                <a:ea typeface="Helvetica Neue"/>
                <a:cs typeface="Helvetica Neue"/>
                <a:sym typeface="Helvetica Neue"/>
              </a:rPr>
              <a:t>1.47</a:t>
            </a:r>
            <a:r>
              <a:rPr lang="en" sz="1100" b="1" dirty="0">
                <a:solidFill>
                  <a:schemeClr val="dk1"/>
                </a:solidFill>
                <a:highlight>
                  <a:srgbClr val="FFFFFF"/>
                </a:highlight>
                <a:latin typeface="Helvetica Neue"/>
                <a:ea typeface="Helvetica Neue"/>
                <a:cs typeface="Helvetica Neue"/>
                <a:sym typeface="Helvetica Neue"/>
              </a:rPr>
              <a:t> (</a:t>
            </a:r>
            <a:r>
              <a:rPr lang="en" sz="1100" b="1" i="1" dirty="0">
                <a:solidFill>
                  <a:schemeClr val="dk1"/>
                </a:solidFill>
                <a:highlight>
                  <a:srgbClr val="FFFFFF"/>
                </a:highlight>
                <a:latin typeface="Helvetica Neue"/>
                <a:ea typeface="Helvetica Neue"/>
                <a:cs typeface="Helvetica Neue"/>
                <a:sym typeface="Helvetica Neue"/>
              </a:rPr>
              <a:t>Sous le </a:t>
            </a:r>
            <a:r>
              <a:rPr lang="en" sz="1100" b="1" i="1" dirty="0" smtClean="0">
                <a:solidFill>
                  <a:schemeClr val="dk1"/>
                </a:solidFill>
                <a:highlight>
                  <a:srgbClr val="FFFFFF"/>
                </a:highlight>
                <a:latin typeface="Helvetica Neue"/>
                <a:ea typeface="Helvetica Neue"/>
                <a:cs typeface="Helvetica Neue"/>
                <a:sym typeface="Helvetica Neue"/>
              </a:rPr>
              <a:t>vent</a:t>
            </a:r>
            <a:r>
              <a:rPr lang="en-CA" sz="1100" b="1" i="1" dirty="0" smtClean="0">
                <a:solidFill>
                  <a:schemeClr val="dk1"/>
                </a:solidFill>
                <a:highlight>
                  <a:srgbClr val="FFFFFF"/>
                </a:highlight>
                <a:latin typeface="Helvetica Neue"/>
                <a:ea typeface="Helvetica Neue"/>
                <a:cs typeface="Helvetica Neue"/>
                <a:sym typeface="Helvetica Neue"/>
              </a:rPr>
              <a:t/>
            </a:r>
            <a:br>
              <a:rPr lang="en-CA" sz="1100" b="1" i="1" dirty="0" smtClean="0">
                <a:solidFill>
                  <a:schemeClr val="dk1"/>
                </a:solidFill>
                <a:highlight>
                  <a:srgbClr val="FFFFFF"/>
                </a:highlight>
                <a:latin typeface="Helvetica Neue"/>
                <a:ea typeface="Helvetica Neue"/>
                <a:cs typeface="Helvetica Neue"/>
                <a:sym typeface="Helvetica Neue"/>
              </a:rPr>
            </a:br>
            <a:r>
              <a:rPr lang="en" sz="1100" b="1" i="1" dirty="0" smtClean="0">
                <a:solidFill>
                  <a:schemeClr val="dk1"/>
                </a:solidFill>
                <a:highlight>
                  <a:srgbClr val="FFFFFF"/>
                </a:highlight>
                <a:latin typeface="Helvetica Neue"/>
                <a:ea typeface="Helvetica Neue"/>
                <a:cs typeface="Helvetica Neue"/>
                <a:sym typeface="Helvetica Neue"/>
              </a:rPr>
              <a:t> </a:t>
            </a:r>
            <a:r>
              <a:rPr lang="en" sz="1100" b="1" i="1" dirty="0">
                <a:solidFill>
                  <a:schemeClr val="dk1"/>
                </a:solidFill>
                <a:highlight>
                  <a:srgbClr val="FFFFFF"/>
                </a:highlight>
                <a:latin typeface="Helvetica Neue"/>
                <a:ea typeface="Helvetica Neue"/>
                <a:cs typeface="Helvetica Neue"/>
                <a:sym typeface="Helvetica Neue"/>
              </a:rPr>
              <a:t>de l’île</a:t>
            </a:r>
            <a:r>
              <a:rPr lang="en" sz="1100" b="1" dirty="0">
                <a:solidFill>
                  <a:schemeClr val="dk1"/>
                </a:solidFill>
                <a:highlight>
                  <a:srgbClr val="FFFFFF"/>
                </a:highlight>
                <a:latin typeface="Helvetica Neue"/>
                <a:ea typeface="Helvetica Neue"/>
                <a:cs typeface="Helvetica Neue"/>
                <a:sym typeface="Helvetica Neue"/>
              </a:rPr>
              <a:t> ou </a:t>
            </a:r>
            <a:r>
              <a:rPr lang="en" sz="1100" b="1" i="1" dirty="0">
                <a:solidFill>
                  <a:schemeClr val="dk1"/>
                </a:solidFill>
                <a:highlight>
                  <a:srgbClr val="FFFFFF"/>
                </a:highlight>
                <a:latin typeface="Helvetica Neue"/>
                <a:ea typeface="Helvetica Neue"/>
                <a:cs typeface="Helvetica Neue"/>
                <a:sym typeface="Helvetica Neue"/>
              </a:rPr>
              <a:t>1.47</a:t>
            </a:r>
            <a:r>
              <a:rPr lang="en" sz="1100" b="1" dirty="0">
                <a:solidFill>
                  <a:schemeClr val="dk1"/>
                </a:solidFill>
                <a:highlight>
                  <a:srgbClr val="FFFFFF"/>
                </a:highlight>
                <a:latin typeface="Helvetica Neue"/>
                <a:ea typeface="Helvetica Neue"/>
                <a:cs typeface="Helvetica Neue"/>
                <a:sym typeface="Helvetica Neue"/>
              </a:rPr>
              <a:t>), 1947. This painting </a:t>
            </a:r>
            <a:r>
              <a:rPr lang="en" sz="1100" b="1" dirty="0" smtClean="0">
                <a:solidFill>
                  <a:schemeClr val="dk1"/>
                </a:solidFill>
                <a:highlight>
                  <a:srgbClr val="FFFFFF"/>
                </a:highlight>
                <a:latin typeface="Helvetica Neue"/>
                <a:ea typeface="Helvetica Neue"/>
                <a:cs typeface="Helvetica Neue"/>
                <a:sym typeface="Helvetica Neue"/>
              </a:rPr>
              <a:t>is </a:t>
            </a:r>
            <a:r>
              <a:rPr lang="en" sz="1100" b="1" dirty="0">
                <a:solidFill>
                  <a:schemeClr val="dk1"/>
                </a:solidFill>
                <a:highlight>
                  <a:srgbClr val="FFFFFF"/>
                </a:highlight>
                <a:latin typeface="Helvetica Neue"/>
                <a:ea typeface="Helvetica Neue"/>
                <a:cs typeface="Helvetica Neue"/>
                <a:sym typeface="Helvetica Neue"/>
              </a:rPr>
              <a:t>considered the </a:t>
            </a:r>
            <a:r>
              <a:rPr lang="en" sz="1100" b="1" dirty="0" smtClean="0">
                <a:solidFill>
                  <a:schemeClr val="dk1"/>
                </a:solidFill>
                <a:highlight>
                  <a:srgbClr val="FFFFFF"/>
                </a:highlight>
                <a:latin typeface="Helvetica Neue"/>
                <a:ea typeface="Helvetica Neue"/>
                <a:cs typeface="Helvetica Neue"/>
                <a:sym typeface="Helvetica Neue"/>
              </a:rPr>
              <a:t>Automatistes</a:t>
            </a:r>
            <a:r>
              <a:rPr lang="en-CA" sz="1100" b="1" dirty="0" smtClean="0">
                <a:solidFill>
                  <a:schemeClr val="dk1"/>
                </a:solidFill>
                <a:highlight>
                  <a:srgbClr val="FFFFFF"/>
                </a:highlight>
                <a:latin typeface="Helvetica Neue"/>
                <a:ea typeface="Helvetica Neue"/>
                <a:cs typeface="Helvetica Neue"/>
                <a:sym typeface="Helvetica Neue"/>
              </a:rPr>
              <a:t>’</a:t>
            </a:r>
            <a:r>
              <a:rPr lang="en" sz="1100" b="1" dirty="0" smtClean="0">
                <a:solidFill>
                  <a:schemeClr val="dk1"/>
                </a:solidFill>
                <a:highlight>
                  <a:srgbClr val="FFFFFF"/>
                </a:highlight>
                <a:latin typeface="Helvetica Neue"/>
                <a:ea typeface="Helvetica Neue"/>
                <a:cs typeface="Helvetica Neue"/>
                <a:sym typeface="Helvetica Neue"/>
              </a:rPr>
              <a:t> iconic </a:t>
            </a:r>
            <a:r>
              <a:rPr lang="en" sz="1100" b="1" dirty="0">
                <a:solidFill>
                  <a:schemeClr val="dk1"/>
                </a:solidFill>
                <a:highlight>
                  <a:srgbClr val="FFFFFF"/>
                </a:highlight>
                <a:latin typeface="Helvetica Neue"/>
                <a:ea typeface="Helvetica Neue"/>
                <a:cs typeface="Helvetica Neue"/>
                <a:sym typeface="Helvetica Neue"/>
              </a:rPr>
              <a:t>painting, </a:t>
            </a:r>
            <a:r>
              <a:rPr lang="en-CA" sz="1100" b="1" dirty="0" smtClean="0">
                <a:solidFill>
                  <a:schemeClr val="dk1"/>
                </a:solidFill>
                <a:highlight>
                  <a:srgbClr val="FFFFFF"/>
                </a:highlight>
                <a:latin typeface="Helvetica Neue"/>
                <a:ea typeface="Helvetica Neue"/>
                <a:cs typeface="Helvetica Neue"/>
                <a:sym typeface="Helvetica Neue"/>
              </a:rPr>
              <a:t/>
            </a:r>
            <a:br>
              <a:rPr lang="en-CA" sz="1100" b="1" dirty="0" smtClean="0">
                <a:solidFill>
                  <a:schemeClr val="dk1"/>
                </a:solidFill>
                <a:highlight>
                  <a:srgbClr val="FFFFFF"/>
                </a:highlight>
                <a:latin typeface="Helvetica Neue"/>
                <a:ea typeface="Helvetica Neue"/>
                <a:cs typeface="Helvetica Neue"/>
                <a:sym typeface="Helvetica Neue"/>
              </a:rPr>
            </a:br>
            <a:r>
              <a:rPr lang="en" sz="1100" b="1" dirty="0" smtClean="0">
                <a:solidFill>
                  <a:schemeClr val="dk1"/>
                </a:solidFill>
                <a:highlight>
                  <a:srgbClr val="FFFFFF"/>
                </a:highlight>
                <a:latin typeface="Helvetica Neue"/>
                <a:ea typeface="Helvetica Neue"/>
                <a:cs typeface="Helvetica Neue"/>
                <a:sym typeface="Helvetica Neue"/>
              </a:rPr>
              <a:t>and </a:t>
            </a:r>
            <a:r>
              <a:rPr lang="en" sz="1100" b="1" dirty="0">
                <a:solidFill>
                  <a:schemeClr val="dk1"/>
                </a:solidFill>
                <a:highlight>
                  <a:srgbClr val="FFFFFF"/>
                </a:highlight>
                <a:latin typeface="Helvetica Neue"/>
                <a:ea typeface="Helvetica Neue"/>
                <a:cs typeface="Helvetica Neue"/>
                <a:sym typeface="Helvetica Neue"/>
              </a:rPr>
              <a:t>it made Borduas a household name in Canada.</a:t>
            </a:r>
            <a:endParaRPr sz="1100" b="1" dirty="0">
              <a:solidFill>
                <a:schemeClr val="dk1"/>
              </a:solidFill>
              <a:highlight>
                <a:srgbClr val="FFFFFF"/>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b="1" dirty="0">
              <a:solidFill>
                <a:schemeClr val="dk1"/>
              </a:solidFill>
              <a:highlight>
                <a:srgbClr val="FFFFFF"/>
              </a:highlight>
              <a:latin typeface="Helvetica Neue"/>
              <a:ea typeface="Helvetica Neue"/>
              <a:cs typeface="Helvetica Neue"/>
              <a:sym typeface="Helvetica Neue"/>
            </a:endParaRPr>
          </a:p>
        </p:txBody>
      </p:sp>
      <p:pic>
        <p:nvPicPr>
          <p:cNvPr id="2" name="Picture 1" descr="paul-emile-borduas-leeward-of-the-island-k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349771"/>
            <a:ext cx="5751005" cy="44439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Google Shape;138;p27"/>
          <p:cNvSpPr txBox="1"/>
          <p:nvPr/>
        </p:nvSpPr>
        <p:spPr>
          <a:xfrm>
            <a:off x="4716016" y="4299942"/>
            <a:ext cx="3456000" cy="70039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dirty="0">
                <a:solidFill>
                  <a:schemeClr val="dk1"/>
                </a:solidFill>
                <a:highlight>
                  <a:srgbClr val="FFFFFF"/>
                </a:highlight>
                <a:latin typeface="Helvetica Neue"/>
                <a:ea typeface="Helvetica Neue"/>
                <a:cs typeface="Helvetica Neue"/>
                <a:sym typeface="Helvetica Neue"/>
              </a:rPr>
              <a:t>Paul-Émile </a:t>
            </a:r>
            <a:r>
              <a:rPr lang="en" sz="1100" b="1" dirty="0" smtClean="0">
                <a:solidFill>
                  <a:schemeClr val="dk1"/>
                </a:solidFill>
                <a:highlight>
                  <a:srgbClr val="FFFFFF"/>
                </a:highlight>
                <a:latin typeface="Helvetica Neue"/>
                <a:ea typeface="Helvetica Neue"/>
                <a:cs typeface="Helvetica Neue"/>
                <a:sym typeface="Helvetica Neue"/>
              </a:rPr>
              <a:t>Borduas</a:t>
            </a:r>
            <a:r>
              <a:rPr lang="en-CA" sz="1100" b="1" i="1" dirty="0" smtClean="0">
                <a:solidFill>
                  <a:schemeClr val="dk1"/>
                </a:solidFill>
                <a:highlight>
                  <a:srgbClr val="FFFFFF"/>
                </a:highlight>
                <a:latin typeface="Helvetica Neue"/>
                <a:ea typeface="Helvetica Neue"/>
                <a:cs typeface="Helvetica Neue"/>
                <a:sym typeface="Helvetica Neue"/>
              </a:rPr>
              <a:t>, </a:t>
            </a:r>
            <a:r>
              <a:rPr lang="en" sz="1100" b="1" i="1" dirty="0" smtClean="0">
                <a:solidFill>
                  <a:schemeClr val="dk1"/>
                </a:solidFill>
                <a:highlight>
                  <a:srgbClr val="FFFFFF"/>
                </a:highlight>
                <a:latin typeface="Helvetica Neue"/>
                <a:ea typeface="Helvetica Neue"/>
                <a:cs typeface="Helvetica Neue"/>
                <a:sym typeface="Helvetica Neue"/>
              </a:rPr>
              <a:t>Decorative </a:t>
            </a:r>
            <a:r>
              <a:rPr lang="en" sz="1100" b="1" i="1" dirty="0">
                <a:solidFill>
                  <a:schemeClr val="dk1"/>
                </a:solidFill>
                <a:highlight>
                  <a:srgbClr val="FFFFFF"/>
                </a:highlight>
                <a:latin typeface="Helvetica Neue"/>
                <a:ea typeface="Helvetica Neue"/>
                <a:cs typeface="Helvetica Neue"/>
                <a:sym typeface="Helvetica Neue"/>
              </a:rPr>
              <a:t>Project for </a:t>
            </a:r>
            <a:r>
              <a:rPr lang="en-CA" sz="1100" b="1" i="1" dirty="0" smtClean="0">
                <a:solidFill>
                  <a:schemeClr val="dk1"/>
                </a:solidFill>
                <a:highlight>
                  <a:srgbClr val="FFFFFF"/>
                </a:highlight>
                <a:latin typeface="Helvetica Neue"/>
                <a:ea typeface="Helvetica Neue"/>
                <a:cs typeface="Helvetica Neue"/>
                <a:sym typeface="Helvetica Neue"/>
              </a:rPr>
              <a:t/>
            </a:r>
            <a:br>
              <a:rPr lang="en-CA" sz="1100" b="1" i="1" dirty="0" smtClean="0">
                <a:solidFill>
                  <a:schemeClr val="dk1"/>
                </a:solidFill>
                <a:highlight>
                  <a:srgbClr val="FFFFFF"/>
                </a:highlight>
                <a:latin typeface="Helvetica Neue"/>
                <a:ea typeface="Helvetica Neue"/>
                <a:cs typeface="Helvetica Neue"/>
                <a:sym typeface="Helvetica Neue"/>
              </a:rPr>
            </a:br>
            <a:r>
              <a:rPr lang="en" sz="1100" b="1" i="1" dirty="0" smtClean="0">
                <a:solidFill>
                  <a:schemeClr val="dk1"/>
                </a:solidFill>
                <a:highlight>
                  <a:srgbClr val="FFFFFF"/>
                </a:highlight>
                <a:latin typeface="Helvetica Neue"/>
                <a:ea typeface="Helvetica Neue"/>
                <a:cs typeface="Helvetica Neue"/>
                <a:sym typeface="Helvetica Neue"/>
              </a:rPr>
              <a:t>the </a:t>
            </a:r>
            <a:r>
              <a:rPr lang="en" sz="1100" b="1" i="1" dirty="0">
                <a:solidFill>
                  <a:schemeClr val="dk1"/>
                </a:solidFill>
                <a:highlight>
                  <a:srgbClr val="FFFFFF"/>
                </a:highlight>
                <a:latin typeface="Helvetica Neue"/>
                <a:ea typeface="Helvetica Neue"/>
                <a:cs typeface="Helvetica Neue"/>
                <a:sym typeface="Helvetica Neue"/>
              </a:rPr>
              <a:t>Chapel of a Château, No. 1: Study for Choir Elevation</a:t>
            </a:r>
            <a:r>
              <a:rPr lang="en" sz="1100" b="1" dirty="0">
                <a:solidFill>
                  <a:schemeClr val="dk1"/>
                </a:solidFill>
                <a:highlight>
                  <a:srgbClr val="FFFFFF"/>
                </a:highlight>
                <a:latin typeface="Helvetica Neue"/>
                <a:ea typeface="Helvetica Neue"/>
                <a:cs typeface="Helvetica Neue"/>
                <a:sym typeface="Helvetica Neue"/>
              </a:rPr>
              <a:t>, 1927. </a:t>
            </a:r>
            <a:endParaRPr sz="1100" b="1" dirty="0">
              <a:solidFill>
                <a:schemeClr val="dk1"/>
              </a:solidFill>
              <a:highlight>
                <a:srgbClr val="FFFFFF"/>
              </a:highlight>
              <a:latin typeface="Helvetica Neue"/>
              <a:ea typeface="Helvetica Neue"/>
              <a:cs typeface="Helvetica Neue"/>
              <a:sym typeface="Helvetica Neue"/>
            </a:endParaRPr>
          </a:p>
        </p:txBody>
      </p:sp>
      <p:pic>
        <p:nvPicPr>
          <p:cNvPr id="139" name="Google Shape;139;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53832" y="152401"/>
            <a:ext cx="3030136" cy="483869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8"/>
          <p:cNvSpPr txBox="1"/>
          <p:nvPr/>
        </p:nvSpPr>
        <p:spPr>
          <a:xfrm>
            <a:off x="1403648" y="4227933"/>
            <a:ext cx="6474252" cy="79208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latin typeface="Helvetica Neue"/>
                <a:ea typeface="Helvetica Neue"/>
                <a:cs typeface="Helvetica Neue"/>
                <a:sym typeface="Helvetica Neue"/>
              </a:rPr>
              <a:t>The first </a:t>
            </a:r>
            <a:r>
              <a:rPr lang="en" sz="1100" b="1" dirty="0" smtClean="0">
                <a:solidFill>
                  <a:schemeClr val="dk1"/>
                </a:solidFill>
                <a:latin typeface="Helvetica Neue"/>
                <a:ea typeface="Helvetica Neue"/>
                <a:cs typeface="Helvetica Neue"/>
                <a:sym typeface="Helvetica Neue"/>
              </a:rPr>
              <a:t>Automatiste </a:t>
            </a:r>
            <a:r>
              <a:rPr lang="en" sz="1100" b="1" dirty="0">
                <a:solidFill>
                  <a:schemeClr val="dk1"/>
                </a:solidFill>
                <a:latin typeface="Helvetica Neue"/>
                <a:ea typeface="Helvetica Neue"/>
                <a:cs typeface="Helvetica Neue"/>
                <a:sym typeface="Helvetica Neue"/>
              </a:rPr>
              <a:t>exhibition, in a makeshift gallery at 1257 Amherst Street in Montreal, </a:t>
            </a:r>
            <a:r>
              <a:rPr lang="en-CA" sz="1100" b="1" dirty="0" smtClean="0">
                <a:solidFill>
                  <a:schemeClr val="dk1"/>
                </a:solidFill>
                <a:latin typeface="Helvetica Neue"/>
                <a:ea typeface="Helvetica Neue"/>
                <a:cs typeface="Helvetica Neue"/>
                <a:sym typeface="Helvetica Neue"/>
              </a:rPr>
              <a:t/>
            </a:r>
            <a:br>
              <a:rPr lang="en-CA" sz="1100" b="1" dirty="0" smtClean="0">
                <a:solidFill>
                  <a:schemeClr val="dk1"/>
                </a:solidFill>
                <a:latin typeface="Helvetica Neue"/>
                <a:ea typeface="Helvetica Neue"/>
                <a:cs typeface="Helvetica Neue"/>
                <a:sym typeface="Helvetica Neue"/>
              </a:rPr>
            </a:br>
            <a:r>
              <a:rPr lang="en" sz="1100" b="1" dirty="0" smtClean="0">
                <a:solidFill>
                  <a:schemeClr val="dk1"/>
                </a:solidFill>
                <a:latin typeface="Helvetica Neue"/>
                <a:ea typeface="Helvetica Neue"/>
                <a:cs typeface="Helvetica Neue"/>
                <a:sym typeface="Helvetica Neue"/>
              </a:rPr>
              <a:t>ran </a:t>
            </a:r>
            <a:r>
              <a:rPr lang="en" sz="1100" b="1" dirty="0">
                <a:solidFill>
                  <a:schemeClr val="dk1"/>
                </a:solidFill>
                <a:latin typeface="Helvetica Neue"/>
                <a:ea typeface="Helvetica Neue"/>
                <a:cs typeface="Helvetica Neue"/>
                <a:sym typeface="Helvetica Neue"/>
              </a:rPr>
              <a:t>April 20–29, </a:t>
            </a:r>
            <a:r>
              <a:rPr lang="en" sz="1100" b="1" dirty="0" smtClean="0">
                <a:solidFill>
                  <a:schemeClr val="dk1"/>
                </a:solidFill>
                <a:latin typeface="Helvetica Neue"/>
                <a:ea typeface="Helvetica Neue"/>
                <a:cs typeface="Helvetica Neue"/>
                <a:sym typeface="Helvetica Neue"/>
              </a:rPr>
              <a:t>1946</a:t>
            </a:r>
            <a:r>
              <a:rPr lang="en" sz="1100" b="1" dirty="0">
                <a:solidFill>
                  <a:schemeClr val="dk1"/>
                </a:solidFill>
                <a:latin typeface="Helvetica Neue"/>
                <a:ea typeface="Helvetica Neue"/>
                <a:cs typeface="Helvetica Neue"/>
                <a:sym typeface="Helvetica Neue"/>
              </a:rPr>
              <a:t>.</a:t>
            </a:r>
            <a:endParaRPr sz="1100" b="1" dirty="0">
              <a:solidFill>
                <a:schemeClr val="dk1"/>
              </a:solidFill>
              <a:latin typeface="Helvetica Neue"/>
              <a:ea typeface="Helvetica Neue"/>
              <a:cs typeface="Helvetica Neue"/>
              <a:sym typeface="Helvetica Neue"/>
            </a:endParaRPr>
          </a:p>
        </p:txBody>
      </p:sp>
      <p:pic>
        <p:nvPicPr>
          <p:cNvPr id="4" name="Picture 3" descr="photo-first-automatiste-exhibition-1257-amherst-street-194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2" y="375708"/>
            <a:ext cx="6552727" cy="373001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557</Words>
  <Application>Microsoft Macintosh PowerPoint</Application>
  <PresentationFormat>On-screen Show (16:9)</PresentationFormat>
  <Paragraphs>23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Simone Wharton</cp:lastModifiedBy>
  <cp:revision>24</cp:revision>
  <dcterms:modified xsi:type="dcterms:W3CDTF">2020-10-19T21:30:08Z</dcterms:modified>
</cp:coreProperties>
</file>