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65" r:id="rId3"/>
    <p:sldId id="273" r:id="rId4"/>
    <p:sldId id="274" r:id="rId5"/>
    <p:sldId id="275" r:id="rId6"/>
    <p:sldId id="276" r:id="rId7"/>
    <p:sldId id="269" r:id="rId8"/>
    <p:sldId id="270" r:id="rId9"/>
    <p:sldId id="271" r:id="rId10"/>
    <p:sldId id="272" r:id="rId11"/>
    <p:sldId id="259" r:id="rId12"/>
    <p:sldId id="278" r:id="rId13"/>
    <p:sldId id="260" r:id="rId14"/>
    <p:sldId id="279" r:id="rId15"/>
    <p:sldId id="261" r:id="rId16"/>
    <p:sldId id="263" r:id="rId17"/>
    <p:sldId id="267" r:id="rId18"/>
    <p:sldId id="280" r:id="rId19"/>
    <p:sldId id="281" r:id="rId20"/>
    <p:sldId id="258" r:id="rId21"/>
    <p:sldId id="257" r:id="rId22"/>
    <p:sldId id="266" r:id="rId23"/>
    <p:sldId id="287" r:id="rId24"/>
    <p:sldId id="262" r:id="rId25"/>
    <p:sldId id="282" r:id="rId26"/>
    <p:sldId id="283" r:id="rId27"/>
    <p:sldId id="277" r:id="rId28"/>
    <p:sldId id="286" r:id="rId29"/>
    <p:sldId id="285" r:id="rId30"/>
    <p:sldId id="284" r:id="rId31"/>
    <p:sldId id="268" r:id="rId32"/>
    <p:sldId id="264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-1816" y="-104"/>
      </p:cViewPr>
      <p:guideLst>
        <p:guide orient="horz" pos="1585"/>
        <p:guide pos="31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0670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c1606e0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c1606e0b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c1606e0b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c1606e0b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c1606e0b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c1606e0b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93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c1606e0b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c1606e0b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c1606e0b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c1606e0b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0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Image File Cover_Prudence Hew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944" cy="51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/>
        </p:nvSpPr>
        <p:spPr>
          <a:xfrm>
            <a:off x="5271678" y="4110007"/>
            <a:ext cx="3054663" cy="87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Anna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c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.1927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This was the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first work by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endParaRPr lang="en-US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purchased by the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National Gallery </a:t>
            </a:r>
            <a:b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of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Canada.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" name="Google Shape;1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701" y="110125"/>
            <a:ext cx="3544725" cy="492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5871774" y="3958306"/>
            <a:ext cx="2406645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, Girl on a Hill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1928. Montreal dancer Louise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McLea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posed for this painting; she is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barefoot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as was common for modern dancers.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113" y="126025"/>
            <a:ext cx="4534799" cy="489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5811869" y="4277768"/>
            <a:ext cx="241862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Heward, </a:t>
            </a:r>
            <a:r>
              <a:rPr lang="en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Portrait Study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, 1938. The subject of </a:t>
            </a:r>
            <a:r>
              <a:rPr lang="en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portrait 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is Heward’s sister Rooney.</a:t>
            </a:r>
            <a:endParaRPr sz="11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portrait-study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6" y="203703"/>
            <a:ext cx="4471334" cy="47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1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00-72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13" y="522723"/>
            <a:ext cx="5882355" cy="3986930"/>
          </a:xfrm>
          <a:prstGeom prst="rect">
            <a:avLst/>
          </a:prstGeom>
        </p:spPr>
      </p:pic>
      <p:sp>
        <p:nvSpPr>
          <p:cNvPr id="7" name="Google Shape;72;p16"/>
          <p:cNvSpPr txBox="1"/>
          <p:nvPr/>
        </p:nvSpPr>
        <p:spPr>
          <a:xfrm>
            <a:off x="3256741" y="4563094"/>
            <a:ext cx="5449655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Clarence Gagnon, 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The Beach at </a:t>
            </a:r>
            <a:r>
              <a:rPr lang="en-US" sz="1100" b="1" i="1" dirty="0" err="1">
                <a:latin typeface="Helvetica Neue"/>
                <a:ea typeface="Helvetica Neue"/>
                <a:cs typeface="Helvetica Neue"/>
                <a:sym typeface="Helvetica Neue"/>
              </a:rPr>
              <a:t>Dinard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1909.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72;p16"/>
          <p:cNvSpPr txBox="1"/>
          <p:nvPr/>
        </p:nvSpPr>
        <p:spPr>
          <a:xfrm>
            <a:off x="342173" y="4563093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Prudence Heward, </a:t>
            </a:r>
            <a:r>
              <a:rPr lang="en-CA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The Bather</a:t>
            </a:r>
            <a:r>
              <a:rPr lang="en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1930.</a:t>
            </a:r>
            <a:endParaRPr sz="11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prudence-heward-the-bather-kw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7" y="660263"/>
            <a:ext cx="2456376" cy="3786478"/>
          </a:xfrm>
          <a:prstGeom prst="rect">
            <a:avLst/>
          </a:prstGeom>
        </p:spPr>
      </p:pic>
      <p:sp>
        <p:nvSpPr>
          <p:cNvPr id="6" name="Google Shape;72;p16"/>
          <p:cNvSpPr txBox="1"/>
          <p:nvPr/>
        </p:nvSpPr>
        <p:spPr>
          <a:xfrm>
            <a:off x="433371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2;p16"/>
          <p:cNvSpPr txBox="1"/>
          <p:nvPr/>
        </p:nvSpPr>
        <p:spPr>
          <a:xfrm>
            <a:off x="4833983" y="4445519"/>
            <a:ext cx="4185636" cy="431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Helen </a:t>
            </a:r>
            <a:r>
              <a:rPr lang="en-US" sz="1100" b="1" dirty="0" err="1">
                <a:latin typeface="Helvetica Neue"/>
                <a:cs typeface="Helvetica Neue"/>
              </a:rPr>
              <a:t>McNicoll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In the Shadow of the Tree</a:t>
            </a:r>
            <a:r>
              <a:rPr lang="en-US" sz="1100" b="1" dirty="0">
                <a:latin typeface="Helvetica Neue"/>
                <a:cs typeface="Helvetica Neue"/>
              </a:rPr>
              <a:t>, c</a:t>
            </a:r>
            <a:r>
              <a:rPr lang="en-US" sz="1100" b="1" dirty="0" smtClean="0">
                <a:latin typeface="Helvetica Neue"/>
                <a:cs typeface="Helvetica Neue"/>
              </a:rPr>
              <a:t>.1914</a:t>
            </a:r>
            <a:r>
              <a:rPr lang="en-US" sz="1100" b="1" dirty="0">
                <a:latin typeface="Helvetica Neue"/>
                <a:cs typeface="Helvetica Neue"/>
              </a:rPr>
              <a:t>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72;p16"/>
          <p:cNvSpPr txBox="1"/>
          <p:nvPr/>
        </p:nvSpPr>
        <p:spPr>
          <a:xfrm>
            <a:off x="776784" y="4409571"/>
            <a:ext cx="3560101" cy="57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At the Café </a:t>
            </a: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Miss </a:t>
            </a: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Mabel Lockerby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c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.1929.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at-the-cafe-miss-mabel-lockerby-kw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6" y="419389"/>
            <a:ext cx="3421292" cy="3996069"/>
          </a:xfrm>
          <a:prstGeom prst="rect">
            <a:avLst/>
          </a:prstGeom>
        </p:spPr>
      </p:pic>
      <p:pic>
        <p:nvPicPr>
          <p:cNvPr id="4" name="Picture 3" descr="mcnicoll-in-the-shadow-of-the-tree-h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70" y="419389"/>
            <a:ext cx="3263147" cy="3995588"/>
          </a:xfrm>
          <a:prstGeom prst="rect">
            <a:avLst/>
          </a:prstGeom>
        </p:spPr>
      </p:pic>
      <p:sp>
        <p:nvSpPr>
          <p:cNvPr id="6" name="Google Shape;72;p16"/>
          <p:cNvSpPr txBox="1"/>
          <p:nvPr/>
        </p:nvSpPr>
        <p:spPr>
          <a:xfrm>
            <a:off x="348757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3843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2;p16"/>
          <p:cNvSpPr txBox="1"/>
          <p:nvPr/>
        </p:nvSpPr>
        <p:spPr>
          <a:xfrm>
            <a:off x="5067684" y="3438985"/>
            <a:ext cx="2575775" cy="144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The Bather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1930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. The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woman in this painting is not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idealized. She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wears a modern bathing costume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, her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cheeks are flushed or maybe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sunburned from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a day outside, and she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stares challengingly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at the viewer.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the-bather-kw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30" y="140309"/>
            <a:ext cx="3154665" cy="4862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5726609" y="3916981"/>
            <a:ext cx="2981628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At the Café </a:t>
            </a: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Miss </a:t>
            </a: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Mabel Lockerby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c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.1929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Here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depicts her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friend Mabel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Lockerby out in the male-dominated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public space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of a lively café.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913" y="102409"/>
            <a:ext cx="4228300" cy="4938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/>
        </p:nvSpPr>
        <p:spPr>
          <a:xfrm>
            <a:off x="5961796" y="3738397"/>
            <a:ext cx="2585291" cy="140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i="1" dirty="0" err="1">
                <a:latin typeface="Helvetica Neue"/>
                <a:ea typeface="Helvetica Neue"/>
                <a:cs typeface="Helvetica Neue"/>
                <a:sym typeface="Helvetica Neue"/>
              </a:rPr>
              <a:t>Tonina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1928. The background of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the painting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closely resembles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Heward’s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Italian 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Town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c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.1925, indicating </a:t>
            </a:r>
            <a:b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that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the subject,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Tonina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may be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an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Italian woman.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088" y="125737"/>
            <a:ext cx="4862326" cy="489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5726609" y="3916981"/>
            <a:ext cx="2981628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 Indian</a:t>
            </a:r>
          </a:p>
          <a:p>
            <a:pPr lvl="0">
              <a:lnSpc>
                <a:spcPct val="115000"/>
              </a:lnSpc>
            </a:pP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Child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1936. The child in the</a:t>
            </a:r>
          </a:p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painting is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unidentified, and</a:t>
            </a:r>
            <a:endParaRPr lang="en-US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little is known about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Heward’s</a:t>
            </a:r>
            <a:endParaRPr lang="en-US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relationship with her.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indian-child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78" y="566220"/>
            <a:ext cx="3819031" cy="4475428"/>
          </a:xfrm>
          <a:prstGeom prst="rect">
            <a:avLst/>
          </a:prstGeom>
        </p:spPr>
      </p:pic>
      <p:sp>
        <p:nvSpPr>
          <p:cNvPr id="4" name="Google Shape;72;p16"/>
          <p:cNvSpPr txBox="1"/>
          <p:nvPr/>
        </p:nvSpPr>
        <p:spPr>
          <a:xfrm>
            <a:off x="348757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006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5726609" y="3916981"/>
            <a:ext cx="2981628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, Negress</a:t>
            </a:r>
          </a:p>
          <a:p>
            <a:pPr lvl="0">
              <a:lnSpc>
                <a:spcPct val="115000"/>
              </a:lnSpc>
            </a:pP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with Flower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n.d.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The black woman</a:t>
            </a:r>
          </a:p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in this painting pensively holds her</a:t>
            </a:r>
          </a:p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chin. She is set against a natural,</a:t>
            </a:r>
          </a:p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forested background.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negress-with-flower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37" y="541953"/>
            <a:ext cx="3869737" cy="4499695"/>
          </a:xfrm>
          <a:prstGeom prst="rect">
            <a:avLst/>
          </a:prstGeom>
        </p:spPr>
      </p:pic>
      <p:sp>
        <p:nvSpPr>
          <p:cNvPr id="4" name="Google Shape;72;p16"/>
          <p:cNvSpPr txBox="1"/>
          <p:nvPr/>
        </p:nvSpPr>
        <p:spPr>
          <a:xfrm>
            <a:off x="348757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0743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/>
        </p:nvSpPr>
        <p:spPr>
          <a:xfrm>
            <a:off x="5468468" y="3537818"/>
            <a:ext cx="2594301" cy="74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, Autumn (Girl with </a:t>
            </a: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an Apple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1942. The woman in this painting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is perhaps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taking a break from apple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picking. She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sits cross-legged, her skirt hiked up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, in a comfortable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though not typically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feminine pose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for the time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lvl="0">
              <a:lnSpc>
                <a:spcPct val="120000"/>
              </a:lnSpc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935" y="108875"/>
            <a:ext cx="4084599" cy="492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750583" y="3809598"/>
            <a:ext cx="20502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 Portrait</a:t>
            </a:r>
          </a:p>
          <a:p>
            <a:pPr lvl="0">
              <a:lnSpc>
                <a:spcPct val="115000"/>
              </a:lnSpc>
            </a:pP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(Mrs. Zimmerman)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1943.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The sitter’s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red lipstick and nail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polish identify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her as a modern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woman in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a modern interior space.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" name="Google Shape;67;p1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334" y="454357"/>
            <a:ext cx="3900804" cy="45891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2;p16"/>
          <p:cNvSpPr txBox="1"/>
          <p:nvPr/>
        </p:nvSpPr>
        <p:spPr>
          <a:xfrm>
            <a:off x="348757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5710918" y="4148955"/>
            <a:ext cx="2184120" cy="107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Farmer’s</a:t>
            </a:r>
          </a:p>
          <a:p>
            <a:pPr lvl="0">
              <a:lnSpc>
                <a:spcPct val="115000"/>
              </a:lnSpc>
            </a:pP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Daughter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1945.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uses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body language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to convey defiance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and strength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" name="Google Shape;61;p1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775" y="404443"/>
            <a:ext cx="3819627" cy="46218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2;p16"/>
          <p:cNvSpPr txBox="1"/>
          <p:nvPr/>
        </p:nvSpPr>
        <p:spPr>
          <a:xfrm>
            <a:off x="348757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/>
        </p:nvSpPr>
        <p:spPr>
          <a:xfrm>
            <a:off x="5260827" y="3575157"/>
            <a:ext cx="2663098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 err="1">
                <a:latin typeface="Helvetica Neue"/>
                <a:cs typeface="Helvetica Neue"/>
              </a:rPr>
              <a:t>Rollande</a:t>
            </a:r>
            <a:r>
              <a:rPr lang="en-US" sz="1100" b="1" dirty="0">
                <a:latin typeface="Helvetica Neue"/>
                <a:cs typeface="Helvetica Neue"/>
              </a:rPr>
              <a:t>, 1929. This young woman stands with her hands placed firmly on her hips. The fence separating her from the house behind symbolically suggests she is </a:t>
            </a:r>
            <a:r>
              <a:rPr lang="en-US" sz="1100" b="1" dirty="0" smtClean="0">
                <a:latin typeface="Helvetica Neue"/>
                <a:cs typeface="Helvetica Neue"/>
              </a:rPr>
              <a:t>turning </a:t>
            </a:r>
            <a:r>
              <a:rPr lang="en-US" sz="1100" b="1" dirty="0">
                <a:latin typeface="Helvetica Neue"/>
                <a:cs typeface="Helvetica Neue"/>
              </a:rPr>
              <a:t>her back on the past.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rollande-kw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21" y="164452"/>
            <a:ext cx="3521825" cy="484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5726609" y="3916981"/>
            <a:ext cx="2981628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At the Café </a:t>
            </a: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Miss </a:t>
            </a:r>
            <a:r>
              <a:rPr lang="en-US" sz="1100" b="1" i="1" dirty="0" smtClean="0">
                <a:latin typeface="Helvetica Neue"/>
                <a:ea typeface="Helvetica Neue"/>
                <a:cs typeface="Helvetica Neue"/>
                <a:sym typeface="Helvetica Neue"/>
              </a:rPr>
              <a:t>Mabel Lockerby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c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.1929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Here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depicts her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friend Mabel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Lockerby out in the male-dominated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public space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of a lively café.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7" name="Google Shape;97;p2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799" y="372087"/>
            <a:ext cx="3997413" cy="46690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2;p16"/>
          <p:cNvSpPr txBox="1"/>
          <p:nvPr/>
        </p:nvSpPr>
        <p:spPr>
          <a:xfrm>
            <a:off x="245044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Culminating Task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4296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6242538" y="3949202"/>
            <a:ext cx="2107766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dirty="0" smtClean="0">
                <a:latin typeface="Helvetica Neue"/>
                <a:cs typeface="Helvetica Neue"/>
              </a:rPr>
              <a:t/>
            </a:r>
            <a:br>
              <a:rPr lang="en-US" sz="1100" b="1" dirty="0" smtClean="0">
                <a:latin typeface="Helvetica Neue"/>
                <a:cs typeface="Helvetica Neue"/>
              </a:rPr>
            </a:br>
            <a:r>
              <a:rPr lang="en-US" sz="1100" b="1" i="1" dirty="0" smtClean="0">
                <a:latin typeface="Helvetica Neue"/>
                <a:cs typeface="Helvetica Neue"/>
              </a:rPr>
              <a:t>At </a:t>
            </a:r>
            <a:r>
              <a:rPr lang="en-US" sz="1100" b="1" i="1" dirty="0">
                <a:latin typeface="Helvetica Neue"/>
                <a:cs typeface="Helvetica Neue"/>
              </a:rPr>
              <a:t>the Theatre</a:t>
            </a:r>
            <a:r>
              <a:rPr lang="en-US" sz="1100" b="1" dirty="0">
                <a:latin typeface="Helvetica Neue"/>
                <a:cs typeface="Helvetica Neue"/>
              </a:rPr>
              <a:t>, 1928. </a:t>
            </a:r>
            <a:r>
              <a:rPr lang="en-US" sz="1100" b="1" dirty="0" smtClean="0">
                <a:latin typeface="Helvetica Neue"/>
                <a:cs typeface="Helvetica Neue"/>
              </a:rPr>
              <a:t/>
            </a:r>
            <a:br>
              <a:rPr lang="en-US" sz="1100" b="1" dirty="0" smtClean="0">
                <a:latin typeface="Helvetica Neue"/>
                <a:cs typeface="Helvetica Neue"/>
              </a:rPr>
            </a:br>
            <a:r>
              <a:rPr lang="en-US" sz="1100" b="1" dirty="0" smtClean="0">
                <a:latin typeface="Helvetica Neue"/>
                <a:cs typeface="Helvetica Neue"/>
              </a:rPr>
              <a:t>The </a:t>
            </a:r>
            <a:r>
              <a:rPr lang="en-US" sz="1100" b="1" dirty="0">
                <a:latin typeface="Helvetica Neue"/>
                <a:cs typeface="Helvetica Neue"/>
              </a:rPr>
              <a:t>women in this painting are dressed for an elegant night out at the </a:t>
            </a:r>
            <a:r>
              <a:rPr lang="en-US" sz="1100" b="1" dirty="0" smtClean="0">
                <a:latin typeface="Helvetica Neue"/>
                <a:cs typeface="Helvetica Neue"/>
              </a:rPr>
              <a:t>theatre</a:t>
            </a:r>
            <a:r>
              <a:rPr lang="en-US" sz="1100" b="1" dirty="0">
                <a:latin typeface="Helvetica Neue"/>
                <a:cs typeface="Helvetica Neue"/>
              </a:rPr>
              <a:t>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" name="Google Shape;91;p1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295" y="442701"/>
            <a:ext cx="4602255" cy="45902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2;p16"/>
          <p:cNvSpPr txBox="1"/>
          <p:nvPr/>
        </p:nvSpPr>
        <p:spPr>
          <a:xfrm>
            <a:off x="245044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Culminating Task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z090118wellnaomishepard-01a-153428069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6" b="7746"/>
          <a:stretch/>
        </p:blipFill>
        <p:spPr>
          <a:xfrm>
            <a:off x="611372" y="1330060"/>
            <a:ext cx="2523098" cy="3085909"/>
          </a:xfrm>
          <a:prstGeom prst="rect">
            <a:avLst/>
          </a:prstGeom>
        </p:spPr>
      </p:pic>
      <p:pic>
        <p:nvPicPr>
          <p:cNvPr id="6" name="Picture 5" descr="RIU_large_EN-01-1-768x108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21" y="1318333"/>
            <a:ext cx="2183509" cy="3076246"/>
          </a:xfrm>
          <a:prstGeom prst="rect">
            <a:avLst/>
          </a:prstGeom>
        </p:spPr>
      </p:pic>
      <p:pic>
        <p:nvPicPr>
          <p:cNvPr id="7" name="Picture 6" descr="Screen-Shot-2019-01-24-at-5.13.57-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72" y="1318077"/>
            <a:ext cx="2393414" cy="3091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Google Shape;72;p16"/>
          <p:cNvSpPr txBox="1"/>
          <p:nvPr/>
        </p:nvSpPr>
        <p:spPr>
          <a:xfrm>
            <a:off x="245044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Culminating Task: Examples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4502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80108_1352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91" y="1145967"/>
            <a:ext cx="3875544" cy="3100434"/>
          </a:xfrm>
          <a:prstGeom prst="rect">
            <a:avLst/>
          </a:prstGeom>
        </p:spPr>
      </p:pic>
      <p:pic>
        <p:nvPicPr>
          <p:cNvPr id="2" name="Picture 1" descr="Screen Shot 2019-08-10 at 9.30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2" y="1147676"/>
            <a:ext cx="4790402" cy="3092407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8" name="Google Shape;72;p16"/>
          <p:cNvSpPr txBox="1"/>
          <p:nvPr/>
        </p:nvSpPr>
        <p:spPr>
          <a:xfrm>
            <a:off x="188562" y="0"/>
            <a:ext cx="2805344" cy="80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Culminating Task: Examples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7827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5119285" y="4252993"/>
            <a:ext cx="2116842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 err="1">
                <a:latin typeface="Helvetica Neue"/>
                <a:cs typeface="Helvetica Neue"/>
              </a:rPr>
              <a:t>Mommsy</a:t>
            </a:r>
            <a:r>
              <a:rPr lang="en-US" sz="1100" b="1" dirty="0">
                <a:latin typeface="Helvetica Neue"/>
                <a:cs typeface="Helvetica Neue"/>
              </a:rPr>
              <a:t>, 1910. An early sketch by the artist of her mother.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mommsy-sketch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23" y="95860"/>
            <a:ext cx="3148603" cy="4907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5466718" y="3893500"/>
            <a:ext cx="246427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A Summer Day</a:t>
            </a:r>
            <a:r>
              <a:rPr lang="en-US" sz="1100" b="1" dirty="0">
                <a:latin typeface="Helvetica Neue"/>
                <a:cs typeface="Helvetica Neue"/>
              </a:rPr>
              <a:t>, 1944. In this painting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 displays the apples and flowers against an outdoor background, which was unusual for still </a:t>
            </a:r>
            <a:r>
              <a:rPr lang="en-US" sz="1100" b="1" dirty="0" err="1">
                <a:latin typeface="Helvetica Neue"/>
                <a:cs typeface="Helvetica Neue"/>
              </a:rPr>
              <a:t>lifes</a:t>
            </a:r>
            <a:r>
              <a:rPr lang="en-US" sz="1100" b="1" dirty="0">
                <a:latin typeface="Helvetica Neue"/>
                <a:cs typeface="Helvetica Neue"/>
              </a:rPr>
              <a:t>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a-summer-day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55" y="117076"/>
            <a:ext cx="3811057" cy="484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0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5394840" y="4026129"/>
            <a:ext cx="2332487" cy="91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Sisters </a:t>
            </a:r>
            <a:r>
              <a:rPr lang="en-US" sz="1100" b="1" i="1" dirty="0" smtClean="0">
                <a:latin typeface="Helvetica Neue"/>
                <a:cs typeface="Helvetica Neue"/>
              </a:rPr>
              <a:t/>
            </a:r>
            <a:br>
              <a:rPr lang="en-US" sz="1100" b="1" i="1" dirty="0" smtClean="0">
                <a:latin typeface="Helvetica Neue"/>
                <a:cs typeface="Helvetica Neue"/>
              </a:rPr>
            </a:br>
            <a:r>
              <a:rPr lang="en-US" sz="1100" b="1" i="1" dirty="0" smtClean="0">
                <a:latin typeface="Helvetica Neue"/>
                <a:cs typeface="Helvetica Neue"/>
              </a:rPr>
              <a:t>of </a:t>
            </a:r>
            <a:r>
              <a:rPr lang="en-US" sz="1100" b="1" i="1" dirty="0">
                <a:latin typeface="Helvetica Neue"/>
                <a:cs typeface="Helvetica Neue"/>
              </a:rPr>
              <a:t>Rural Quebec, </a:t>
            </a:r>
            <a:r>
              <a:rPr lang="en-US" sz="1100" b="1" dirty="0">
                <a:latin typeface="Helvetica Neue"/>
                <a:cs typeface="Helvetica Neue"/>
              </a:rPr>
              <a:t>1930. The sharp angles in this painting show influence from Art Deco.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sisters-of-rural-quebec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21" y="93824"/>
            <a:ext cx="3222319" cy="484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9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/>
        </p:nvSpPr>
        <p:spPr>
          <a:xfrm>
            <a:off x="5422091" y="4370744"/>
            <a:ext cx="2130600" cy="57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100" b="1" dirty="0">
                <a:latin typeface=" helvetica neue"/>
                <a:cs typeface=" helvetica neue"/>
              </a:rPr>
              <a:t>Studio portrait of Prudence </a:t>
            </a:r>
            <a:r>
              <a:rPr lang="en-US" sz="1100" b="1" dirty="0" err="1">
                <a:latin typeface=" helvetica neue"/>
                <a:cs typeface=" helvetica neue"/>
              </a:rPr>
              <a:t>Heward</a:t>
            </a:r>
            <a:r>
              <a:rPr lang="en-US" sz="1100" b="1" dirty="0">
                <a:latin typeface=" helvetica neue"/>
                <a:cs typeface=" helvetica neue"/>
              </a:rPr>
              <a:t>, c</a:t>
            </a:r>
            <a:r>
              <a:rPr lang="en-US" sz="1100" b="1" dirty="0" smtClean="0">
                <a:latin typeface=" helvetica neue"/>
                <a:cs typeface=" helvetica neue"/>
              </a:rPr>
              <a:t>.1927</a:t>
            </a:r>
            <a:r>
              <a:rPr lang="en-US" sz="1100" b="1" dirty="0">
                <a:latin typeface=" helvetica neue"/>
                <a:cs typeface=" helvetica neue"/>
              </a:rPr>
              <a:t>. </a:t>
            </a:r>
            <a:endParaRPr sz="1100" b="1" dirty="0">
              <a:latin typeface=" helvetica neue"/>
              <a:ea typeface="Helvetica Neue"/>
              <a:cs typeface=" helvetica neue"/>
              <a:sym typeface="Helvetica Neue"/>
            </a:endParaRPr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945" y="120650"/>
            <a:ext cx="33742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5778206" y="3714587"/>
            <a:ext cx="2380410" cy="13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Eleanor</a:t>
            </a:r>
            <a:r>
              <a:rPr lang="en-US" sz="1100" b="1" dirty="0">
                <a:latin typeface="Helvetica Neue"/>
                <a:cs typeface="Helvetica Neue"/>
              </a:rPr>
              <a:t>, 1924. In this painting </a:t>
            </a:r>
            <a:r>
              <a:rPr lang="en-US" sz="1100" b="1" dirty="0" err="1" smtClean="0">
                <a:latin typeface="Helvetica Neue"/>
                <a:cs typeface="Helvetica Neue"/>
              </a:rPr>
              <a:t>Heward’s</a:t>
            </a:r>
            <a:r>
              <a:rPr lang="en-US" sz="1100" b="1" dirty="0" smtClean="0">
                <a:latin typeface="Helvetica Neue"/>
                <a:cs typeface="Helvetica Neue"/>
              </a:rPr>
              <a:t> </a:t>
            </a:r>
            <a:r>
              <a:rPr lang="en-US" sz="1100" b="1" dirty="0">
                <a:latin typeface="Helvetica Neue"/>
                <a:cs typeface="Helvetica Neue"/>
              </a:rPr>
              <a:t>friend is depicted as a solitary figure outside of the traditional domestic setting for women. </a:t>
            </a:r>
            <a:r>
              <a:rPr lang="en-US" sz="1100" b="1" dirty="0" smtClean="0">
                <a:latin typeface="Helvetica Neue"/>
                <a:cs typeface="Helvetica Neue"/>
              </a:rPr>
              <a:t/>
            </a:r>
            <a:br>
              <a:rPr lang="en-US" sz="1100" b="1" dirty="0" smtClean="0">
                <a:latin typeface="Helvetica Neue"/>
                <a:cs typeface="Helvetica Neue"/>
              </a:rPr>
            </a:br>
            <a:r>
              <a:rPr lang="en-US" sz="1100" b="1" dirty="0" smtClean="0">
                <a:latin typeface="Helvetica Neue"/>
                <a:cs typeface="Helvetica Neue"/>
              </a:rPr>
              <a:t>She </a:t>
            </a:r>
            <a:r>
              <a:rPr lang="en-US" sz="1100" b="1" dirty="0">
                <a:latin typeface="Helvetica Neue"/>
                <a:cs typeface="Helvetica Neue"/>
              </a:rPr>
              <a:t>defines herself.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eleanor-contextu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1328"/>
          <a:stretch/>
        </p:blipFill>
        <p:spPr>
          <a:xfrm>
            <a:off x="730801" y="94937"/>
            <a:ext cx="4768178" cy="48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7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/>
        </p:nvSpPr>
        <p:spPr>
          <a:xfrm>
            <a:off x="5746848" y="4277825"/>
            <a:ext cx="2699297" cy="9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Prudence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Ann</a:t>
            </a:r>
            <a:r>
              <a:rPr lang="en-US" sz="1100" b="1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b="1" smtClean="0">
                <a:latin typeface="Helvetica Neue"/>
                <a:ea typeface="Helvetica Neue"/>
                <a:cs typeface="Helvetica Neue"/>
                <a:sym typeface="Helvetica Neue"/>
              </a:rPr>
              <a:t>1942. </a:t>
            </a:r>
            <a:r>
              <a:rPr lang="en-US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Heward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often painted </a:t>
            </a:r>
            <a:r>
              <a:rPr lang="en-US" sz="1100" b="1" dirty="0">
                <a:latin typeface="Helvetica Neue"/>
                <a:ea typeface="Helvetica Neue"/>
                <a:cs typeface="Helvetica Neue"/>
                <a:sym typeface="Helvetica Neue"/>
              </a:rPr>
              <a:t>bust portraits of solitary, serious women.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135" y="86175"/>
            <a:ext cx="4162974" cy="490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606801" y="4095377"/>
            <a:ext cx="2671618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Italian Woman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dirty="0" smtClean="0">
                <a:latin typeface="Helvetica Neue"/>
                <a:cs typeface="Helvetica Neue"/>
              </a:rPr>
              <a:t/>
            </a:r>
            <a:br>
              <a:rPr lang="en-US" sz="1100" b="1" dirty="0" smtClean="0">
                <a:latin typeface="Helvetica Neue"/>
                <a:cs typeface="Helvetica Neue"/>
              </a:rPr>
            </a:br>
            <a:r>
              <a:rPr lang="en-US" sz="1100" b="1" dirty="0" smtClean="0">
                <a:latin typeface="Helvetica Neue"/>
                <a:cs typeface="Helvetica Neue"/>
              </a:rPr>
              <a:t>c.1930. </a:t>
            </a:r>
            <a:r>
              <a:rPr lang="en-US" sz="1100" b="1" dirty="0" err="1">
                <a:latin typeface="Helvetica Neue"/>
                <a:cs typeface="Helvetica Neue"/>
              </a:rPr>
              <a:t>Heward’s</a:t>
            </a:r>
            <a:r>
              <a:rPr lang="en-US" sz="1100" b="1" dirty="0">
                <a:latin typeface="Helvetica Neue"/>
                <a:cs typeface="Helvetica Neue"/>
              </a:rPr>
              <a:t> women do not aim to please the viewer with passive smiles or soft glances.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836" y="70200"/>
            <a:ext cx="4066650" cy="493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/>
          <p:nvPr/>
        </p:nvSpPr>
        <p:spPr>
          <a:xfrm>
            <a:off x="6755414" y="4039834"/>
            <a:ext cx="2157962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Scene of Venice</a:t>
            </a:r>
            <a:r>
              <a:rPr lang="en-US" sz="1100" b="1" dirty="0">
                <a:latin typeface="Helvetica Neue"/>
                <a:cs typeface="Helvetica Neue"/>
              </a:rPr>
              <a:t>, c</a:t>
            </a:r>
            <a:r>
              <a:rPr lang="en-US" sz="1100" b="1" dirty="0" smtClean="0">
                <a:latin typeface="Helvetica Neue"/>
                <a:cs typeface="Helvetica Neue"/>
              </a:rPr>
              <a:t>.1928</a:t>
            </a:r>
            <a:r>
              <a:rPr lang="en-US" sz="1100" b="1" dirty="0">
                <a:latin typeface="Helvetica Neue"/>
                <a:cs typeface="Helvetica Neue"/>
              </a:rPr>
              <a:t>.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 spent time in Europe </a:t>
            </a:r>
            <a:r>
              <a:rPr lang="en-US" sz="1100" b="1" dirty="0" smtClean="0">
                <a:latin typeface="Helvetica Neue"/>
                <a:cs typeface="Helvetica Neue"/>
              </a:rPr>
              <a:t>learning modern </a:t>
            </a:r>
            <a:r>
              <a:rPr lang="en-US" sz="1100" b="1" dirty="0">
                <a:latin typeface="Helvetica Neue"/>
                <a:cs typeface="Helvetica Neue"/>
              </a:rPr>
              <a:t>art styles.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scene-of-venice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3" y="242800"/>
            <a:ext cx="6155874" cy="468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/>
          <p:nvPr/>
        </p:nvSpPr>
        <p:spPr>
          <a:xfrm>
            <a:off x="6485919" y="3746396"/>
            <a:ext cx="2072700" cy="1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Dark Girl</a:t>
            </a:r>
            <a:r>
              <a:rPr lang="en-US" sz="1100" b="1" dirty="0">
                <a:latin typeface="Helvetica Neue"/>
                <a:cs typeface="Helvetica Neue"/>
              </a:rPr>
              <a:t>, 1935. This is an example of </a:t>
            </a:r>
            <a:r>
              <a:rPr lang="en-US" sz="1100" b="1" dirty="0" err="1" smtClean="0">
                <a:latin typeface="Helvetica Neue"/>
                <a:cs typeface="Helvetica Neue"/>
              </a:rPr>
              <a:t>Heward’s</a:t>
            </a:r>
            <a:r>
              <a:rPr lang="en-US" sz="1100" b="1" dirty="0" smtClean="0">
                <a:latin typeface="Helvetica Neue"/>
                <a:cs typeface="Helvetica Neue"/>
              </a:rPr>
              <a:t> </a:t>
            </a:r>
            <a:r>
              <a:rPr lang="en-US" sz="1100" b="1" dirty="0">
                <a:latin typeface="Helvetica Neue"/>
                <a:cs typeface="Helvetica Neue"/>
              </a:rPr>
              <a:t>tendency to paint black models nude and in </a:t>
            </a:r>
            <a:r>
              <a:rPr lang="en-US" sz="1100" b="1" dirty="0" err="1">
                <a:latin typeface="Helvetica Neue"/>
                <a:cs typeface="Helvetica Neue"/>
              </a:rPr>
              <a:t>exoticized</a:t>
            </a:r>
            <a:r>
              <a:rPr lang="en-US" sz="1100" b="1" dirty="0">
                <a:latin typeface="Helvetica Neue"/>
                <a:cs typeface="Helvetica Neue"/>
              </a:rPr>
              <a:t> settings.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800" y="89975"/>
            <a:ext cx="5527900" cy="496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/>
        </p:nvSpPr>
        <p:spPr>
          <a:xfrm>
            <a:off x="5530494" y="4056863"/>
            <a:ext cx="2616144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Miss Lockerby</a:t>
            </a:r>
            <a:r>
              <a:rPr lang="en-US" sz="1100" b="1" dirty="0" smtClean="0">
                <a:latin typeface="Helvetica Neue"/>
                <a:cs typeface="Helvetica Neue"/>
              </a:rPr>
              <a:t>,</a:t>
            </a:r>
            <a:br>
              <a:rPr lang="en-US" sz="1100" b="1" dirty="0" smtClean="0">
                <a:latin typeface="Helvetica Neue"/>
                <a:cs typeface="Helvetica Neue"/>
              </a:rPr>
            </a:br>
            <a:r>
              <a:rPr lang="en-US" sz="1100" b="1" dirty="0" smtClean="0">
                <a:latin typeface="Helvetica Neue"/>
                <a:cs typeface="Helvetica Neue"/>
              </a:rPr>
              <a:t>c.1924</a:t>
            </a:r>
            <a:r>
              <a:rPr lang="en-US" sz="1100" b="1" dirty="0">
                <a:latin typeface="Helvetica Neue"/>
                <a:cs typeface="Helvetica Neue"/>
              </a:rPr>
              <a:t>.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 often painted portraits of fellow professional women artists.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882" y="94066"/>
            <a:ext cx="3745976" cy="48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/>
        </p:nvSpPr>
        <p:spPr>
          <a:xfrm>
            <a:off x="5863785" y="4002208"/>
            <a:ext cx="3099171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i="1" dirty="0" smtClean="0">
                <a:latin typeface="Helvetica Neue"/>
                <a:cs typeface="Helvetica Neue"/>
              </a:rPr>
              <a:t>, The </a:t>
            </a:r>
            <a:r>
              <a:rPr lang="en-US" sz="1100" b="1" i="1" dirty="0">
                <a:latin typeface="Helvetica Neue"/>
                <a:cs typeface="Helvetica Neue"/>
              </a:rPr>
              <a:t>Emigrants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dirty="0" smtClean="0">
                <a:latin typeface="Helvetica Neue"/>
                <a:cs typeface="Helvetica Neue"/>
              </a:rPr>
              <a:t>c.1928</a:t>
            </a:r>
            <a:r>
              <a:rPr lang="en-US" sz="1100" b="1" dirty="0">
                <a:latin typeface="Helvetica Neue"/>
                <a:cs typeface="Helvetica Neue"/>
              </a:rPr>
              <a:t>. </a:t>
            </a:r>
            <a:r>
              <a:rPr lang="en-US" sz="1100" b="1" dirty="0" smtClean="0">
                <a:latin typeface="Helvetica Neue"/>
                <a:cs typeface="Helvetica Neue"/>
              </a:rPr>
              <a:t>This </a:t>
            </a:r>
            <a:r>
              <a:rPr lang="en-US" sz="1100" b="1" dirty="0">
                <a:latin typeface="Helvetica Neue"/>
                <a:cs typeface="Helvetica Neue"/>
              </a:rPr>
              <a:t>painting was </a:t>
            </a:r>
            <a:r>
              <a:rPr lang="en-US" sz="1100" b="1" dirty="0" smtClean="0">
                <a:latin typeface="Helvetica Neue"/>
                <a:cs typeface="Helvetica Neue"/>
              </a:rPr>
              <a:t>included in </a:t>
            </a:r>
            <a:r>
              <a:rPr lang="en-US" sz="1100" b="1" dirty="0">
                <a:latin typeface="Helvetica Neue"/>
                <a:cs typeface="Helvetica Neue"/>
              </a:rPr>
              <a:t>the Group of </a:t>
            </a:r>
            <a:r>
              <a:rPr lang="en-US" sz="1100" b="1" dirty="0" smtClean="0">
                <a:latin typeface="Helvetica Neue"/>
                <a:cs typeface="Helvetica Neue"/>
              </a:rPr>
              <a:t>Seven’s</a:t>
            </a:r>
            <a:r>
              <a:rPr lang="en-US" sz="1100" b="1" dirty="0">
                <a:latin typeface="Helvetica Neue"/>
                <a:cs typeface="Helvetica Neue"/>
              </a:rPr>
              <a:t> </a:t>
            </a:r>
            <a:r>
              <a:rPr lang="en-US" sz="1100" b="1" dirty="0" smtClean="0">
                <a:latin typeface="Helvetica Neue"/>
                <a:cs typeface="Helvetica Neue"/>
              </a:rPr>
              <a:t>exhibition </a:t>
            </a:r>
            <a:r>
              <a:rPr lang="en-US" sz="1100" b="1" dirty="0">
                <a:latin typeface="Helvetica Neue"/>
                <a:cs typeface="Helvetica Neue"/>
              </a:rPr>
              <a:t>at the Art Gallery of </a:t>
            </a:r>
            <a:r>
              <a:rPr lang="en-US" sz="1100" b="1" dirty="0" smtClean="0">
                <a:latin typeface="Helvetica Neue"/>
                <a:cs typeface="Helvetica Neue"/>
              </a:rPr>
              <a:t>Ontario in 1930.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udence-heward-the-emigrants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4" y="63394"/>
            <a:ext cx="4880037" cy="4905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/>
        </p:nvSpPr>
        <p:spPr>
          <a:xfrm>
            <a:off x="5293271" y="3953222"/>
            <a:ext cx="2218405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Untitled (Figural sketch of a nurse and a patient)</a:t>
            </a:r>
            <a:r>
              <a:rPr lang="en-US" sz="1100" b="1" dirty="0">
                <a:latin typeface="Helvetica Neue"/>
                <a:cs typeface="Helvetica Neue"/>
              </a:rPr>
              <a:t>, c</a:t>
            </a:r>
            <a:r>
              <a:rPr lang="en-US" sz="1100" b="1" dirty="0" smtClean="0">
                <a:latin typeface="Helvetica Neue"/>
                <a:cs typeface="Helvetica Neue"/>
              </a:rPr>
              <a:t>.1916</a:t>
            </a:r>
            <a:r>
              <a:rPr lang="en-US" sz="1100" b="1" dirty="0">
                <a:latin typeface="Helvetica Neue"/>
                <a:cs typeface="Helvetica Neue"/>
              </a:rPr>
              <a:t>. This sketch is likely of a Red Cross Nurse in London, U.K.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078" y="65049"/>
            <a:ext cx="3552050" cy="4949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/>
        </p:nvSpPr>
        <p:spPr>
          <a:xfrm>
            <a:off x="5415117" y="3907750"/>
            <a:ext cx="2497441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latin typeface="Helvetica Neue"/>
                <a:cs typeface="Helvetica Neue"/>
              </a:rPr>
              <a:t>Prudence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i="1" dirty="0">
                <a:latin typeface="Helvetica Neue"/>
                <a:cs typeface="Helvetica Neue"/>
              </a:rPr>
              <a:t>Study of </a:t>
            </a:r>
            <a:r>
              <a:rPr lang="en-US" sz="1100" b="1" i="1" dirty="0" smtClean="0">
                <a:latin typeface="Helvetica Neue"/>
                <a:cs typeface="Helvetica Neue"/>
              </a:rPr>
              <a:t/>
            </a:r>
            <a:br>
              <a:rPr lang="en-US" sz="1100" b="1" i="1" dirty="0" smtClean="0">
                <a:latin typeface="Helvetica Neue"/>
                <a:cs typeface="Helvetica Neue"/>
              </a:rPr>
            </a:br>
            <a:r>
              <a:rPr lang="en-US" sz="1100" b="1" i="1" dirty="0" smtClean="0">
                <a:latin typeface="Helvetica Neue"/>
                <a:cs typeface="Helvetica Neue"/>
              </a:rPr>
              <a:t>the </a:t>
            </a:r>
            <a:r>
              <a:rPr lang="en-US" sz="1100" b="1" i="1" dirty="0">
                <a:latin typeface="Helvetica Neue"/>
                <a:cs typeface="Helvetica Neue"/>
              </a:rPr>
              <a:t>Drawing Room of the Artist</a:t>
            </a:r>
            <a:r>
              <a:rPr lang="en-US" sz="1100" b="1" dirty="0">
                <a:latin typeface="Helvetica Neue"/>
                <a:cs typeface="Helvetica Neue"/>
              </a:rPr>
              <a:t>, </a:t>
            </a:r>
            <a:r>
              <a:rPr lang="en-US" sz="1100" b="1" dirty="0" smtClean="0">
                <a:latin typeface="Helvetica Neue"/>
                <a:cs typeface="Helvetica Neue"/>
              </a:rPr>
              <a:t/>
            </a:r>
            <a:br>
              <a:rPr lang="en-US" sz="1100" b="1" dirty="0" smtClean="0">
                <a:latin typeface="Helvetica Neue"/>
                <a:cs typeface="Helvetica Neue"/>
              </a:rPr>
            </a:br>
            <a:r>
              <a:rPr lang="en-US" sz="1100" b="1" dirty="0" smtClean="0">
                <a:latin typeface="Helvetica Neue"/>
                <a:cs typeface="Helvetica Neue"/>
              </a:rPr>
              <a:t>c.1940</a:t>
            </a:r>
            <a:r>
              <a:rPr lang="en-US" sz="1100" b="1" dirty="0">
                <a:latin typeface="Helvetica Neue"/>
                <a:cs typeface="Helvetica Neue"/>
              </a:rPr>
              <a:t>. Here </a:t>
            </a:r>
            <a:r>
              <a:rPr lang="en-US" sz="1100" b="1" dirty="0" err="1">
                <a:latin typeface="Helvetica Neue"/>
                <a:cs typeface="Helvetica Neue"/>
              </a:rPr>
              <a:t>Heward</a:t>
            </a:r>
            <a:r>
              <a:rPr lang="en-US" sz="1100" b="1" dirty="0">
                <a:latin typeface="Helvetica Neue"/>
                <a:cs typeface="Helvetica Neue"/>
              </a:rPr>
              <a:t> depicts </a:t>
            </a:r>
            <a:r>
              <a:rPr lang="en-US" sz="1100" b="1" dirty="0" smtClean="0">
                <a:latin typeface="Helvetica Neue"/>
                <a:cs typeface="Helvetica Neue"/>
              </a:rPr>
              <a:t/>
            </a:r>
            <a:br>
              <a:rPr lang="en-US" sz="1100" b="1" dirty="0" smtClean="0">
                <a:latin typeface="Helvetica Neue"/>
                <a:cs typeface="Helvetica Neue"/>
              </a:rPr>
            </a:br>
            <a:r>
              <a:rPr lang="en-US" sz="1100" b="1" dirty="0" smtClean="0">
                <a:latin typeface="Helvetica Neue"/>
                <a:cs typeface="Helvetica Neue"/>
              </a:rPr>
              <a:t>her </a:t>
            </a:r>
            <a:r>
              <a:rPr lang="en-US" sz="1100" b="1" dirty="0">
                <a:latin typeface="Helvetica Neue"/>
                <a:cs typeface="Helvetica Neue"/>
              </a:rPr>
              <a:t>furnished upstairs studio </a:t>
            </a:r>
            <a:r>
              <a:rPr lang="en-US" sz="1100" b="1" dirty="0" smtClean="0">
                <a:latin typeface="Helvetica Neue"/>
                <a:cs typeface="Helvetica Neue"/>
              </a:rPr>
              <a:t/>
            </a:r>
            <a:br>
              <a:rPr lang="en-US" sz="1100" b="1" dirty="0" smtClean="0">
                <a:latin typeface="Helvetica Neue"/>
                <a:cs typeface="Helvetica Neue"/>
              </a:rPr>
            </a:br>
            <a:r>
              <a:rPr lang="en-US" sz="1100" b="1" dirty="0" smtClean="0">
                <a:latin typeface="Helvetica Neue"/>
                <a:cs typeface="Helvetica Neue"/>
              </a:rPr>
              <a:t>in Montreal.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608" y="93987"/>
            <a:ext cx="3558950" cy="489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630</Words>
  <Application>Microsoft Macintosh PowerPoint</Application>
  <PresentationFormat>On-screen Show (16:9)</PresentationFormat>
  <Paragraphs>52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27</cp:revision>
  <dcterms:modified xsi:type="dcterms:W3CDTF">2019-09-12T23:36:43Z</dcterms:modified>
</cp:coreProperties>
</file>