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59" r:id="rId13"/>
    <p:sldId id="296" r:id="rId14"/>
    <p:sldId id="297" r:id="rId15"/>
    <p:sldId id="262" r:id="rId16"/>
    <p:sldId id="263" r:id="rId17"/>
    <p:sldId id="261" r:id="rId18"/>
    <p:sldId id="260" r:id="rId19"/>
    <p:sldId id="266" r:id="rId20"/>
    <p:sldId id="285" r:id="rId21"/>
    <p:sldId id="286" r:id="rId22"/>
    <p:sldId id="287" r:id="rId23"/>
    <p:sldId id="288" r:id="rId24"/>
    <p:sldId id="276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 autoAdjust="0"/>
    <p:restoredTop sz="92005" autoAdjust="0"/>
  </p:normalViewPr>
  <p:slideViewPr>
    <p:cSldViewPr snapToGrid="0">
      <p:cViewPr varScale="1">
        <p:scale>
          <a:sx n="137" d="100"/>
          <a:sy n="137" d="100"/>
        </p:scale>
        <p:origin x="-112" y="-400"/>
      </p:cViewPr>
      <p:guideLst>
        <p:guide orient="horz" pos="1641"/>
        <p:guide pos="2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822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ef19fd3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ef19fd3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c1606e0b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c1606e0b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e5bc22b1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e5bc22b1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e5bc22b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e5bc22b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c1606e0b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c1606e0b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5bc22b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5bc22b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e5bc22b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e5bc22b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e5bc22b1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e5bc22b1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32725" y="6750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Image File Cover_Sorel Etrog_Simple Machi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7944" cy="518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/>
          <p:nvPr/>
        </p:nvSpPr>
        <p:spPr>
          <a:xfrm>
            <a:off x="4579532" y="4307500"/>
            <a:ext cx="2595686" cy="68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The Canadian Film Award, </a:t>
            </a:r>
            <a:r>
              <a:rPr lang="en-CA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/>
            </a:r>
            <a:br>
              <a:rPr lang="en-CA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</a:br>
            <a:r>
              <a:rPr lang="en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renamed </a:t>
            </a: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the “Genie” in 1980.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GenieAward(2)_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93" y="128799"/>
            <a:ext cx="1956035" cy="49525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/>
          <p:nvPr/>
        </p:nvSpPr>
        <p:spPr>
          <a:xfrm>
            <a:off x="4514640" y="4249260"/>
            <a:ext cx="2744011" cy="107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ea typeface="Helvetica Neue"/>
                <a:sym typeface="Helvetica Neue"/>
              </a:rPr>
              <a:t>Moses</a:t>
            </a:r>
            <a:r>
              <a:rPr lang="en" sz="1100" b="1" dirty="0">
                <a:ea typeface="Helvetica Neue"/>
                <a:sym typeface="Helvetica Neue"/>
              </a:rPr>
              <a:t>, 1963–65. This sculpture is abstract, but its title refers to the Jewish prophet.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2" name="Picture 1" descr="sorel-etrog-moses-outdoors-ulethbridge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2" y="583989"/>
            <a:ext cx="2391620" cy="4326881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ea typeface="Helvetica Neue"/>
                <a:sym typeface="Helvetica Neue"/>
              </a:rPr>
              <a:t>Learning Activity #</a:t>
            </a:r>
            <a:r>
              <a:rPr lang="en" sz="1100" b="1" dirty="0" smtClean="0">
                <a:ea typeface="Helvetica Neue"/>
                <a:sym typeface="Helvetica Neue"/>
              </a:rPr>
              <a:t>1</a:t>
            </a:r>
            <a:endParaRPr sz="1100" b="1" dirty="0">
              <a:ea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rel-etrog-war-remembrance-ii-1960-1961-uc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2" y="803555"/>
            <a:ext cx="4650590" cy="3913540"/>
          </a:xfrm>
          <a:prstGeom prst="rect">
            <a:avLst/>
          </a:prstGeom>
        </p:spPr>
      </p:pic>
      <p:sp>
        <p:nvSpPr>
          <p:cNvPr id="72" name="Google Shape;72;p16"/>
          <p:cNvSpPr txBox="1"/>
          <p:nvPr/>
        </p:nvSpPr>
        <p:spPr>
          <a:xfrm>
            <a:off x="5172831" y="3544260"/>
            <a:ext cx="3128026" cy="115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War Remembrance II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1960–61. In this work, </a:t>
            </a:r>
            <a:r>
              <a:rPr lang="en-US" sz="1100" b="1" dirty="0" err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experimented with circular motifs and rounded spirals.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sp>
        <p:nvSpPr>
          <p:cNvPr id="5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ea typeface="Helvetica Neue"/>
                <a:sym typeface="Helvetica Neue"/>
              </a:rPr>
              <a:t>Learning Activity #</a:t>
            </a:r>
            <a:r>
              <a:rPr lang="en" sz="1100" b="1" dirty="0" smtClean="0">
                <a:ea typeface="Helvetica Neue"/>
                <a:sym typeface="Helvetica Neue"/>
              </a:rPr>
              <a:t>1</a:t>
            </a:r>
            <a:endParaRPr sz="1100" b="1" dirty="0">
              <a:ea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ea typeface="Helvetica Neue"/>
                <a:sym typeface="Helvetica Neue"/>
              </a:rPr>
              <a:t>Learning Activity </a:t>
            </a:r>
            <a:r>
              <a:rPr lang="en" sz="1100" b="1" dirty="0" smtClean="0">
                <a:ea typeface="Helvetica Neue"/>
                <a:sym typeface="Helvetica Neue"/>
              </a:rPr>
              <a:t>#</a:t>
            </a:r>
            <a:r>
              <a:rPr lang="en-CA" sz="1100" b="1" dirty="0" smtClean="0">
                <a:ea typeface="Helvetica Neue"/>
                <a:sym typeface="Helvetica Neue"/>
              </a:rPr>
              <a:t>2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5" name="Picture 4" descr="sorel-etrog-rushman-1980-in-sit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667412"/>
            <a:ext cx="2647733" cy="4021872"/>
          </a:xfrm>
          <a:prstGeom prst="rect">
            <a:avLst/>
          </a:prstGeom>
        </p:spPr>
      </p:pic>
      <p:sp>
        <p:nvSpPr>
          <p:cNvPr id="6" name="Google Shape;222;p41"/>
          <p:cNvSpPr txBox="1"/>
          <p:nvPr/>
        </p:nvSpPr>
        <p:spPr>
          <a:xfrm>
            <a:off x="4885452" y="3993834"/>
            <a:ext cx="2744011" cy="107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ea typeface="Helvetica Neue"/>
                <a:sym typeface="Helvetica Neue"/>
              </a:rPr>
              <a:t>Rushman</a:t>
            </a:r>
            <a:r>
              <a:rPr lang="en" sz="1100" b="1" dirty="0">
                <a:ea typeface="Helvetica Neue"/>
                <a:sym typeface="Helvetica Neue"/>
              </a:rPr>
              <a:t>, 1974–76</a:t>
            </a:r>
            <a:r>
              <a:rPr lang="en" sz="1100" b="1" dirty="0" smtClean="0">
                <a:ea typeface="Helvetica Neue"/>
                <a:sym typeface="Helvetica Neue"/>
              </a:rPr>
              <a:t>.</a:t>
            </a:r>
            <a:r>
              <a:rPr lang="en-CA" sz="1100" b="1" dirty="0" smtClean="0">
                <a:ea typeface="Helvetica Neue"/>
                <a:sym typeface="Helvetica Neue"/>
              </a:rPr>
              <a:t/>
            </a:r>
            <a:br>
              <a:rPr lang="en-CA" sz="1100" b="1" dirty="0" smtClean="0">
                <a:ea typeface="Helvetica Neue"/>
                <a:sym typeface="Helvetica Neue"/>
              </a:rPr>
            </a:br>
            <a:r>
              <a:rPr lang="en" sz="1100" b="1" dirty="0" smtClean="0">
                <a:ea typeface="Helvetica Neue"/>
                <a:sym typeface="Helvetica Neue"/>
              </a:rPr>
              <a:t>The </a:t>
            </a:r>
            <a:r>
              <a:rPr lang="en" sz="1100" b="1" dirty="0">
                <a:ea typeface="Helvetica Neue"/>
                <a:sym typeface="Helvetica Neue"/>
              </a:rPr>
              <a:t>structure of this work gives the impression of a rushed walking pace.</a:t>
            </a:r>
            <a:endParaRPr sz="1100" b="1" dirty="0">
              <a:ea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565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636957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ea typeface="Helvetica Neue"/>
                <a:sym typeface="Helvetica Neue"/>
              </a:rPr>
              <a:t>Learning Activity </a:t>
            </a:r>
            <a:r>
              <a:rPr lang="en" sz="1100" b="1" dirty="0" smtClean="0">
                <a:ea typeface="Helvetica Neue"/>
                <a:sym typeface="Helvetica Neue"/>
              </a:rPr>
              <a:t>#</a:t>
            </a:r>
            <a:r>
              <a:rPr lang="en-CA" sz="1100" b="1" dirty="0" smtClean="0">
                <a:ea typeface="Helvetica Neue"/>
                <a:sym typeface="Helvetica Neue"/>
              </a:rPr>
              <a:t>2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3" name="Picture 2" descr="sorel-etrog-sunlife-in-situ-1984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6" y="696118"/>
            <a:ext cx="2786481" cy="4179721"/>
          </a:xfrm>
          <a:prstGeom prst="rect">
            <a:avLst/>
          </a:prstGeom>
        </p:spPr>
      </p:pic>
      <p:sp>
        <p:nvSpPr>
          <p:cNvPr id="7" name="Google Shape;222;p41"/>
          <p:cNvSpPr txBox="1"/>
          <p:nvPr/>
        </p:nvSpPr>
        <p:spPr>
          <a:xfrm>
            <a:off x="4876182" y="3763482"/>
            <a:ext cx="3244608" cy="1186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ea typeface="Helvetica Neue"/>
                <a:sym typeface="Helvetica Neue"/>
              </a:rPr>
              <a:t>Sun Life</a:t>
            </a:r>
            <a:r>
              <a:rPr lang="en" sz="1100" b="1" dirty="0">
                <a:ea typeface="Helvetica Neue"/>
                <a:sym typeface="Helvetica Neue"/>
              </a:rPr>
              <a:t>, 1984. </a:t>
            </a:r>
            <a:r>
              <a:rPr lang="en" sz="1100" b="1" i="1" dirty="0">
                <a:ea typeface="Helvetica Neue"/>
                <a:sym typeface="Helvetica Neue"/>
              </a:rPr>
              <a:t>Sun Life</a:t>
            </a:r>
            <a:r>
              <a:rPr lang="en" sz="1100" b="1" dirty="0">
                <a:ea typeface="Helvetica Neue"/>
                <a:sym typeface="Helvetica Neue"/>
              </a:rPr>
              <a:t> is an enormous sculpture installed at the northeast corner of the busy Toronto intersection of King Street and University Avenue.</a:t>
            </a:r>
            <a:endParaRPr sz="1100" b="1" dirty="0">
              <a:ea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5074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881874" y="3198226"/>
            <a:ext cx="5311885" cy="164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4000"/>
              </a:lnSpc>
            </a:pP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Dream Chamber</a:t>
            </a: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1976. This sculpture is a globe whose surface is composed of several hinged doors.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ea typeface="Helvetica Neue"/>
                <a:sym typeface="Helvetica Neue"/>
              </a:rPr>
              <a:t>Learning Activity </a:t>
            </a:r>
            <a:r>
              <a:rPr lang="en" sz="1100" b="1" dirty="0" smtClean="0">
                <a:ea typeface="Helvetica Neue"/>
                <a:sym typeface="Helvetica Neue"/>
              </a:rPr>
              <a:t>#</a:t>
            </a:r>
            <a:r>
              <a:rPr lang="en-CA" sz="1100" b="1" dirty="0" smtClean="0">
                <a:ea typeface="Helvetica Neue"/>
                <a:sym typeface="Helvetica Neue"/>
              </a:rPr>
              <a:t>2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2" name="Picture 1" descr="sorel-etrog-dreamchamber-1976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18" y="630334"/>
            <a:ext cx="5351489" cy="35676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1835521" y="4180615"/>
            <a:ext cx="5543644" cy="88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King and Queen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1990. This sculpture was displayed in Harbour Green Park, Coal Harbour, Vancouver, as part of the 2005 Biennale.</a:t>
            </a:r>
          </a:p>
        </p:txBody>
      </p:sp>
      <p:pic>
        <p:nvPicPr>
          <p:cNvPr id="2" name="Picture 1" descr="sorel-etrog-king-and-queen-vancouver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39" y="589179"/>
            <a:ext cx="5381971" cy="35785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2132171" y="4310394"/>
            <a:ext cx="4783479" cy="96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Macrowaves</a:t>
            </a: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1974–75. This seascape features meticulous depictions of hinges.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org-macrowaves-1974-1977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51" y="658147"/>
            <a:ext cx="4744148" cy="36429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rel-etrog-sunlife-maquette-c.198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b="3321"/>
          <a:stretch/>
        </p:blipFill>
        <p:spPr>
          <a:xfrm>
            <a:off x="1158788" y="169073"/>
            <a:ext cx="3841998" cy="4872029"/>
          </a:xfrm>
          <a:prstGeom prst="rect">
            <a:avLst/>
          </a:prstGeom>
        </p:spPr>
      </p:pic>
      <p:sp>
        <p:nvSpPr>
          <p:cNvPr id="78" name="Google Shape;78;p17"/>
          <p:cNvSpPr txBox="1"/>
          <p:nvPr/>
        </p:nvSpPr>
        <p:spPr>
          <a:xfrm>
            <a:off x="4704450" y="4143535"/>
            <a:ext cx="3271571" cy="713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Sun Life Study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1984. This study is only 38.1 cm high—the final sculpture is over twenty times taller.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0919" y="4264041"/>
            <a:ext cx="3728975" cy="47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Etrog, sketch for </a:t>
            </a:r>
            <a:r>
              <a:rPr lang="en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Powersoul</a:t>
            </a: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c.1988. Through drawing, Etrog worked out his ideas for sculptures.</a:t>
            </a:r>
          </a:p>
        </p:txBody>
      </p:sp>
      <p:pic>
        <p:nvPicPr>
          <p:cNvPr id="3" name="Picture 2" descr="AGO.16172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2120" r="5122" b="2504"/>
          <a:stretch/>
        </p:blipFill>
        <p:spPr>
          <a:xfrm>
            <a:off x="797247" y="213202"/>
            <a:ext cx="3416599" cy="45513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4768010" y="4067047"/>
            <a:ext cx="3166141" cy="107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Complexes of a Young Lady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1962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. A 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perfect example of one of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Etrog’s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biomorphic sculptures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this work was inspired by organic forms.</a:t>
            </a:r>
          </a:p>
        </p:txBody>
      </p:sp>
      <p:pic>
        <p:nvPicPr>
          <p:cNvPr id="2" name="Picture 1" descr="sorel-etrog-complexes-of-a-young-lady-1962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25" y="83426"/>
            <a:ext cx="2782348" cy="48387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/>
          <p:nvPr/>
        </p:nvSpPr>
        <p:spPr>
          <a:xfrm>
            <a:off x="4473496" y="3670784"/>
            <a:ext cx="3257941" cy="1205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Musical Impression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1956.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Etrog’s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painted constructions are in between paintings and sculptures: they are largely flat, but they have three-dimensional elements.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musical-composition-relief-tama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91" y="0"/>
            <a:ext cx="361179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/>
          <p:nvPr/>
        </p:nvSpPr>
        <p:spPr>
          <a:xfrm>
            <a:off x="4922534" y="3930334"/>
            <a:ext cx="2558605" cy="93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White Scaffolding</a:t>
            </a: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1958. In this work Etrog assembled several geometric forms, including rectangles, triangles, and circles.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white-scaffolding-1956-19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19" y="288253"/>
            <a:ext cx="2666934" cy="46336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/>
          <p:nvPr/>
        </p:nvSpPr>
        <p:spPr>
          <a:xfrm>
            <a:off x="4824649" y="3809584"/>
            <a:ext cx="3001999" cy="11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Shelter</a:t>
            </a: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1976. This sculpture is a cube whose surfaces are connected by hinges.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shelter-1976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48" y="305652"/>
            <a:ext cx="3065915" cy="45988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/>
          <p:nvPr/>
        </p:nvSpPr>
        <p:spPr>
          <a:xfrm>
            <a:off x="5275944" y="4014076"/>
            <a:ext cx="2762552" cy="94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working on plaster 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/>
            </a:r>
            <a:b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</a:b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of </a:t>
            </a:r>
            <a:r>
              <a:rPr lang="en-CA" sz="1100" b="1" i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Embrace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, 1961–64.</a:t>
            </a:r>
            <a:endParaRPr lang="en-CA" sz="1100" b="1" dirty="0">
              <a:highlight>
                <a:srgbClr val="FFFFFF"/>
              </a:highlight>
              <a:ea typeface="Helvetica Neue" panose="02000503000000020004" pitchFamily="2" charset="0"/>
            </a:endParaRPr>
          </a:p>
        </p:txBody>
      </p:sp>
      <p:pic>
        <p:nvPicPr>
          <p:cNvPr id="2" name="Picture 1" descr="sorel-etrog-working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35" y="188693"/>
            <a:ext cx="3647322" cy="47262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/>
        </p:nvSpPr>
        <p:spPr>
          <a:xfrm>
            <a:off x="5000103" y="3801414"/>
            <a:ext cx="2870380" cy="1124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ea typeface="Helvetica Neue"/>
                <a:sym typeface="Helvetica Neue"/>
              </a:rPr>
              <a:t>Etrog</a:t>
            </a:r>
            <a:r>
              <a:rPr lang="en-US" sz="1100" b="1" dirty="0">
                <a:ea typeface="Helvetica Neue"/>
                <a:sym typeface="Helvetica Neue"/>
              </a:rPr>
              <a:t>, </a:t>
            </a:r>
            <a:r>
              <a:rPr lang="en-US" sz="1100" b="1" i="1" dirty="0">
                <a:ea typeface="Helvetica Neue"/>
                <a:sym typeface="Helvetica Neue"/>
              </a:rPr>
              <a:t>Blossom</a:t>
            </a:r>
            <a:r>
              <a:rPr lang="en-US" sz="1100" b="1" dirty="0">
                <a:ea typeface="Helvetica Neue"/>
                <a:sym typeface="Helvetica Neue"/>
              </a:rPr>
              <a:t>, 1960–61. </a:t>
            </a:r>
            <a:r>
              <a:rPr lang="en-US" sz="1100" b="1" dirty="0" smtClean="0">
                <a:ea typeface="Helvetica Neue"/>
                <a:sym typeface="Helvetica Neue"/>
              </a:rPr>
              <a:t/>
            </a:r>
            <a:br>
              <a:rPr lang="en-US" sz="1100" b="1" dirty="0" smtClean="0">
                <a:ea typeface="Helvetica Neue"/>
                <a:sym typeface="Helvetica Neue"/>
              </a:rPr>
            </a:br>
            <a:r>
              <a:rPr lang="en-US" sz="1100" b="1" dirty="0" smtClean="0">
                <a:ea typeface="Helvetica Neue"/>
                <a:sym typeface="Helvetica Neue"/>
              </a:rPr>
              <a:t>This </a:t>
            </a:r>
            <a:r>
              <a:rPr lang="en-US" sz="1100" b="1" dirty="0">
                <a:ea typeface="Helvetica Neue"/>
                <a:sym typeface="Helvetica Neue"/>
              </a:rPr>
              <a:t>sculpture was created at a time when </a:t>
            </a:r>
            <a:r>
              <a:rPr lang="en-US" sz="1100" b="1" dirty="0" err="1">
                <a:ea typeface="Helvetica Neue"/>
                <a:sym typeface="Helvetica Neue"/>
              </a:rPr>
              <a:t>Etrog</a:t>
            </a:r>
            <a:r>
              <a:rPr lang="en-US" sz="1100" b="1" dirty="0">
                <a:ea typeface="Helvetica Neue"/>
                <a:sym typeface="Helvetica Neue"/>
              </a:rPr>
              <a:t> was especially interested </a:t>
            </a:r>
            <a:r>
              <a:rPr lang="en-US" sz="1100" b="1" dirty="0" smtClean="0">
                <a:ea typeface="Helvetica Neue"/>
                <a:sym typeface="Helvetica Neue"/>
              </a:rPr>
              <a:t/>
            </a:r>
            <a:br>
              <a:rPr lang="en-US" sz="1100" b="1" dirty="0" smtClean="0">
                <a:ea typeface="Helvetica Neue"/>
                <a:sym typeface="Helvetica Neue"/>
              </a:rPr>
            </a:br>
            <a:r>
              <a:rPr lang="en-US" sz="1100" b="1" dirty="0" smtClean="0">
                <a:ea typeface="Helvetica Neue"/>
                <a:sym typeface="Helvetica Neue"/>
              </a:rPr>
              <a:t>in </a:t>
            </a:r>
            <a:r>
              <a:rPr lang="en-US" sz="1100" b="1" dirty="0">
                <a:ea typeface="Helvetica Neue"/>
                <a:sym typeface="Helvetica Neue"/>
              </a:rPr>
              <a:t>natural forms.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2" name="Picture 1" descr="sorel-etrog-blossom-1960-61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72" y="337875"/>
            <a:ext cx="2934191" cy="45344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620325" y="4410474"/>
            <a:ext cx="3004724" cy="57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at the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Zacks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’ Southampton Wood Workshop, 1959.</a:t>
            </a:r>
          </a:p>
        </p:txBody>
      </p:sp>
      <p:pic>
        <p:nvPicPr>
          <p:cNvPr id="2" name="Picture 1" descr="sorel-etrog-zacks-southhampton-studio-19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" y="313354"/>
            <a:ext cx="4682868" cy="45834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5091276" y="3800559"/>
            <a:ext cx="2677243" cy="879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The Golem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1959. This wood carving is one of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Etrog’s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earliest sculptures.</a:t>
            </a:r>
          </a:p>
        </p:txBody>
      </p:sp>
      <p:pic>
        <p:nvPicPr>
          <p:cNvPr id="2" name="Picture 1" descr="sorel-etrog-the-golem-1959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7" y="500562"/>
            <a:ext cx="3624529" cy="44853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5404589" y="4205003"/>
            <a:ext cx="2683012" cy="9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Night Spirit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1969–70. Like several of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Etrog’s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sculptures, this painting uses a link motif.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night-spirit-buschlen-mowatt-gallery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55" y="209779"/>
            <a:ext cx="3810679" cy="46719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/>
        </p:nvSpPr>
        <p:spPr>
          <a:xfrm>
            <a:off x="5039920" y="4077340"/>
            <a:ext cx="2796562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Survivors Are Not Heroes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1967. Here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has created a visual metaphor for the emotions that stem from traumatic experiences of war.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survivors-are-not-heros-1967-hart-hou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1" y="145385"/>
            <a:ext cx="3033652" cy="47896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/>
          <p:nvPr/>
        </p:nvSpPr>
        <p:spPr>
          <a:xfrm>
            <a:off x="5486688" y="4068293"/>
            <a:ext cx="2606292" cy="1057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Powersoul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1988. 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/>
            </a:r>
            <a:b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</a:br>
            <a:r>
              <a:rPr lang="en-US" sz="1100" b="1" dirty="0" err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created this enormous steel sculpture for the 1988 summer Olympics in Seoul, South Korea.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powersoul-1988-olympic-park-install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20" y="168314"/>
            <a:ext cx="4121464" cy="47446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/>
        </p:nvSpPr>
        <p:spPr>
          <a:xfrm>
            <a:off x="5203386" y="4375278"/>
            <a:ext cx="2342631" cy="6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with parents Tony and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Moriţ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c.1936.</a:t>
            </a:r>
          </a:p>
        </p:txBody>
      </p:sp>
      <p:pic>
        <p:nvPicPr>
          <p:cNvPr id="2" name="Picture 1" descr="sorel-etrog-with-parents-circa-1936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60" y="74158"/>
            <a:ext cx="3069950" cy="49210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/>
          <p:nvPr/>
        </p:nvSpPr>
        <p:spPr>
          <a:xfrm>
            <a:off x="6405782" y="3902525"/>
            <a:ext cx="2354660" cy="89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Canadian Pavilion in Venice with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Moses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1963</a:t>
            </a:r>
            <a:r>
              <a:rPr lang="en-US" sz="1100" b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–</a:t>
            </a:r>
            <a:r>
              <a:rPr lang="en-US" sz="1100" b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65 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(</a:t>
            </a:r>
            <a:r>
              <a:rPr lang="en-US" sz="1100" b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foreground</a:t>
            </a:r>
            <a:r>
              <a:rPr lang="en-US" sz="1100" b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), 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and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Mother and Child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1960–62 (background), 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1966.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moses-venice-install-1966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5" y="444252"/>
            <a:ext cx="5679629" cy="43216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466</Words>
  <Application>Microsoft Macintosh PowerPoint</Application>
  <PresentationFormat>On-screen Show (16:9)</PresentationFormat>
  <Paragraphs>28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35</cp:revision>
  <cp:lastPrinted>2019-08-15T17:42:03Z</cp:lastPrinted>
  <dcterms:modified xsi:type="dcterms:W3CDTF">2020-03-25T20:40:00Z</dcterms:modified>
</cp:coreProperties>
</file>