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6" r:id="rId7"/>
    <p:sldId id="266" r:id="rId8"/>
    <p:sldId id="267" r:id="rId9"/>
    <p:sldId id="263" r:id="rId10"/>
    <p:sldId id="283" r:id="rId11"/>
    <p:sldId id="270" r:id="rId12"/>
    <p:sldId id="290" r:id="rId13"/>
    <p:sldId id="284" r:id="rId14"/>
    <p:sldId id="285" r:id="rId15"/>
    <p:sldId id="286" r:id="rId16"/>
    <p:sldId id="272" r:id="rId17"/>
    <p:sldId id="273" r:id="rId18"/>
    <p:sldId id="274" r:id="rId19"/>
    <p:sldId id="275" r:id="rId20"/>
    <p:sldId id="277" r:id="rId21"/>
    <p:sldId id="291" r:id="rId22"/>
    <p:sldId id="278" r:id="rId23"/>
    <p:sldId id="287" r:id="rId24"/>
    <p:sldId id="282" r:id="rId25"/>
    <p:sldId id="288" r:id="rId26"/>
    <p:sldId id="289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9"/>
    <p:restoredTop sz="94712"/>
  </p:normalViewPr>
  <p:slideViewPr>
    <p:cSldViewPr snapToGrid="0" snapToObjects="1">
      <p:cViewPr>
        <p:scale>
          <a:sx n="121" d="100"/>
          <a:sy n="121" d="100"/>
        </p:scale>
        <p:origin x="-112" y="-728"/>
      </p:cViewPr>
      <p:guideLst>
        <p:guide orient="horz" pos="1772"/>
        <p:guide pos="3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8FF52-7975-F74E-BD82-4C1B86DCE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A84CAB-FD9F-3641-9D77-B5C92A5C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4FBBB2-90B4-DB4B-93F8-4922E40D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90BF7-AC94-DB4F-A0F5-36B7179F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A6619-1406-0C4E-B33F-085F0E7B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8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1BA82-E485-AE43-A8AB-BB666F93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BDFCCF-15BD-4D4D-A077-21F4DC75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BCC12D-82C4-014A-B88B-0916FEBD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C920BF-E063-7D4B-9161-D4BDA93C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0F63E5-F665-D541-A9F5-F07C6570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BA90C4-26DA-BE42-9020-9340623A8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303F04-881E-7042-B967-D431A9933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97D96-C572-3249-B986-9A042707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F62D1-E8A0-5B4F-9EDD-C8C76BEA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40AACF-5AFC-D340-8136-8917CADD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0AD09-1087-204D-AC05-E9CF1F12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AEDF9-A53F-1142-B047-68E8EAEF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BE6BE-2F70-6A4F-B10A-DDF45CE8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D6980E-B633-8E40-BE37-4844099F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BD272-6E0C-A648-9EDA-50A89F2B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054A3-2DD2-B34D-A4A0-83582BF3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89A266-0F54-4348-A5FD-D1B05363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992E3-D649-984E-B75C-A5BA6BBF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3F7F36-B986-4049-AA37-3179395B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44A13D-9C58-8F48-B2BF-71FA5415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A2D49-2581-9D48-B0B8-43227BBB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D241E-CBB4-6248-A518-F19B539C5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72FD61-3EDA-164E-9204-048642DB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161C31-DDE8-1840-AEAF-0B3D254B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91577F-E025-F343-A0A1-4D9F2177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32D7C9-7859-C54F-B25B-07475C9F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17A1E-64F2-2646-AF2E-6EAD8584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692C33-D67B-FC41-8C05-30AFDC8AA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6F231D-0D40-294B-B7D0-898AE8B8F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9819F-E9D1-5C4C-8E89-6A1697F47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B16A6D-4159-A945-89E1-4DE556838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2BC082-6DBF-0A4E-8B4B-3C1BD9F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6C4B63-F08E-4D41-992C-E7FD2055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23071E-F8B0-C745-9133-E5C7CC84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34102-E352-8B43-AECA-C1BCA783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C97786-D2FE-604E-8944-8C82135A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22E8D7-998C-9E4E-92C5-53E0F02C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9C8562-D0EE-AB4E-870D-20E49460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00EEFE-F57C-E94A-A206-6E2C600C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79D15A-B48C-5B46-9229-C6B690E0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4A3CDC-BF46-9746-9988-EB6C9929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732E1-3FD0-5E4B-AFC7-BF3915B0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A6755-8A9F-7546-AC64-CA5C08A9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B2EDFA-9DE0-8D4C-90DC-53D2246E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11678-9A2E-2F4B-8A17-8EE8A813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51EDA-770E-A34D-AF60-ED6BD912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A0109-E40B-7A4E-A8DD-77529533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D4725-5845-2F4A-97DA-BC03E1C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849C8A-97F0-4944-B409-EC5DDC038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2010D9-6EBE-854F-9171-B8E681382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1F0A1C-000A-F54C-B93E-0383895F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27918D-DFA0-A349-90C6-5070B87B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1C1B6D-6C94-2A40-AEAE-3075FAF3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B9724C-399A-8B43-8E98-BF2A39C6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7C0341-AB0E-A349-B053-271BB59E4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DA8A85-D94F-A14B-9AEC-C77A51A0A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0FCD-4FBB-D84D-AA79-19FC5B10FEBC}" type="datetimeFigureOut">
              <a:rPr lang="en-US" smtClean="0"/>
              <a:t>20-10-19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D3E91-C3E9-734C-8F8D-B0D1E666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10C29-A403-6D46-9461-6F9281CA8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ECBF-2CF4-E04B-B977-B6FBB0584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File Cover_Yves Gau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0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9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990825-882E-A24A-89A5-5A05A448E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20"/>
          <a:stretch/>
        </p:blipFill>
        <p:spPr>
          <a:xfrm>
            <a:off x="716615" y="211027"/>
            <a:ext cx="5289806" cy="4721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B390A7-199A-8B4E-820A-EED1224E0B5B}"/>
              </a:ext>
            </a:extLst>
          </p:cNvPr>
          <p:cNvSpPr txBox="1"/>
          <p:nvPr/>
        </p:nvSpPr>
        <p:spPr>
          <a:xfrm>
            <a:off x="6203627" y="4194763"/>
            <a:ext cx="232871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Catalogue for the 1979 exhibition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Gaucher: A Fifteen-Year Perspective, 1963–1978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at the Art Gallery of Ontario, Toronto.</a:t>
            </a:r>
          </a:p>
        </p:txBody>
      </p:sp>
    </p:spTree>
    <p:extLst>
      <p:ext uri="{BB962C8B-B14F-4D97-AF65-F5344CB8AC3E}">
        <p14:creationId xmlns:p14="http://schemas.microsoft.com/office/powerpoint/2010/main" val="98520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1" y="123786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Activity #1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C3EE79-D111-284C-A37B-89F9EC06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52" y="554181"/>
            <a:ext cx="4212159" cy="4269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0CA25E-8CA9-7143-AB4E-01D4412DF705}"/>
              </a:ext>
            </a:extLst>
          </p:cNvPr>
          <p:cNvSpPr txBox="1"/>
          <p:nvPr/>
        </p:nvSpPr>
        <p:spPr>
          <a:xfrm>
            <a:off x="5749937" y="3907871"/>
            <a:ext cx="2730237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Blue Raga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1967. The title of this work refers to Gaucher’s interest in Indian music; he found listening to Indian raga music was a very powerful experience.</a:t>
            </a:r>
          </a:p>
        </p:txBody>
      </p:sp>
    </p:spTree>
    <p:extLst>
      <p:ext uri="{BB962C8B-B14F-4D97-AF65-F5344CB8AC3E}">
        <p14:creationId xmlns:p14="http://schemas.microsoft.com/office/powerpoint/2010/main" val="38469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1" y="123786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Activity #1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 descr="Exemplar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8102"/>
          <a:stretch/>
        </p:blipFill>
        <p:spPr>
          <a:xfrm>
            <a:off x="0" y="952077"/>
            <a:ext cx="4701880" cy="3110238"/>
          </a:xfrm>
          <a:prstGeom prst="rect">
            <a:avLst/>
          </a:prstGeom>
        </p:spPr>
      </p:pic>
      <p:pic>
        <p:nvPicPr>
          <p:cNvPr id="4" name="Picture 3" descr="Exemplar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18510" r="15571" b="13469"/>
          <a:stretch/>
        </p:blipFill>
        <p:spPr>
          <a:xfrm>
            <a:off x="5027710" y="1183010"/>
            <a:ext cx="4116290" cy="21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F82BE4-EE11-F849-BD9C-62D77607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94" y="289899"/>
            <a:ext cx="6601613" cy="3980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415891-E6F7-7549-A6B3-8453C7A7B98C}"/>
              </a:ext>
            </a:extLst>
          </p:cNvPr>
          <p:cNvSpPr txBox="1"/>
          <p:nvPr/>
        </p:nvSpPr>
        <p:spPr>
          <a:xfrm>
            <a:off x="1271195" y="4446460"/>
            <a:ext cx="6747188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Er-Rcha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1978.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Er-Rcha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the last work in Gaucher’s Jericho series (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Er-Rcha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the Arabic name for Jericho), a series of paintings in which the shapes are based on divided triangles.</a:t>
            </a:r>
          </a:p>
        </p:txBody>
      </p:sp>
    </p:spTree>
    <p:extLst>
      <p:ext uri="{BB962C8B-B14F-4D97-AF65-F5344CB8AC3E}">
        <p14:creationId xmlns:p14="http://schemas.microsoft.com/office/powerpoint/2010/main" val="113502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6A5F1B-63ED-F041-BF0E-9583E8E8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6" y="497916"/>
            <a:ext cx="5827815" cy="4147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79F1BD-738C-6B47-962C-F7E609530A65}"/>
              </a:ext>
            </a:extLst>
          </p:cNvPr>
          <p:cNvSpPr txBox="1"/>
          <p:nvPr/>
        </p:nvSpPr>
        <p:spPr>
          <a:xfrm>
            <a:off x="6381906" y="2902788"/>
            <a:ext cx="2371146" cy="17620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Charles Gagnon,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R69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1969– (unfinished). While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Gaucher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was working on his painting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R69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Gagnon, another artist in Montreal, filmed the process; in this film still, we see Gaucher surrounded by numerous paint cans, reminders that Gaucher repeatedly experimented with mixing paint.</a:t>
            </a:r>
          </a:p>
        </p:txBody>
      </p:sp>
    </p:spTree>
    <p:extLst>
      <p:ext uri="{BB962C8B-B14F-4D97-AF65-F5344CB8AC3E}">
        <p14:creationId xmlns:p14="http://schemas.microsoft.com/office/powerpoint/2010/main" val="149546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6BC3CD-471C-844C-816E-D4961B797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22" y="184834"/>
            <a:ext cx="3469355" cy="4773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B0352C-7F70-7D45-82AC-06B8C5BCC395}"/>
              </a:ext>
            </a:extLst>
          </p:cNvPr>
          <p:cNvSpPr txBox="1"/>
          <p:nvPr/>
        </p:nvSpPr>
        <p:spPr>
          <a:xfrm>
            <a:off x="4969440" y="3839130"/>
            <a:ext cx="2954991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Gaucher holding a paint roller in his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studio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Saint-Paul Street East, Montreal,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.1968–69. Using a roller instead of a brush helped Gaucher apply paint evenly; he used masking tape to keep edges straight and crisp.</a:t>
            </a:r>
          </a:p>
        </p:txBody>
      </p:sp>
    </p:spTree>
    <p:extLst>
      <p:ext uri="{BB962C8B-B14F-4D97-AF65-F5344CB8AC3E}">
        <p14:creationId xmlns:p14="http://schemas.microsoft.com/office/powerpoint/2010/main" val="286886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5FF22B-E778-5C43-89C3-CDF95745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99" y="571492"/>
            <a:ext cx="4353614" cy="4357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993460-7683-E74D-99DB-6483E837B8A6}"/>
              </a:ext>
            </a:extLst>
          </p:cNvPr>
          <p:cNvSpPr txBox="1"/>
          <p:nvPr/>
        </p:nvSpPr>
        <p:spPr>
          <a:xfrm>
            <a:off x="5313785" y="4013270"/>
            <a:ext cx="2809550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Square Dance,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 Modulations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1965.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paintings in Gaucher’s Square Dances series sometimes use colours to produce effects of afterimage.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2" y="123786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Activity #2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6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7CC2A7-90C9-A145-804F-D5A5BA68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88" y="640773"/>
            <a:ext cx="3348040" cy="4199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7125EB-39B6-0A45-A828-9DE8F5F4C81D}"/>
              </a:ext>
            </a:extLst>
          </p:cNvPr>
          <p:cNvSpPr txBox="1"/>
          <p:nvPr/>
        </p:nvSpPr>
        <p:spPr>
          <a:xfrm>
            <a:off x="5131699" y="4093713"/>
            <a:ext cx="289791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Guido Molinari,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Untitled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1967. Molinari made colour-stripe painting his trademark in the early 1960s, creating works with vertical bands of equal width.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2" y="123786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Activity #2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0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5A29E6-DBF3-A14C-8396-24C06B184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48" y="254536"/>
            <a:ext cx="4512366" cy="4634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C9B2FF-70B7-E144-9D21-041BA938FF95}"/>
              </a:ext>
            </a:extLst>
          </p:cNvPr>
          <p:cNvSpPr txBox="1"/>
          <p:nvPr/>
        </p:nvSpPr>
        <p:spPr>
          <a:xfrm>
            <a:off x="6164645" y="3769427"/>
            <a:ext cx="2355573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Claude Tousignant,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Chromatic Accelerator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1968. Tousignant created a series of paintings with rings of colours.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2" y="123786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Activity #2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9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D80661-850C-764E-A1BF-20079065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6" y="223693"/>
            <a:ext cx="6829289" cy="4278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D3398C-C885-EC40-A9B5-3F07E865A810}"/>
              </a:ext>
            </a:extLst>
          </p:cNvPr>
          <p:cNvSpPr txBox="1"/>
          <p:nvPr/>
        </p:nvSpPr>
        <p:spPr>
          <a:xfrm>
            <a:off x="1146861" y="4639624"/>
            <a:ext cx="682928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Reds &amp; Ps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1992. In this painting Gaucher experimented with different shades of red, beige, and cream.</a:t>
            </a:r>
          </a:p>
        </p:txBody>
      </p:sp>
    </p:spTree>
    <p:extLst>
      <p:ext uri="{BB962C8B-B14F-4D97-AF65-F5344CB8AC3E}">
        <p14:creationId xmlns:p14="http://schemas.microsoft.com/office/powerpoint/2010/main" val="403261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E53C70-54BA-204E-8358-D7A1A214B8B6}"/>
              </a:ext>
            </a:extLst>
          </p:cNvPr>
          <p:cNvSpPr txBox="1"/>
          <p:nvPr/>
        </p:nvSpPr>
        <p:spPr>
          <a:xfrm>
            <a:off x="491994" y="4314100"/>
            <a:ext cx="770480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Gaucher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Triptych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(from left to right: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Signals, Another Summer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Signals, Very Softly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Silences / Silence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1966. In this triptych,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Gaucher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painted fine lines on top of strong primary colours to enhance the intensity of the primary colours’ appearance.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AE338F-E928-2C42-9AC7-1DCF64BEF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5" t="27179" r="11144" b="13323"/>
          <a:stretch/>
        </p:blipFill>
        <p:spPr>
          <a:xfrm>
            <a:off x="491993" y="339400"/>
            <a:ext cx="8286399" cy="37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9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B5E0D0-92B1-9E47-82D6-4D60D457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8" y="484069"/>
            <a:ext cx="8585663" cy="3660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45952C-07CC-D547-BF23-2F599A2066E0}"/>
              </a:ext>
            </a:extLst>
          </p:cNvPr>
          <p:cNvSpPr txBox="1"/>
          <p:nvPr/>
        </p:nvSpPr>
        <p:spPr>
          <a:xfrm>
            <a:off x="279168" y="4432158"/>
            <a:ext cx="8585663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Yellow, Blue &amp; Red IV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1999. In two other variations of this work, Gaucher hung the panels in a straight line and in an upward progression (such that the red panel was placed slightly above the blue, and the blue slightly above the yellow).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1" y="123786"/>
            <a:ext cx="130548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Culminating Task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6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16C6CF-DE9C-094D-8348-1251592A36AE}"/>
              </a:ext>
            </a:extLst>
          </p:cNvPr>
          <p:cNvSpPr txBox="1"/>
          <p:nvPr/>
        </p:nvSpPr>
        <p:spPr>
          <a:xfrm>
            <a:off x="86591" y="123786"/>
            <a:ext cx="130548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Culminating Task</a:t>
            </a:r>
            <a:endParaRPr lang="en-CA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Exempla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10" y="493356"/>
            <a:ext cx="4589380" cy="44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86DC6D-396B-C749-8D3E-0864C59A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3" y="308107"/>
            <a:ext cx="6228416" cy="4527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34A0C4-04C9-9941-B16A-7A17594E6E79}"/>
              </a:ext>
            </a:extLst>
          </p:cNvPr>
          <p:cNvSpPr txBox="1"/>
          <p:nvPr/>
        </p:nvSpPr>
        <p:spPr>
          <a:xfrm>
            <a:off x="6744433" y="3430232"/>
            <a:ext cx="2124067" cy="1423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Sgana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1962. As a young artist, Gaucher acquired his own printing press and began to experiment; he set up the press in his parents’ garage before acquiring his own studio space.</a:t>
            </a:r>
          </a:p>
        </p:txBody>
      </p:sp>
    </p:spTree>
    <p:extLst>
      <p:ext uri="{BB962C8B-B14F-4D97-AF65-F5344CB8AC3E}">
        <p14:creationId xmlns:p14="http://schemas.microsoft.com/office/powerpoint/2010/main" val="18712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9F5998-E39E-794F-9D4F-0E4869667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0" t="23496" r="30005" b="34323"/>
          <a:stretch/>
        </p:blipFill>
        <p:spPr>
          <a:xfrm>
            <a:off x="238254" y="644913"/>
            <a:ext cx="5796524" cy="3853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223430-B1BE-8C4D-8D84-0114A61AF51F}"/>
              </a:ext>
            </a:extLst>
          </p:cNvPr>
          <p:cNvSpPr txBox="1"/>
          <p:nvPr/>
        </p:nvSpPr>
        <p:spPr>
          <a:xfrm>
            <a:off x="6171215" y="2954720"/>
            <a:ext cx="2844217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Red, Brown, Blue, Yellow, Green, Ochre No. 11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1974. Although Gaucher’s compositions can appear simple, he often found he needed to create several versions of a work to capture the precise balance of colours that he envisioned; he often adjusted colours by creating small versions of a painting to test tones and shades.</a:t>
            </a:r>
          </a:p>
        </p:txBody>
      </p:sp>
    </p:spTree>
    <p:extLst>
      <p:ext uri="{BB962C8B-B14F-4D97-AF65-F5344CB8AC3E}">
        <p14:creationId xmlns:p14="http://schemas.microsoft.com/office/powerpoint/2010/main" val="439277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EB6D7B-3D57-E34C-92AF-BD4F7B66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7" y="511231"/>
            <a:ext cx="5490905" cy="4121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96BE97-E44B-CB41-BD44-9EB1890040C5}"/>
              </a:ext>
            </a:extLst>
          </p:cNvPr>
          <p:cNvSpPr txBox="1"/>
          <p:nvPr/>
        </p:nvSpPr>
        <p:spPr>
          <a:xfrm>
            <a:off x="6079958" y="3747076"/>
            <a:ext cx="2589131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Homage to Webern No. 2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1963. In this series of prints Gaucher used lines, squares, and dashes, forms he soon began using in paintings.</a:t>
            </a:r>
          </a:p>
        </p:txBody>
      </p:sp>
    </p:spTree>
    <p:extLst>
      <p:ext uri="{BB962C8B-B14F-4D97-AF65-F5344CB8AC3E}">
        <p14:creationId xmlns:p14="http://schemas.microsoft.com/office/powerpoint/2010/main" val="1382031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02625D-8955-D948-9F6A-9F7B8BCE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31" y="198217"/>
            <a:ext cx="3295749" cy="4747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11D4FB-3CC9-F644-8F18-220462580DFB}"/>
              </a:ext>
            </a:extLst>
          </p:cNvPr>
          <p:cNvSpPr txBox="1"/>
          <p:nvPr/>
        </p:nvSpPr>
        <p:spPr>
          <a:xfrm>
            <a:off x="4888931" y="3691575"/>
            <a:ext cx="3046677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Asagao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1961. This work is one of Gaucher’s early prints. As a young man, Gaucher was uneasy about the spontaneity in the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Automatiste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approach to painting; he was drawn to printmaking in part because it required working through a series of steps.</a:t>
            </a:r>
          </a:p>
        </p:txBody>
      </p:sp>
    </p:spTree>
    <p:extLst>
      <p:ext uri="{BB962C8B-B14F-4D97-AF65-F5344CB8AC3E}">
        <p14:creationId xmlns:p14="http://schemas.microsoft.com/office/powerpoint/2010/main" val="83524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3AA5F8-F55D-1D46-B717-82393DE3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0" y="1169506"/>
            <a:ext cx="8827241" cy="2804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AC997E-86F5-394B-B356-10B5DC70E974}"/>
              </a:ext>
            </a:extLst>
          </p:cNvPr>
          <p:cNvSpPr txBox="1"/>
          <p:nvPr/>
        </p:nvSpPr>
        <p:spPr>
          <a:xfrm>
            <a:off x="158379" y="4124596"/>
            <a:ext cx="882724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T.D.S.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1988.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T.D.S.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part of a series of works known as Gaucher’s Dark Paintings.</a:t>
            </a:r>
          </a:p>
        </p:txBody>
      </p:sp>
    </p:spTree>
    <p:extLst>
      <p:ext uri="{BB962C8B-B14F-4D97-AF65-F5344CB8AC3E}">
        <p14:creationId xmlns:p14="http://schemas.microsoft.com/office/powerpoint/2010/main" val="42304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496042-D303-2041-8EF9-DBFC18BD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04" y="182209"/>
            <a:ext cx="3171296" cy="4779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F84FE5-0058-C748-9880-86003EE9DDE7}"/>
              </a:ext>
            </a:extLst>
          </p:cNvPr>
          <p:cNvSpPr txBox="1"/>
          <p:nvPr/>
        </p:nvSpPr>
        <p:spPr>
          <a:xfrm>
            <a:off x="4872077" y="4765084"/>
            <a:ext cx="377000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 in 1971, photographed by Gabor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Szilasi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7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5AB0CC-0AAC-BB43-9041-110553A9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2" y="419669"/>
            <a:ext cx="5922341" cy="434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DBE041-A505-2743-9AE9-61B5132C427C}"/>
              </a:ext>
            </a:extLst>
          </p:cNvPr>
          <p:cNvSpPr txBox="1"/>
          <p:nvPr/>
        </p:nvSpPr>
        <p:spPr>
          <a:xfrm>
            <a:off x="6366882" y="3671221"/>
            <a:ext cx="268266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Homage to Webern No. 1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1963. This print is one of a set of prints that marks an important development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Gaucher’s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work: here he embraces geometry to make compositions with graphic power.</a:t>
            </a:r>
          </a:p>
        </p:txBody>
      </p:sp>
    </p:spTree>
    <p:extLst>
      <p:ext uri="{BB962C8B-B14F-4D97-AF65-F5344CB8AC3E}">
        <p14:creationId xmlns:p14="http://schemas.microsoft.com/office/powerpoint/2010/main" val="331825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7B31AC-0D00-D348-8BE2-00112DB4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9" y="268844"/>
            <a:ext cx="4638278" cy="460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A743C4-3FC2-D446-A741-08FC20CB16F8}"/>
              </a:ext>
            </a:extLst>
          </p:cNvPr>
          <p:cNvSpPr txBox="1"/>
          <p:nvPr/>
        </p:nvSpPr>
        <p:spPr>
          <a:xfrm>
            <a:off x="5463915" y="3985337"/>
            <a:ext cx="3099217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 for “Six Squares,”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1966. This painting has an orderly, symmetrical structure, such that our attention is drawn to the interactions between colours. </a:t>
            </a:r>
          </a:p>
        </p:txBody>
      </p:sp>
    </p:spTree>
    <p:extLst>
      <p:ext uri="{BB962C8B-B14F-4D97-AF65-F5344CB8AC3E}">
        <p14:creationId xmlns:p14="http://schemas.microsoft.com/office/powerpoint/2010/main" val="95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20BFD1-941B-6B40-86E6-21C469E7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6" y="299898"/>
            <a:ext cx="8483089" cy="3729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2A7433-FC8C-4D4A-A9CF-6EC9CEF7A84A}"/>
              </a:ext>
            </a:extLst>
          </p:cNvPr>
          <p:cNvSpPr txBox="1"/>
          <p:nvPr/>
        </p:nvSpPr>
        <p:spPr>
          <a:xfrm>
            <a:off x="330456" y="4222408"/>
            <a:ext cx="848308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B2 + w Ps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(installation view), 1989–90. Here we see one of Gaucher’s Pale Paintings, a work with comparatively subtle variations in colours: from left to right, greenish cream, pale purplish blue, an icy pistachio, and, finally, white.</a:t>
            </a:r>
          </a:p>
        </p:txBody>
      </p:sp>
    </p:spTree>
    <p:extLst>
      <p:ext uri="{BB962C8B-B14F-4D97-AF65-F5344CB8AC3E}">
        <p14:creationId xmlns:p14="http://schemas.microsoft.com/office/powerpoint/2010/main" val="395535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D29B04-8F5D-3F4A-A1D7-07547A17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85" y="157079"/>
            <a:ext cx="3420935" cy="4829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F48557-4B94-F04A-89DD-B796A6B9B6AF}"/>
              </a:ext>
            </a:extLst>
          </p:cNvPr>
          <p:cNvSpPr txBox="1"/>
          <p:nvPr/>
        </p:nvSpPr>
        <p:spPr>
          <a:xfrm>
            <a:off x="5416411" y="4747894"/>
            <a:ext cx="266483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Three-year-old Yves Gaucher in 1937.</a:t>
            </a:r>
          </a:p>
        </p:txBody>
      </p:sp>
    </p:spTree>
    <p:extLst>
      <p:ext uri="{BB962C8B-B14F-4D97-AF65-F5344CB8AC3E}">
        <p14:creationId xmlns:p14="http://schemas.microsoft.com/office/powerpoint/2010/main" val="205371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4A29D2-C3CF-0946-BAAB-1FAE5D36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69" y="192550"/>
            <a:ext cx="4134290" cy="4758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745FA7-A38D-374F-9203-637F71245902}"/>
              </a:ext>
            </a:extLst>
          </p:cNvPr>
          <p:cNvSpPr txBox="1"/>
          <p:nvPr/>
        </p:nvSpPr>
        <p:spPr>
          <a:xfrm>
            <a:off x="5240602" y="4574268"/>
            <a:ext cx="316456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Gaucher at the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École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beaux-arts in Montreal, c.1954–55.</a:t>
            </a:r>
          </a:p>
        </p:txBody>
      </p:sp>
    </p:spTree>
    <p:extLst>
      <p:ext uri="{BB962C8B-B14F-4D97-AF65-F5344CB8AC3E}">
        <p14:creationId xmlns:p14="http://schemas.microsoft.com/office/powerpoint/2010/main" val="258930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544EA2-2B67-BB4E-B953-FDEC0E2B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46" y="249520"/>
            <a:ext cx="7057708" cy="4212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DCFB05-558B-BE4B-B0B5-A99C8AD3CF69}"/>
              </a:ext>
            </a:extLst>
          </p:cNvPr>
          <p:cNvSpPr txBox="1"/>
          <p:nvPr/>
        </p:nvSpPr>
        <p:spPr>
          <a:xfrm>
            <a:off x="1133489" y="4607812"/>
            <a:ext cx="7089193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Yves Gaucher,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 Blues, Two Greys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1976. This work represents Gaucher’s interest in placing colours in dialogue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336222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808</Words>
  <Application>Microsoft Macintosh PowerPoint</Application>
  <PresentationFormat>On-screen Show (16:9)</PresentationFormat>
  <Paragraphs>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Simone Wharton</cp:lastModifiedBy>
  <cp:revision>35</cp:revision>
  <dcterms:created xsi:type="dcterms:W3CDTF">2019-12-13T23:49:00Z</dcterms:created>
  <dcterms:modified xsi:type="dcterms:W3CDTF">2020-10-19T23:19:45Z</dcterms:modified>
</cp:coreProperties>
</file>