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59" r:id="rId13"/>
    <p:sldId id="296" r:id="rId14"/>
    <p:sldId id="297" r:id="rId15"/>
    <p:sldId id="262" r:id="rId16"/>
    <p:sldId id="263" r:id="rId17"/>
    <p:sldId id="261" r:id="rId18"/>
    <p:sldId id="260" r:id="rId19"/>
    <p:sldId id="266" r:id="rId20"/>
    <p:sldId id="285" r:id="rId21"/>
    <p:sldId id="286" r:id="rId22"/>
    <p:sldId id="287" r:id="rId23"/>
    <p:sldId id="288" r:id="rId24"/>
    <p:sldId id="276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 autoAdjust="0"/>
    <p:restoredTop sz="92005" autoAdjust="0"/>
  </p:normalViewPr>
  <p:slideViewPr>
    <p:cSldViewPr snapToGrid="0">
      <p:cViewPr>
        <p:scale>
          <a:sx n="120" d="100"/>
          <a:sy n="120" d="100"/>
        </p:scale>
        <p:origin x="-600" y="-672"/>
      </p:cViewPr>
      <p:guideLst>
        <p:guide orient="horz" pos="1641"/>
        <p:guide pos="2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822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c1606e0b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c1606e0b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c1606e0b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5c1606e0b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ef19fd3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ef19fd3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c1606e0b9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c1606e0b9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c1606e0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c1606e0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c1606e0b9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c1606e0b9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c1606e0b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c1606e0b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5c1606e0b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5c1606e0b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c1606e0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c1606e0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c1606e0b9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c1606e0b9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e5bc22b1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e5bc22b1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e5bc22b1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e5bc22b1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c1606e0b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c1606e0b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c1606e0b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c1606e0b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c1606e0b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c1606e0b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c1606e0b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c1606e0b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c1606e0b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c1606e0b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e5bc22b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e5bc22b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e5bc22b1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e5bc22b1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c1606e0b9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c1606e0b9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e5bc22b1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5e5bc22b1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732725" y="6750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Banque dImages Page Couverture_Sorel Etrog_Les Machines Simp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944" cy="518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/>
          <p:nvPr/>
        </p:nvSpPr>
        <p:spPr>
          <a:xfrm>
            <a:off x="4579531" y="4307500"/>
            <a:ext cx="3072219" cy="68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La statuette du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Palmarès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du film 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/>
            </a:r>
            <a:b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</a:b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canadien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renommée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«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Génie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» en 1980.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GenieAward(2)_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93" y="128799"/>
            <a:ext cx="1956035" cy="49525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/>
          <p:nvPr/>
        </p:nvSpPr>
        <p:spPr>
          <a:xfrm>
            <a:off x="4514640" y="4249260"/>
            <a:ext cx="2744011" cy="107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ea typeface="Helvetica Neue"/>
                <a:sym typeface="Helvetica Neue"/>
              </a:rPr>
              <a:t>Etrog</a:t>
            </a:r>
            <a:r>
              <a:rPr lang="en-US" sz="1100" b="1" dirty="0">
                <a:ea typeface="Helvetica Neue"/>
                <a:sym typeface="Helvetica Neue"/>
              </a:rPr>
              <a:t>, </a:t>
            </a:r>
            <a:r>
              <a:rPr lang="en-US" sz="1100" b="1" i="1" dirty="0" err="1">
                <a:ea typeface="Helvetica Neue"/>
                <a:sym typeface="Helvetica Neue"/>
              </a:rPr>
              <a:t>Moïse</a:t>
            </a:r>
            <a:r>
              <a:rPr lang="en-US" sz="1100" b="1" dirty="0">
                <a:ea typeface="Helvetica Neue"/>
                <a:sym typeface="Helvetica Neue"/>
              </a:rPr>
              <a:t>, 1963-1965. </a:t>
            </a:r>
            <a:r>
              <a:rPr lang="en-US" sz="1100" b="1" dirty="0" err="1">
                <a:ea typeface="Helvetica Neue"/>
                <a:sym typeface="Helvetica Neue"/>
              </a:rPr>
              <a:t>Cette</a:t>
            </a:r>
            <a:r>
              <a:rPr lang="en-US" sz="1100" b="1" dirty="0">
                <a:ea typeface="Helvetica Neue"/>
                <a:sym typeface="Helvetica Neue"/>
              </a:rPr>
              <a:t> sculpture </a:t>
            </a:r>
            <a:r>
              <a:rPr lang="en-US" sz="1100" b="1" dirty="0" err="1">
                <a:ea typeface="Helvetica Neue"/>
                <a:sym typeface="Helvetica Neue"/>
              </a:rPr>
              <a:t>est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abstraite</a:t>
            </a:r>
            <a:r>
              <a:rPr lang="en-US" sz="1100" b="1" dirty="0">
                <a:ea typeface="Helvetica Neue"/>
                <a:sym typeface="Helvetica Neue"/>
              </a:rPr>
              <a:t>, </a:t>
            </a:r>
            <a:r>
              <a:rPr lang="en-US" sz="1100" b="1" dirty="0" err="1">
                <a:ea typeface="Helvetica Neue"/>
                <a:sym typeface="Helvetica Neue"/>
              </a:rPr>
              <a:t>mais</a:t>
            </a:r>
            <a:r>
              <a:rPr lang="en-US" sz="1100" b="1" dirty="0">
                <a:ea typeface="Helvetica Neue"/>
                <a:sym typeface="Helvetica Neue"/>
              </a:rPr>
              <a:t> le </a:t>
            </a:r>
            <a:r>
              <a:rPr lang="en-US" sz="1100" b="1" dirty="0" err="1">
                <a:ea typeface="Helvetica Neue"/>
                <a:sym typeface="Helvetica Neue"/>
              </a:rPr>
              <a:t>titre</a:t>
            </a:r>
            <a:r>
              <a:rPr lang="en-US" sz="1100" b="1" dirty="0">
                <a:ea typeface="Helvetica Neue"/>
                <a:sym typeface="Helvetica Neue"/>
              </a:rPr>
              <a:t> fait </a:t>
            </a:r>
            <a:r>
              <a:rPr lang="en-US" sz="1100" b="1" dirty="0" err="1" smtClean="0">
                <a:ea typeface="Helvetica Neue"/>
                <a:sym typeface="Helvetica Neue"/>
              </a:rPr>
              <a:t>référence</a:t>
            </a:r>
            <a:r>
              <a:rPr lang="en-US" sz="1100" b="1" dirty="0" smtClean="0">
                <a:ea typeface="Helvetica Neue"/>
                <a:sym typeface="Helvetica Neue"/>
              </a:rPr>
              <a:t> </a:t>
            </a:r>
            <a:r>
              <a:rPr lang="en-US" sz="1100" b="1" dirty="0">
                <a:ea typeface="Helvetica Neue"/>
                <a:sym typeface="Helvetica Neue"/>
              </a:rPr>
              <a:t>au </a:t>
            </a:r>
            <a:r>
              <a:rPr lang="en-US" sz="1100" b="1" dirty="0" err="1">
                <a:ea typeface="Helvetica Neue"/>
                <a:sym typeface="Helvetica Neue"/>
              </a:rPr>
              <a:t>prophète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juif</a:t>
            </a:r>
            <a:r>
              <a:rPr lang="en-US" sz="1100" b="1" dirty="0">
                <a:ea typeface="Helvetica Neue"/>
                <a:sym typeface="Helvetica Neue"/>
              </a:rPr>
              <a:t>.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sorel-etrog-moses-outdoors-ulethbridge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2" y="583989"/>
            <a:ext cx="2391620" cy="4326881"/>
          </a:xfrm>
          <a:prstGeom prst="rect">
            <a:avLst/>
          </a:prstGeom>
        </p:spPr>
      </p:pic>
      <p:sp>
        <p:nvSpPr>
          <p:cNvPr id="6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100" b="1" dirty="0" err="1" smtClean="0">
                <a:ea typeface="Helvetica Neue"/>
                <a:sym typeface="Helvetica Neue"/>
              </a:rPr>
              <a:t>Activité</a:t>
            </a:r>
            <a:r>
              <a:rPr lang="en-CA" sz="1100" b="1" dirty="0" smtClean="0">
                <a:ea typeface="Helvetica Neue"/>
                <a:sym typeface="Helvetica Neue"/>
              </a:rPr>
              <a:t> </a:t>
            </a:r>
            <a:r>
              <a:rPr lang="en-CA" sz="1100" b="1" dirty="0" err="1" smtClean="0">
                <a:ea typeface="Helvetica Neue"/>
                <a:sym typeface="Helvetica Neue"/>
              </a:rPr>
              <a:t>d’apprentissage</a:t>
            </a:r>
            <a:r>
              <a:rPr lang="en-CA" sz="1100" b="1" dirty="0" smtClean="0">
                <a:ea typeface="Helvetica Neue"/>
                <a:sym typeface="Helvetica Neue"/>
              </a:rPr>
              <a:t> n</a:t>
            </a:r>
            <a:r>
              <a:rPr lang="en-CA" sz="1100" b="1" baseline="30000" dirty="0" smtClean="0">
                <a:ea typeface="Helvetica Neue"/>
                <a:sym typeface="Helvetica Neue"/>
              </a:rPr>
              <a:t>o</a:t>
            </a:r>
            <a:r>
              <a:rPr lang="en-CA" sz="1100" b="1" dirty="0" smtClean="0">
                <a:ea typeface="Helvetica Neue"/>
                <a:sym typeface="Helvetica Neue"/>
              </a:rPr>
              <a:t> </a:t>
            </a:r>
            <a:r>
              <a:rPr lang="en" sz="1100" b="1" dirty="0" smtClean="0">
                <a:ea typeface="Helvetica Neue"/>
                <a:sym typeface="Helvetica Neue"/>
              </a:rPr>
              <a:t>1</a:t>
            </a:r>
            <a:endParaRPr sz="1100" b="1" dirty="0">
              <a:ea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rel-etrog-war-remembrance-ii-1960-1961-uc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2" y="803555"/>
            <a:ext cx="4650590" cy="3913540"/>
          </a:xfrm>
          <a:prstGeom prst="rect">
            <a:avLst/>
          </a:prstGeom>
        </p:spPr>
      </p:pic>
      <p:sp>
        <p:nvSpPr>
          <p:cNvPr id="72" name="Google Shape;72;p16"/>
          <p:cNvSpPr txBox="1"/>
          <p:nvPr/>
        </p:nvSpPr>
        <p:spPr>
          <a:xfrm>
            <a:off x="5172831" y="3544260"/>
            <a:ext cx="3128026" cy="115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Commémoration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de la guerre II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1960-1961.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Dans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cette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œ</a:t>
            </a: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uvre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expérimente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les motifs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circulaires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et les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spirales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arrondies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ea typeface="Helvetica Neue"/>
                <a:sym typeface="Helvetica Neue"/>
              </a:rPr>
              <a:t>Activité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r>
              <a:rPr lang="en-CA" sz="1100" b="1" dirty="0" err="1">
                <a:ea typeface="Helvetica Neue"/>
                <a:sym typeface="Helvetica Neue"/>
              </a:rPr>
              <a:t>d’apprentissage</a:t>
            </a:r>
            <a:r>
              <a:rPr lang="en-CA" sz="1100" b="1" dirty="0">
                <a:ea typeface="Helvetica Neue"/>
                <a:sym typeface="Helvetica Neue"/>
              </a:rPr>
              <a:t> n</a:t>
            </a:r>
            <a:r>
              <a:rPr lang="en-CA" sz="1100" b="1" baseline="30000" dirty="0">
                <a:ea typeface="Helvetica Neue"/>
                <a:sym typeface="Helvetica Neue"/>
              </a:rPr>
              <a:t>o</a:t>
            </a:r>
            <a:r>
              <a:rPr lang="en-CA" sz="1100" b="1" dirty="0">
                <a:ea typeface="Helvetica Neue"/>
                <a:sym typeface="Helvetica Neue"/>
              </a:rPr>
              <a:t> 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582219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ea typeface="Helvetica Neue"/>
                <a:sym typeface="Helvetica Neue"/>
              </a:rPr>
              <a:t>Activité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r>
              <a:rPr lang="en-CA" sz="1100" b="1" dirty="0" err="1">
                <a:ea typeface="Helvetica Neue"/>
                <a:sym typeface="Helvetica Neue"/>
              </a:rPr>
              <a:t>d’apprentissage</a:t>
            </a:r>
            <a:r>
              <a:rPr lang="en-CA" sz="1100" b="1" dirty="0">
                <a:ea typeface="Helvetica Neue"/>
                <a:sym typeface="Helvetica Neue"/>
              </a:rPr>
              <a:t> n</a:t>
            </a:r>
            <a:r>
              <a:rPr lang="en-CA" sz="1100" b="1" baseline="30000" dirty="0">
                <a:ea typeface="Helvetica Neue"/>
                <a:sym typeface="Helvetica Neue"/>
              </a:rPr>
              <a:t>o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r>
              <a:rPr lang="en-CA" sz="1100" b="1" dirty="0" smtClean="0">
                <a:ea typeface="Helvetica Neue"/>
                <a:sym typeface="Helvetica Neue"/>
              </a:rPr>
              <a:t>2</a:t>
            </a:r>
            <a:endParaRPr lang="en-CA" sz="1100" b="1" dirty="0">
              <a:ea typeface="Helvetica Neue"/>
              <a:sym typeface="Helvetica Neue"/>
            </a:endParaRPr>
          </a:p>
        </p:txBody>
      </p:sp>
      <p:pic>
        <p:nvPicPr>
          <p:cNvPr id="5" name="Picture 4" descr="sorel-etrog-rushman-1980-in-sit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667412"/>
            <a:ext cx="2647733" cy="4021872"/>
          </a:xfrm>
          <a:prstGeom prst="rect">
            <a:avLst/>
          </a:prstGeom>
        </p:spPr>
      </p:pic>
      <p:sp>
        <p:nvSpPr>
          <p:cNvPr id="6" name="Google Shape;222;p41"/>
          <p:cNvSpPr txBox="1"/>
          <p:nvPr/>
        </p:nvSpPr>
        <p:spPr>
          <a:xfrm>
            <a:off x="4885451" y="3803334"/>
            <a:ext cx="3295466" cy="107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ea typeface="Helvetica Neue"/>
                <a:sym typeface="Helvetica Neue"/>
              </a:rPr>
              <a:t>Etrog</a:t>
            </a:r>
            <a:r>
              <a:rPr lang="en-US" sz="1100" b="1" dirty="0">
                <a:ea typeface="Helvetica Neue"/>
                <a:sym typeface="Helvetica Neue"/>
              </a:rPr>
              <a:t>, </a:t>
            </a:r>
            <a:r>
              <a:rPr lang="en-US" sz="1100" b="1" i="1" dirty="0" err="1">
                <a:ea typeface="Helvetica Neue"/>
                <a:sym typeface="Helvetica Neue"/>
              </a:rPr>
              <a:t>Homme</a:t>
            </a:r>
            <a:r>
              <a:rPr lang="en-US" sz="1100" b="1" i="1" dirty="0">
                <a:ea typeface="Helvetica Neue"/>
                <a:sym typeface="Helvetica Neue"/>
              </a:rPr>
              <a:t> </a:t>
            </a:r>
            <a:r>
              <a:rPr lang="en-US" sz="1100" b="1" i="1" dirty="0" err="1">
                <a:ea typeface="Helvetica Neue"/>
                <a:sym typeface="Helvetica Neue"/>
              </a:rPr>
              <a:t>pres</a:t>
            </a:r>
            <a:r>
              <a:rPr lang="en-US" sz="1100" b="1" dirty="0" err="1">
                <a:ea typeface="Helvetica Neue"/>
                <a:sym typeface="Helvetica Neue"/>
              </a:rPr>
              <a:t>sé</a:t>
            </a:r>
            <a:r>
              <a:rPr lang="en-US" sz="1100" b="1" dirty="0">
                <a:ea typeface="Helvetica Neue"/>
                <a:sym typeface="Helvetica Neue"/>
              </a:rPr>
              <a:t>, 1974-1976</a:t>
            </a:r>
            <a:r>
              <a:rPr lang="en-US" sz="1100" b="1" dirty="0" smtClean="0">
                <a:ea typeface="Helvetica Neue"/>
                <a:sym typeface="Helvetica Neue"/>
              </a:rPr>
              <a:t>.</a:t>
            </a:r>
            <a:br>
              <a:rPr lang="en-US" sz="1100" b="1" dirty="0" smtClean="0">
                <a:ea typeface="Helvetica Neue"/>
                <a:sym typeface="Helvetica Neue"/>
              </a:rPr>
            </a:br>
            <a:r>
              <a:rPr lang="en-US" sz="1100" b="1" dirty="0" smtClean="0">
                <a:ea typeface="Helvetica Neue"/>
                <a:sym typeface="Helvetica Neue"/>
              </a:rPr>
              <a:t>La </a:t>
            </a:r>
            <a:r>
              <a:rPr lang="en-US" sz="1100" b="1" dirty="0">
                <a:ea typeface="Helvetica Neue"/>
                <a:sym typeface="Helvetica Neue"/>
              </a:rPr>
              <a:t>structure de </a:t>
            </a:r>
            <a:r>
              <a:rPr lang="en-US" sz="1100" b="1" dirty="0" err="1">
                <a:ea typeface="Helvetica Neue"/>
                <a:sym typeface="Helvetica Neue"/>
              </a:rPr>
              <a:t>cette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 smtClean="0">
                <a:ea typeface="Helvetica Neue"/>
                <a:sym typeface="Helvetica Neue"/>
              </a:rPr>
              <a:t>œ</a:t>
            </a:r>
            <a:r>
              <a:rPr lang="en-US" sz="1100" b="1" dirty="0" err="1" smtClean="0">
                <a:ea typeface="Helvetica Neue"/>
                <a:sym typeface="Helvetica Neue"/>
              </a:rPr>
              <a:t>uvre</a:t>
            </a:r>
            <a:r>
              <a:rPr lang="en-US" sz="1100" b="1" dirty="0" smtClean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donne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l’impression</a:t>
            </a:r>
            <a:r>
              <a:rPr lang="en-US" sz="1100" b="1" dirty="0">
                <a:ea typeface="Helvetica Neue"/>
                <a:sym typeface="Helvetica Neue"/>
              </a:rPr>
              <a:t> d’un </a:t>
            </a:r>
            <a:r>
              <a:rPr lang="en-US" sz="1100" b="1" dirty="0" err="1">
                <a:ea typeface="Helvetica Neue"/>
                <a:sym typeface="Helvetica Neue"/>
              </a:rPr>
              <a:t>rythme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précipité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smtClean="0">
                <a:ea typeface="Helvetica Neue"/>
                <a:sym typeface="Helvetica Neue"/>
              </a:rPr>
              <a:t/>
            </a:r>
            <a:br>
              <a:rPr lang="en-US" sz="1100" b="1" dirty="0" smtClean="0">
                <a:ea typeface="Helvetica Neue"/>
                <a:sym typeface="Helvetica Neue"/>
              </a:rPr>
            </a:br>
            <a:r>
              <a:rPr lang="en-US" sz="1100" b="1" dirty="0" smtClean="0">
                <a:ea typeface="Helvetica Neue"/>
                <a:sym typeface="Helvetica Neue"/>
              </a:rPr>
              <a:t>de </a:t>
            </a:r>
            <a:r>
              <a:rPr lang="en-US" sz="1100" b="1" dirty="0" err="1">
                <a:ea typeface="Helvetica Neue"/>
                <a:sym typeface="Helvetica Neue"/>
              </a:rPr>
              <a:t>marche</a:t>
            </a:r>
            <a:r>
              <a:rPr lang="en-US" sz="1100" b="1" dirty="0">
                <a:ea typeface="Helvetica Neue"/>
                <a:sym typeface="Helvetica Neue"/>
              </a:rPr>
              <a:t>.</a:t>
            </a:r>
            <a:endParaRPr sz="1100" b="1" dirty="0">
              <a:ea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5651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0" y="98963"/>
            <a:ext cx="2636957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ea typeface="Helvetica Neue"/>
                <a:sym typeface="Helvetica Neue"/>
              </a:rPr>
              <a:t>Activité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r>
              <a:rPr lang="en-CA" sz="1100" b="1" dirty="0" err="1">
                <a:ea typeface="Helvetica Neue"/>
                <a:sym typeface="Helvetica Neue"/>
              </a:rPr>
              <a:t>d’apprentissage</a:t>
            </a:r>
            <a:r>
              <a:rPr lang="en-CA" sz="1100" b="1" dirty="0">
                <a:ea typeface="Helvetica Neue"/>
                <a:sym typeface="Helvetica Neue"/>
              </a:rPr>
              <a:t> n</a:t>
            </a:r>
            <a:r>
              <a:rPr lang="en-CA" sz="1100" b="1" baseline="30000" dirty="0">
                <a:ea typeface="Helvetica Neue"/>
                <a:sym typeface="Helvetica Neue"/>
              </a:rPr>
              <a:t>o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r>
              <a:rPr lang="en-CA" sz="1100" b="1" dirty="0" smtClean="0">
                <a:ea typeface="Helvetica Neue"/>
                <a:sym typeface="Helvetica Neue"/>
              </a:rPr>
              <a:t>2</a:t>
            </a:r>
            <a:endParaRPr lang="en-CA" sz="1100" b="1" dirty="0">
              <a:ea typeface="Helvetica Neue"/>
              <a:sym typeface="Helvetica Neue"/>
            </a:endParaRPr>
          </a:p>
        </p:txBody>
      </p:sp>
      <p:pic>
        <p:nvPicPr>
          <p:cNvPr id="3" name="Picture 2" descr="sorel-etrog-sunlife-in-situ-1984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6" y="696118"/>
            <a:ext cx="2786481" cy="4179721"/>
          </a:xfrm>
          <a:prstGeom prst="rect">
            <a:avLst/>
          </a:prstGeom>
        </p:spPr>
      </p:pic>
      <p:sp>
        <p:nvSpPr>
          <p:cNvPr id="7" name="Google Shape;222;p41"/>
          <p:cNvSpPr txBox="1"/>
          <p:nvPr/>
        </p:nvSpPr>
        <p:spPr>
          <a:xfrm>
            <a:off x="4885452" y="3865448"/>
            <a:ext cx="2744011" cy="1186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ea typeface="Helvetica Neue"/>
                <a:sym typeface="Helvetica Neue"/>
              </a:rPr>
              <a:t>Sorel Etrog,</a:t>
            </a:r>
            <a:r>
              <a:rPr lang="en" sz="1100" b="1" i="1" dirty="0">
                <a:ea typeface="Helvetica Neue"/>
                <a:sym typeface="Helvetica Neue"/>
              </a:rPr>
              <a:t> Sun Life</a:t>
            </a:r>
            <a:r>
              <a:rPr lang="en" sz="1100" b="1" dirty="0">
                <a:ea typeface="Helvetica Neue"/>
                <a:sym typeface="Helvetica Neue"/>
              </a:rPr>
              <a:t>, 1984. </a:t>
            </a:r>
            <a:r>
              <a:rPr lang="en" sz="1100" b="1" i="1" dirty="0">
                <a:ea typeface="Helvetica Neue"/>
                <a:sym typeface="Helvetica Neue"/>
              </a:rPr>
              <a:t>Sun Life </a:t>
            </a:r>
            <a:r>
              <a:rPr lang="en" sz="1100" b="1" dirty="0">
                <a:ea typeface="Helvetica Neue"/>
                <a:sym typeface="Helvetica Neue"/>
              </a:rPr>
              <a:t>est une énorme sculpture installée au coin nord-est de l’intersection achalandée de la rue King et de l’avenue University à Toronto.</a:t>
            </a:r>
            <a:endParaRPr sz="1100" b="1" dirty="0">
              <a:ea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50742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1881874" y="3198226"/>
            <a:ext cx="5311885" cy="1640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4000"/>
              </a:lnSpc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Chambre à rêves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1976. Cette sculpture est un globe dont la surface est composée de plusieurs portes à charnières.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sp>
        <p:nvSpPr>
          <p:cNvPr id="4" name="Google Shape;90;p19">
            <a:extLst>
              <a:ext uri="{FF2B5EF4-FFF2-40B4-BE49-F238E27FC236}">
                <a16:creationId xmlns="" xmlns:a16="http://schemas.microsoft.com/office/drawing/2014/main" id="{7A892B60-F202-E245-A0AD-15085EACD99B}"/>
              </a:ext>
            </a:extLst>
          </p:cNvPr>
          <p:cNvSpPr txBox="1"/>
          <p:nvPr/>
        </p:nvSpPr>
        <p:spPr>
          <a:xfrm>
            <a:off x="176581" y="98963"/>
            <a:ext cx="2723252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CA" sz="1100" b="1" dirty="0" err="1">
                <a:ea typeface="Helvetica Neue"/>
                <a:sym typeface="Helvetica Neue"/>
              </a:rPr>
              <a:t>Activité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r>
              <a:rPr lang="en-CA" sz="1100" b="1" dirty="0" err="1">
                <a:ea typeface="Helvetica Neue"/>
                <a:sym typeface="Helvetica Neue"/>
              </a:rPr>
              <a:t>d’apprentissage</a:t>
            </a:r>
            <a:r>
              <a:rPr lang="en-CA" sz="1100" b="1" dirty="0">
                <a:ea typeface="Helvetica Neue"/>
                <a:sym typeface="Helvetica Neue"/>
              </a:rPr>
              <a:t> n</a:t>
            </a:r>
            <a:r>
              <a:rPr lang="en-CA" sz="1100" b="1" baseline="30000" dirty="0">
                <a:ea typeface="Helvetica Neue"/>
                <a:sym typeface="Helvetica Neue"/>
              </a:rPr>
              <a:t>o</a:t>
            </a:r>
            <a:r>
              <a:rPr lang="en-CA" sz="1100" b="1" dirty="0">
                <a:ea typeface="Helvetica Neue"/>
                <a:sym typeface="Helvetica Neue"/>
              </a:rPr>
              <a:t> </a:t>
            </a:r>
            <a:r>
              <a:rPr lang="en-CA" sz="1100" b="1" dirty="0" smtClean="0">
                <a:ea typeface="Helvetica Neue"/>
                <a:sym typeface="Helvetica Neue"/>
              </a:rPr>
              <a:t>2</a:t>
            </a:r>
            <a:endParaRPr lang="en-CA"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sorel-etrog-dreamchamber-197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18" y="630334"/>
            <a:ext cx="5351489" cy="35676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1835521" y="4180615"/>
            <a:ext cx="5543644" cy="88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Roi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 et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reine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1990.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sculpture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exposée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au Harbour Green Park, Coal Harbour,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Vancouver,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dans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le cadre de la Biennale de 2005.</a:t>
            </a:r>
          </a:p>
        </p:txBody>
      </p:sp>
      <p:pic>
        <p:nvPicPr>
          <p:cNvPr id="2" name="Picture 1" descr="sorel-etrog-king-and-queen-vancouver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39" y="589179"/>
            <a:ext cx="5381971" cy="357858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2132171" y="4310394"/>
            <a:ext cx="4783479" cy="96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Macrovagues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1974-1975. Ce paysage marin offre des représentations méticuleuses de charnières.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org-macrowaves-1974-1977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51" y="658147"/>
            <a:ext cx="4744148" cy="36429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rel-etrog-sunlife-maquette-c.198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9" b="3321"/>
          <a:stretch/>
        </p:blipFill>
        <p:spPr>
          <a:xfrm>
            <a:off x="1158788" y="169073"/>
            <a:ext cx="3841998" cy="4872029"/>
          </a:xfrm>
          <a:prstGeom prst="rect">
            <a:avLst/>
          </a:prstGeom>
        </p:spPr>
      </p:pic>
      <p:sp>
        <p:nvSpPr>
          <p:cNvPr id="78" name="Google Shape;78;p17"/>
          <p:cNvSpPr txBox="1"/>
          <p:nvPr/>
        </p:nvSpPr>
        <p:spPr>
          <a:xfrm>
            <a:off x="4704450" y="4143535"/>
            <a:ext cx="3783383" cy="713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Maquette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 de Sun Life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1984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. </a:t>
            </a:r>
            <a:r>
              <a:rPr lang="en-CA" sz="1100" b="1" dirty="0" err="1" smtClean="0">
                <a:highlight>
                  <a:srgbClr val="FFFFFF"/>
                </a:highlight>
                <a:ea typeface="Helvetica Neue" panose="02000503000000020004" pitchFamily="2" charset="0"/>
              </a:rPr>
              <a:t>Cette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maquette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ne </a:t>
            </a:r>
            <a:r>
              <a:rPr lang="en-CA" sz="1100" b="1" dirty="0" err="1" smtClean="0">
                <a:highlight>
                  <a:srgbClr val="FFFFFF"/>
                </a:highlight>
                <a:ea typeface="Helvetica Neue" panose="02000503000000020004" pitchFamily="2" charset="0"/>
              </a:rPr>
              <a:t>mesure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que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38,1 cm (hauteur). 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/>
            </a:r>
            <a:b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</a:b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La 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sculpture finale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plus de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vingt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fois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plus 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haute.</a:t>
            </a:r>
            <a:endParaRPr lang="en-CA" sz="1100" b="1" dirty="0">
              <a:highlight>
                <a:srgbClr val="FFFFFF"/>
              </a:highlight>
              <a:ea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00403" y="4284977"/>
            <a:ext cx="3097331" cy="672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Etrog, </a:t>
            </a:r>
            <a:r>
              <a:rPr lang="en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Croquis pour Âme puissante</a:t>
            </a:r>
            <a:r>
              <a:rPr lang="en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</a:t>
            </a:r>
            <a:r>
              <a:rPr lang="en-CA" sz="1100" b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/>
            </a:r>
            <a:br>
              <a:rPr lang="en-CA" sz="1100" b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</a:br>
            <a:r>
              <a:rPr lang="en" sz="1100" b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v.1988</a:t>
            </a:r>
            <a:r>
              <a:rPr lang="en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. Le dessin permet à Etrog d’élaborer ses idées pour ses sculptures.</a:t>
            </a:r>
          </a:p>
        </p:txBody>
      </p:sp>
      <p:pic>
        <p:nvPicPr>
          <p:cNvPr id="3" name="Picture 2" descr="AGO.1617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2120" r="5122" b="2504"/>
          <a:stretch/>
        </p:blipFill>
        <p:spPr>
          <a:xfrm>
            <a:off x="1185564" y="329388"/>
            <a:ext cx="3416599" cy="45513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4768010" y="4067047"/>
            <a:ext cx="3166141" cy="1076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Complexes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d’une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jeune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i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/>
            </a:r>
            <a:br>
              <a:rPr lang="en-CA" sz="1100" b="1" i="1" dirty="0" smtClean="0">
                <a:highlight>
                  <a:srgbClr val="FFFFFF"/>
                </a:highlight>
                <a:ea typeface="Helvetica Neue" panose="02000503000000020004" pitchFamily="2" charset="0"/>
              </a:rPr>
            </a:br>
            <a:r>
              <a:rPr lang="en-CA" sz="1100" b="1" i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femme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, 1962. Un excellent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exemple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des sculptures </a:t>
            </a:r>
            <a:r>
              <a:rPr lang="en-CA" sz="1100" b="1" dirty="0" err="1" smtClean="0">
                <a:highlight>
                  <a:srgbClr val="FFFFFF"/>
                </a:highlight>
                <a:ea typeface="Helvetica Neue" panose="02000503000000020004" pitchFamily="2" charset="0"/>
              </a:rPr>
              <a:t>biomorphiques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ea typeface="Helvetica Neue" panose="02000503000000020004" pitchFamily="2" charset="0"/>
              </a:rPr>
              <a:t>d’Etrog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 smtClean="0">
                <a:highlight>
                  <a:srgbClr val="FFFFFF"/>
                </a:highlight>
                <a:ea typeface="Helvetica Neue" panose="02000503000000020004" pitchFamily="2" charset="0"/>
              </a:rPr>
              <a:t>œ</a:t>
            </a:r>
            <a:r>
              <a:rPr lang="en-CA" sz="1100" b="1" dirty="0" err="1" smtClean="0">
                <a:highlight>
                  <a:srgbClr val="FFFFFF"/>
                </a:highlight>
                <a:ea typeface="Helvetica Neue" panose="02000503000000020004" pitchFamily="2" charset="0"/>
              </a:rPr>
              <a:t>uvre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s’inspire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formes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organiques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2" name="Picture 1" descr="sorel-etrog-complexes-of-a-young-lady-1962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25" y="83426"/>
            <a:ext cx="2782348" cy="48387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/>
          <p:nvPr/>
        </p:nvSpPr>
        <p:spPr>
          <a:xfrm>
            <a:off x="4473496" y="3670784"/>
            <a:ext cx="3257941" cy="1205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Impression musicale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1956. Les constructions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peintes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d’Etrog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se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situent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entre la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peinture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et la sculpture :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elles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principalement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planes,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mais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comportent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des </a:t>
            </a: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éléments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à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trois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dimensions.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musical-composition-relief-tama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91" y="0"/>
            <a:ext cx="361179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/>
          <p:nvPr/>
        </p:nvSpPr>
        <p:spPr>
          <a:xfrm>
            <a:off x="4922534" y="3930334"/>
            <a:ext cx="2558605" cy="93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Échafaudage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blanc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1958.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Dans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cette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œ</a:t>
            </a: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uvre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assemble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plusieurs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formes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géométriques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dont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des rectangles, des triangles et des </a:t>
            </a:r>
            <a:r>
              <a:rPr lang="en-US" sz="1100" b="1" dirty="0" err="1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cercles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white-scaffolding-1956-19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19" y="288253"/>
            <a:ext cx="2666934" cy="46336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/>
          <p:nvPr/>
        </p:nvSpPr>
        <p:spPr>
          <a:xfrm>
            <a:off x="4824649" y="3809584"/>
            <a:ext cx="3001999" cy="11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Refuge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1976.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Cette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sculpture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est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un cube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dont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les surfaces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liées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par des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charnières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shelter-197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48" y="305652"/>
            <a:ext cx="3065915" cy="459887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/>
          <p:nvPr/>
        </p:nvSpPr>
        <p:spPr>
          <a:xfrm>
            <a:off x="5275944" y="4014076"/>
            <a:ext cx="2762552" cy="945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travaillant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sur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le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plâtre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/>
            </a:r>
            <a:b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</a:br>
            <a:r>
              <a:rPr lang="en-CA" sz="1100" b="1" dirty="0" smtClean="0">
                <a:highlight>
                  <a:srgbClr val="FFFFFF"/>
                </a:highlight>
                <a:ea typeface="Helvetica Neue" panose="02000503000000020004" pitchFamily="2" charset="0"/>
              </a:rPr>
              <a:t>de </a:t>
            </a:r>
            <a:r>
              <a:rPr lang="en-CA" sz="1100" b="1" i="1" dirty="0" err="1">
                <a:highlight>
                  <a:srgbClr val="FFFFFF"/>
                </a:highlight>
                <a:ea typeface="Helvetica Neue" panose="02000503000000020004" pitchFamily="2" charset="0"/>
              </a:rPr>
              <a:t>L’étreinte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1961-1964.</a:t>
            </a:r>
          </a:p>
        </p:txBody>
      </p:sp>
      <p:pic>
        <p:nvPicPr>
          <p:cNvPr id="2" name="Picture 1" descr="sorel-etrog-working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35" y="188693"/>
            <a:ext cx="3647322" cy="47262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/>
        </p:nvSpPr>
        <p:spPr>
          <a:xfrm>
            <a:off x="5000102" y="3801414"/>
            <a:ext cx="2820981" cy="1124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ea typeface="Helvetica Neue"/>
                <a:sym typeface="Helvetica Neue"/>
              </a:rPr>
              <a:t>Etrog</a:t>
            </a:r>
            <a:r>
              <a:rPr lang="en-US" sz="1100" b="1" dirty="0">
                <a:ea typeface="Helvetica Neue"/>
                <a:sym typeface="Helvetica Neue"/>
              </a:rPr>
              <a:t>,</a:t>
            </a:r>
            <a:r>
              <a:rPr lang="en-US" sz="1100" b="1" i="1" dirty="0">
                <a:ea typeface="Helvetica Neue"/>
                <a:sym typeface="Helvetica Neue"/>
              </a:rPr>
              <a:t> </a:t>
            </a:r>
            <a:r>
              <a:rPr lang="en-US" sz="1100" b="1" i="1" dirty="0" err="1">
                <a:ea typeface="Helvetica Neue"/>
                <a:sym typeface="Helvetica Neue"/>
              </a:rPr>
              <a:t>Floraison</a:t>
            </a:r>
            <a:r>
              <a:rPr lang="en-US" sz="1100" b="1" dirty="0" smtClean="0">
                <a:ea typeface="Helvetica Neue"/>
                <a:sym typeface="Helvetica Neue"/>
              </a:rPr>
              <a:t>, 1960</a:t>
            </a:r>
            <a:r>
              <a:rPr lang="en-US" sz="1100" b="1" dirty="0">
                <a:ea typeface="Helvetica Neue"/>
                <a:sym typeface="Helvetica Neue"/>
              </a:rPr>
              <a:t>-1961. </a:t>
            </a:r>
            <a:r>
              <a:rPr lang="en-US" sz="1100" b="1" dirty="0" err="1">
                <a:ea typeface="Helvetica Neue"/>
                <a:sym typeface="Helvetica Neue"/>
              </a:rPr>
              <a:t>Cette</a:t>
            </a:r>
            <a:r>
              <a:rPr lang="en-US" sz="1100" b="1" dirty="0">
                <a:ea typeface="Helvetica Neue"/>
                <a:sym typeface="Helvetica Neue"/>
              </a:rPr>
              <a:t> sculpture </a:t>
            </a:r>
            <a:r>
              <a:rPr lang="en-US" sz="1100" b="1" dirty="0" err="1">
                <a:ea typeface="Helvetica Neue"/>
                <a:sym typeface="Helvetica Neue"/>
              </a:rPr>
              <a:t>est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créée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à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une</a:t>
            </a:r>
            <a:r>
              <a:rPr lang="en-US" sz="1100" b="1" dirty="0">
                <a:ea typeface="Helvetica Neue"/>
                <a:sym typeface="Helvetica Neue"/>
              </a:rPr>
              <a:t> époque </a:t>
            </a:r>
            <a:r>
              <a:rPr lang="en-US" sz="1100" b="1" dirty="0" err="1">
                <a:ea typeface="Helvetica Neue"/>
                <a:sym typeface="Helvetica Neue"/>
              </a:rPr>
              <a:t>où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Etrog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s’intéresse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particulièrement</a:t>
            </a:r>
            <a:r>
              <a:rPr lang="en-US" sz="1100" b="1" dirty="0">
                <a:ea typeface="Helvetica Neue"/>
                <a:sym typeface="Helvetica Neue"/>
              </a:rPr>
              <a:t> aux </a:t>
            </a:r>
            <a:r>
              <a:rPr lang="en-US" sz="1100" b="1" dirty="0" err="1">
                <a:ea typeface="Helvetica Neue"/>
                <a:sym typeface="Helvetica Neue"/>
              </a:rPr>
              <a:t>formes</a:t>
            </a:r>
            <a:r>
              <a:rPr lang="en-US" sz="1100" b="1" dirty="0">
                <a:ea typeface="Helvetica Neue"/>
                <a:sym typeface="Helvetica Neue"/>
              </a:rPr>
              <a:t> </a:t>
            </a:r>
            <a:r>
              <a:rPr lang="en-US" sz="1100" b="1" dirty="0" err="1">
                <a:ea typeface="Helvetica Neue"/>
                <a:sym typeface="Helvetica Neue"/>
              </a:rPr>
              <a:t>naturelles</a:t>
            </a:r>
            <a:r>
              <a:rPr lang="en-US" sz="1100" b="1" dirty="0">
                <a:ea typeface="Helvetica Neue"/>
                <a:sym typeface="Helvetica Neue"/>
              </a:rPr>
              <a:t>.</a:t>
            </a:r>
            <a:endParaRPr sz="1100" b="1" dirty="0">
              <a:ea typeface="Helvetica Neue"/>
              <a:sym typeface="Helvetica Neue"/>
            </a:endParaRPr>
          </a:p>
        </p:txBody>
      </p:sp>
      <p:pic>
        <p:nvPicPr>
          <p:cNvPr id="2" name="Picture 1" descr="sorel-etrog-blossom-1960-61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72" y="337875"/>
            <a:ext cx="2934191" cy="45344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5620325" y="4410474"/>
            <a:ext cx="3004724" cy="57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à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la Southampton Wood Workshop des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Zacks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1959.</a:t>
            </a:r>
          </a:p>
        </p:txBody>
      </p:sp>
      <p:pic>
        <p:nvPicPr>
          <p:cNvPr id="2" name="Picture 1" descr="sorel-etrog-zacks-southhampton-studio-19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" y="313354"/>
            <a:ext cx="4682868" cy="45834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/>
        </p:nvSpPr>
        <p:spPr>
          <a:xfrm>
            <a:off x="5091276" y="3874642"/>
            <a:ext cx="2677243" cy="879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Sorel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</a:t>
            </a:r>
            <a:r>
              <a:rPr lang="en-CA" sz="1100" b="1" i="1" dirty="0">
                <a:highlight>
                  <a:srgbClr val="FFFFFF"/>
                </a:highlight>
                <a:ea typeface="Helvetica Neue" panose="02000503000000020004" pitchFamily="2" charset="0"/>
              </a:rPr>
              <a:t>Le Golem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, 1959.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Cette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sculpture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sur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bois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est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l’une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 des premières sculptures </a:t>
            </a:r>
            <a:r>
              <a:rPr lang="en-CA" sz="1100" b="1" dirty="0" err="1">
                <a:highlight>
                  <a:srgbClr val="FFFFFF"/>
                </a:highlight>
                <a:ea typeface="Helvetica Neue" panose="02000503000000020004" pitchFamily="2" charset="0"/>
              </a:rPr>
              <a:t>d’Etrog</a:t>
            </a:r>
            <a:r>
              <a:rPr lang="en-CA" sz="1100" b="1" dirty="0">
                <a:highlight>
                  <a:srgbClr val="FFFFFF"/>
                </a:highlight>
                <a:ea typeface="Helvetica Neue" panose="02000503000000020004" pitchFamily="2" charset="0"/>
              </a:rPr>
              <a:t>.</a:t>
            </a:r>
          </a:p>
        </p:txBody>
      </p:sp>
      <p:pic>
        <p:nvPicPr>
          <p:cNvPr id="2" name="Picture 1" descr="sorel-etrog-the-golem-1959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7" y="500562"/>
            <a:ext cx="3624529" cy="44853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/>
        </p:nvSpPr>
        <p:spPr>
          <a:xfrm>
            <a:off x="5404588" y="4205003"/>
            <a:ext cx="3151905" cy="9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Esprit nocturne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1969-1970.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Comme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dans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plusieurs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de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sculptures,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utilise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un motif de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maillon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night-spirit-buschlen-mowatt-gallery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55" y="209779"/>
            <a:ext cx="3810679" cy="46719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/>
          <p:nvPr/>
        </p:nvSpPr>
        <p:spPr>
          <a:xfrm>
            <a:off x="5030649" y="4040261"/>
            <a:ext cx="3257006" cy="14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Les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survivants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ne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sont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i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/>
            </a:r>
            <a:br>
              <a:rPr lang="en-US" sz="1100" b="1" i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</a:br>
            <a:r>
              <a:rPr lang="en-US" sz="1100" b="1" i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pas 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des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héros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1967.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présente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une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métaphore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visuelle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des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émotions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provenant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des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expériences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traumatisantes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de la guerre.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survivors-are-not-heros-1967-hart-hou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1" y="145385"/>
            <a:ext cx="3033652" cy="478963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/>
        </p:nvSpPr>
        <p:spPr>
          <a:xfrm>
            <a:off x="5486688" y="4068293"/>
            <a:ext cx="2606292" cy="1057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Sorel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,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Âme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puissante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, 1988.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Etrog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crée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cette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énorme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sculpture en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acier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pour les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Jeux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olympiques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de 1988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à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Séoul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en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Corée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 du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Sud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latin typeface="Alrial"/>
                <a:ea typeface="Helvetica Neue"/>
                <a:cs typeface="Alrial"/>
                <a:sym typeface="Helvetica Neue"/>
              </a:rPr>
              <a:t>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latin typeface="Alrial"/>
              <a:ea typeface="Helvetica Neue"/>
              <a:cs typeface="Alrial"/>
              <a:sym typeface="Helvetica Neue"/>
            </a:endParaRPr>
          </a:p>
        </p:txBody>
      </p:sp>
      <p:pic>
        <p:nvPicPr>
          <p:cNvPr id="2" name="Picture 1" descr="sorel-etrog-powersoul-1988-olympic-park-install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20" y="168314"/>
            <a:ext cx="4121464" cy="47446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/>
          <p:nvPr/>
        </p:nvSpPr>
        <p:spPr>
          <a:xfrm>
            <a:off x="5203386" y="4375278"/>
            <a:ext cx="2342631" cy="6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4000"/>
              </a:lnSpc>
            </a:pP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Sorel avec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parents Tony et </a:t>
            </a:r>
            <a:r>
              <a:rPr lang="en-CA" sz="1100" b="1" dirty="0" err="1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Moriţ</a:t>
            </a:r>
            <a:r>
              <a:rPr lang="en-CA" sz="1100" b="1" dirty="0"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v.1936.</a:t>
            </a:r>
          </a:p>
        </p:txBody>
      </p:sp>
      <p:pic>
        <p:nvPicPr>
          <p:cNvPr id="2" name="Picture 1" descr="sorel-etrog-with-parents-circa-193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60" y="74158"/>
            <a:ext cx="3069950" cy="49210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/>
          <p:nvPr/>
        </p:nvSpPr>
        <p:spPr>
          <a:xfrm>
            <a:off x="6374031" y="3902525"/>
            <a:ext cx="2611219" cy="89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Pavillon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du Canada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à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Venise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/>
            </a:r>
            <a:b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</a:b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avec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Moïse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1963-1965 (premier plan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), 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et </a:t>
            </a:r>
            <a:r>
              <a:rPr lang="en-US" sz="1100" b="1" i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Mère</a:t>
            </a:r>
            <a:r>
              <a:rPr lang="en-US" sz="1100" b="1" i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 et enfant</a:t>
            </a:r>
            <a:r>
              <a:rPr lang="en-US" sz="1100" b="1" dirty="0" smtClean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, 1960-1962 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(</a:t>
            </a:r>
            <a:r>
              <a:rPr lang="en-US" sz="1100" b="1" dirty="0" err="1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arrière</a:t>
            </a:r>
            <a:r>
              <a:rPr lang="en-US" sz="1100" b="1" dirty="0">
                <a:solidFill>
                  <a:schemeClr val="dk1"/>
                </a:solidFill>
                <a:highlight>
                  <a:srgbClr val="FFFFFF"/>
                </a:highlight>
                <a:ea typeface="Helvetica Neue"/>
                <a:sym typeface="Helvetica Neue"/>
              </a:rPr>
              <a:t>-plan), 1966.</a:t>
            </a:r>
            <a:endParaRPr sz="1100" b="1" dirty="0">
              <a:solidFill>
                <a:schemeClr val="dk1"/>
              </a:solidFill>
              <a:highlight>
                <a:srgbClr val="FFFFFF"/>
              </a:highlight>
              <a:ea typeface="Helvetica Neue"/>
              <a:sym typeface="Helvetica Neue"/>
            </a:endParaRPr>
          </a:p>
        </p:txBody>
      </p:sp>
      <p:pic>
        <p:nvPicPr>
          <p:cNvPr id="2" name="Picture 1" descr="sorel-etrog-moses-venice-install-1966-context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6" y="444252"/>
            <a:ext cx="5679629" cy="43216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448</Words>
  <Application>Microsoft Macintosh PowerPoint</Application>
  <PresentationFormat>On-screen Show (16:9)</PresentationFormat>
  <Paragraphs>28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Simone Wharton</cp:lastModifiedBy>
  <cp:revision>42</cp:revision>
  <cp:lastPrinted>2019-08-15T17:42:03Z</cp:lastPrinted>
  <dcterms:modified xsi:type="dcterms:W3CDTF">2020-03-25T21:32:08Z</dcterms:modified>
</cp:coreProperties>
</file>