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1"/>
  </p:sldMasterIdLst>
  <p:notesMasterIdLst>
    <p:notesMasterId r:id="rId35"/>
  </p:notesMasterIdLst>
  <p:sldIdLst>
    <p:sldId id="256" r:id="rId2"/>
    <p:sldId id="258" r:id="rId3"/>
    <p:sldId id="288" r:id="rId4"/>
    <p:sldId id="273" r:id="rId5"/>
    <p:sldId id="289" r:id="rId6"/>
    <p:sldId id="290" r:id="rId7"/>
    <p:sldId id="276" r:id="rId8"/>
    <p:sldId id="291" r:id="rId9"/>
    <p:sldId id="275" r:id="rId10"/>
    <p:sldId id="292" r:id="rId11"/>
    <p:sldId id="293" r:id="rId12"/>
    <p:sldId id="294" r:id="rId13"/>
    <p:sldId id="259" r:id="rId14"/>
    <p:sldId id="281" r:id="rId15"/>
    <p:sldId id="295" r:id="rId16"/>
    <p:sldId id="261" r:id="rId17"/>
    <p:sldId id="262" r:id="rId18"/>
    <p:sldId id="263" r:id="rId19"/>
    <p:sldId id="264" r:id="rId20"/>
    <p:sldId id="282" r:id="rId21"/>
    <p:sldId id="269" r:id="rId22"/>
    <p:sldId id="283" r:id="rId23"/>
    <p:sldId id="270" r:id="rId24"/>
    <p:sldId id="271" r:id="rId25"/>
    <p:sldId id="296" r:id="rId26"/>
    <p:sldId id="272" r:id="rId27"/>
    <p:sldId id="280" r:id="rId28"/>
    <p:sldId id="298" r:id="rId29"/>
    <p:sldId id="285" r:id="rId30"/>
    <p:sldId id="286" r:id="rId31"/>
    <p:sldId id="299" r:id="rId32"/>
    <p:sldId id="297" r:id="rId33"/>
    <p:sldId id="300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1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4"/>
  </p:normalViewPr>
  <p:slideViewPr>
    <p:cSldViewPr snapToGrid="0">
      <p:cViewPr varScale="1">
        <p:scale>
          <a:sx n="165" d="100"/>
          <a:sy n="165" d="100"/>
        </p:scale>
        <p:origin x="-104" y="-192"/>
      </p:cViewPr>
      <p:guideLst>
        <p:guide orient="horz" pos="1620"/>
        <p:guide orient="horz" pos="161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5700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2498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2498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 – </a:t>
            </a:r>
            <a:r>
              <a:rPr lang="en-CA" sz="1100" b="0" i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title needs to be italicized in French guide.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7691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c1606e0b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c1606e0b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315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c1606e0b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c1606e0b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Title needs to be italicized in French guide*</a:t>
            </a: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2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3923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d38eaf647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d38eaf647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29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c1606e0b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c1606e0b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c1606e0b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c1606e0b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c1606e0b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c1606e0b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32725" y="67505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 descr="Banque d'Images Page Couverture_Molly Lamb Bobak_Les femmes dans la seconde guerre mondi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" y="0"/>
            <a:ext cx="9207944" cy="518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1883812" y="4536982"/>
            <a:ext cx="5264818" cy="94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Cantine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Nimègue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Hollande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1945.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dépeint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quotidien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CWAC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ainsi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conséquences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guerre.</a:t>
            </a:r>
          </a:p>
        </p:txBody>
      </p:sp>
      <p:pic>
        <p:nvPicPr>
          <p:cNvPr id="3" name="Picture 2" descr="molly-bobak-canteen-nijmegen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99" y="175954"/>
            <a:ext cx="5155864" cy="433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84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1547573" y="4497854"/>
            <a:ext cx="5891426" cy="59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Plage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Shediac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[N.-B.], 1972. Une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établie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Fredericton,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nombreuses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gaies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colorées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molly-bobak-shediac-new-brunswick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501" y="236954"/>
            <a:ext cx="5797498" cy="421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5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5157167" y="2870650"/>
            <a:ext cx="3396474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«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Sergent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Deane », 25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novembre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1942,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., 1942-1945. Le journal 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</a:t>
            </a:r>
            <a:r>
              <a:rPr lang="en-CA" sz="1100" b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Lamb comporte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 grands titres,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éditoriaux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des cahiers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spéciaux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entrevues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Sur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page,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décrit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expérience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nouvelle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recrue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abordant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questions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universelles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recherche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d’amitiés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plaisir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journée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congé et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difficulté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d’être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femme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armée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majoritairement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masculine au milieu du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vingtième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siècle. 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xmlns="" id="{39510713-544F-D449-836D-DF4287744C63}"/>
              </a:ext>
            </a:extLst>
          </p:cNvPr>
          <p:cNvSpPr txBox="1"/>
          <p:nvPr/>
        </p:nvSpPr>
        <p:spPr>
          <a:xfrm>
            <a:off x="206515" y="122464"/>
            <a:ext cx="29687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molly-bobak-wii0278-diary-rookie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83" y="465582"/>
            <a:ext cx="3036026" cy="452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85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5111193" y="3667233"/>
            <a:ext cx="3175557" cy="13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« Une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journée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le Service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féminin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l’Armée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»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</a:t>
            </a:r>
            <a:b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novembre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1943,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., 1942-1945. Le journal de guerre de Lamb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démarque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son format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imitant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quotidien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récits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vie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militaire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femme.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39510713-544F-D449-836D-DF4287744C63}"/>
              </a:ext>
            </a:extLst>
          </p:cNvPr>
          <p:cNvSpPr txBox="1"/>
          <p:nvPr/>
        </p:nvSpPr>
        <p:spPr>
          <a:xfrm>
            <a:off x="206515" y="122464"/>
            <a:ext cx="3265975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molly-bobak-diary-typical-day-in-the-life-of-a-cwac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662" y="461958"/>
            <a:ext cx="3055047" cy="45345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4;p18">
            <a:extLst>
              <a:ext uri="{FF2B5EF4-FFF2-40B4-BE49-F238E27FC236}">
                <a16:creationId xmlns:a16="http://schemas.microsoft.com/office/drawing/2014/main" xmlns="" id="{C69AAE2C-1726-6245-A086-2BA7BADDBBC4}"/>
              </a:ext>
            </a:extLst>
          </p:cNvPr>
          <p:cNvSpPr txBox="1"/>
          <p:nvPr/>
        </p:nvSpPr>
        <p:spPr>
          <a:xfrm>
            <a:off x="5206949" y="3519548"/>
            <a:ext cx="3236333" cy="94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«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soldat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Lamb passant un après-midi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tranquille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cantine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»), 1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décembre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1942,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., 1942-1945.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cantine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pleine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craquer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indiquant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humour dans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légende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qu’il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s’agit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bien d’« un après-midi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tranquille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».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39510713-544F-D449-836D-DF4287744C63}"/>
              </a:ext>
            </a:extLst>
          </p:cNvPr>
          <p:cNvSpPr txBox="1"/>
          <p:nvPr/>
        </p:nvSpPr>
        <p:spPr>
          <a:xfrm>
            <a:off x="206515" y="122464"/>
            <a:ext cx="3022765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molly-bobak-private-lamb-has-a-quiet-afternoon-in-the-canteen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31" y="486833"/>
            <a:ext cx="2998376" cy="44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03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4;p18">
            <a:extLst>
              <a:ext uri="{FF2B5EF4-FFF2-40B4-BE49-F238E27FC236}">
                <a16:creationId xmlns:a16="http://schemas.microsoft.com/office/drawing/2014/main" xmlns="" id="{C69AAE2C-1726-6245-A086-2BA7BADDBBC4}"/>
              </a:ext>
            </a:extLst>
          </p:cNvPr>
          <p:cNvSpPr txBox="1"/>
          <p:nvPr/>
        </p:nvSpPr>
        <p:spPr>
          <a:xfrm>
            <a:off x="5198998" y="3471838"/>
            <a:ext cx="3236333" cy="949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«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Exercice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militaire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masque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gaz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Vermilion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»,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décembre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1942,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., 1942-1945.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légende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« guppies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turn</a:t>
            </a:r>
            <a:b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 » (les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recrues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deviennent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pros)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pourquoi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personnage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central se pavane avec son masque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manoeuvre.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39510713-544F-D449-836D-DF4287744C63}"/>
              </a:ext>
            </a:extLst>
          </p:cNvPr>
          <p:cNvSpPr txBox="1"/>
          <p:nvPr/>
        </p:nvSpPr>
        <p:spPr>
          <a:xfrm>
            <a:off x="206515" y="122464"/>
            <a:ext cx="2711997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molly-bobak-gas-drill-as-guppies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66" y="507999"/>
            <a:ext cx="2972201" cy="44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15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2199863" y="4387479"/>
            <a:ext cx="4953765" cy="756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Cantine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Nimègue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Hollande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1945.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avait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tâche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documenter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collègues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CWAC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pendant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l’entraînement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Canada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ainsi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qu’outre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-mer.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39510713-544F-D449-836D-DF4287744C63}"/>
              </a:ext>
            </a:extLst>
          </p:cNvPr>
          <p:cNvSpPr txBox="1"/>
          <p:nvPr/>
        </p:nvSpPr>
        <p:spPr>
          <a:xfrm>
            <a:off x="206516" y="122464"/>
            <a:ext cx="2549858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molly-bobak-canteen-nijmegen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533737"/>
            <a:ext cx="4582584" cy="38508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2046576" y="4398216"/>
            <a:ext cx="4943270" cy="74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Manoeuvres avec masque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1944.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illustre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l’esprit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corps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membres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CWAC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ainsi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le penchant de Lamb pour la caricature.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39510713-544F-D449-836D-DF4287744C63}"/>
              </a:ext>
            </a:extLst>
          </p:cNvPr>
          <p:cNvSpPr txBox="1"/>
          <p:nvPr/>
        </p:nvSpPr>
        <p:spPr>
          <a:xfrm>
            <a:off x="206516" y="122464"/>
            <a:ext cx="2549858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molly-bobak-gas-drill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257" y="464003"/>
            <a:ext cx="4797986" cy="38434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2037129" y="4386924"/>
            <a:ext cx="5006242" cy="49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CWAC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faisant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tri du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courrier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femmes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exécutent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tâches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loin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lignes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combat, par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exemple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assurer la bonne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salles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courrier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soutenir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l’effort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guerre. </a:t>
            </a:r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xmlns="" id="{39510713-544F-D449-836D-DF4287744C63}"/>
              </a:ext>
            </a:extLst>
          </p:cNvPr>
          <p:cNvSpPr txBox="1"/>
          <p:nvPr/>
        </p:nvSpPr>
        <p:spPr>
          <a:xfrm>
            <a:off x="206516" y="122464"/>
            <a:ext cx="2455276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molly-bobak-cwacs-sorting-mail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485816"/>
            <a:ext cx="4791635" cy="38216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5457178" y="4278217"/>
            <a:ext cx="2253900" cy="677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Affiche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recrutement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le Service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féminin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l’Armée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1944.</a:t>
            </a: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xmlns="" id="{B9FAE387-DD93-EF41-B909-456FDAC3D802}"/>
              </a:ext>
            </a:extLst>
          </p:cNvPr>
          <p:cNvSpPr txBox="1"/>
          <p:nvPr/>
        </p:nvSpPr>
        <p:spPr>
          <a:xfrm>
            <a:off x="176580" y="98963"/>
            <a:ext cx="337697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lang="en-CA"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 descr="e003900663-v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81" y="544629"/>
            <a:ext cx="3206749" cy="43226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5178860" y="3942238"/>
            <a:ext cx="2949140" cy="970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Lamb,« Molly Lamb entre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l’armée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», 22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novembre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1942,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., 1942-1945. Le journal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illustré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Lamb </a:t>
            </a:r>
            <a:r>
              <a:rPr lang="en-CA" sz="1100" b="1" dirty="0" err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offre</a:t>
            </a:r>
            <a:r>
              <a:rPr lang="en-CA" sz="1100" b="1" dirty="0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récit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fois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personnel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historique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vie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quotidienne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militaires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CWAC.</a:t>
            </a:r>
          </a:p>
        </p:txBody>
      </p:sp>
      <p:pic>
        <p:nvPicPr>
          <p:cNvPr id="3" name="Picture 2" descr="molly-bobak-diary-youre-in-the-army-now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593" y="207671"/>
            <a:ext cx="3187053" cy="47472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5244137" y="4171313"/>
            <a:ext cx="3096278" cy="76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«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dames, W110278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mode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automnale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1943 », 1943,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., 1942-1945.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D90C805C-AB1D-5A4E-B16B-4FD362B1AAFA}"/>
              </a:ext>
            </a:extLst>
          </p:cNvPr>
          <p:cNvSpPr txBox="1"/>
          <p:nvPr/>
        </p:nvSpPr>
        <p:spPr>
          <a:xfrm>
            <a:off x="176581" y="98963"/>
            <a:ext cx="30527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2</a:t>
            </a:r>
          </a:p>
          <a:p>
            <a:pPr lvl="0">
              <a:lnSpc>
                <a:spcPct val="115000"/>
              </a:lnSpc>
            </a:pPr>
            <a:endParaRPr lang="en-CA"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molly-bobak-fall-fashion-1943-contextual-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615" y="420858"/>
            <a:ext cx="3043627" cy="454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56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/>
        </p:nvSpPr>
        <p:spPr>
          <a:xfrm>
            <a:off x="6482211" y="3504683"/>
            <a:ext cx="2571750" cy="128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CWAC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congé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Amsterdam,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septembre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1946.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toile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annonce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foule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typiques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production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ultérieure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collègues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CWAC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profitant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rare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journée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congé. </a:t>
            </a:r>
          </a:p>
        </p:txBody>
      </p:sp>
      <p:pic>
        <p:nvPicPr>
          <p:cNvPr id="3" name="Picture 2" descr="molly-bobak-cwacs-on-leave-in-amsterdam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246643"/>
            <a:ext cx="5835306" cy="466926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5764461" y="3731818"/>
            <a:ext cx="2834470" cy="1321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Soldat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Roy, Service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féminin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l’Armée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1946. Ce tableau met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scène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femme noire qui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bras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croisés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 regard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fixé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comptoir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cantine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où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travaille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très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certainement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xmlns="" id="{90551F31-F9D1-5441-A911-01F997316E01}"/>
              </a:ext>
            </a:extLst>
          </p:cNvPr>
          <p:cNvSpPr txBox="1"/>
          <p:nvPr/>
        </p:nvSpPr>
        <p:spPr>
          <a:xfrm>
            <a:off x="176581" y="98963"/>
            <a:ext cx="2985142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Activité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err="1">
                <a:latin typeface="Helvetica Neue"/>
                <a:ea typeface="Helvetica Neue"/>
                <a:cs typeface="Helvetica Neue"/>
                <a:sym typeface="Helvetica Neue"/>
              </a:rPr>
              <a:t>d’apprentissage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n</a:t>
            </a:r>
            <a:r>
              <a:rPr lang="en-CA" sz="1100" b="1" baseline="30000" dirty="0"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n-CA" sz="11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CA" sz="11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lang="en-CA"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lnSpc>
                <a:spcPct val="115000"/>
              </a:lnSpc>
            </a:pPr>
            <a:endParaRPr lang="en-CA" sz="11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Picture 1" descr="molly-bobak-private-roy-cwac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07" y="529167"/>
            <a:ext cx="3533093" cy="444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26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/>
        </p:nvSpPr>
        <p:spPr>
          <a:xfrm>
            <a:off x="1565526" y="4120934"/>
            <a:ext cx="5623190" cy="78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bureau de poste de la base, Lot,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Belgique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réalisera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partir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esquisse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tableau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l’huile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plus grand format. Le tri du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courrier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tâche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importante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membres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CWAC, qui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veillent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lettres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provenant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hauts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responsables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l’armée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familles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inquiètes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leurs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proches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parviennent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aux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destinataires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prévus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0B7B29D-CAB6-A24F-AD7A-3930B2C482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377" y="221779"/>
            <a:ext cx="5458040" cy="387103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5378213" y="3776768"/>
            <a:ext cx="2564496" cy="128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Ruines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rue Holborn,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Londres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Équipée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voiture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d’un chauffeur, Lamb a six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semaines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voyager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où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bon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semble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documenter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conséquences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guerre. </a:t>
            </a:r>
          </a:p>
        </p:txBody>
      </p:sp>
      <p:pic>
        <p:nvPicPr>
          <p:cNvPr id="3" name="Picture 2" descr="molly-bobak-ruins-holborn-st-london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83" y="180597"/>
            <a:ext cx="3342256" cy="47829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5666652" y="3713157"/>
            <a:ext cx="2422335" cy="128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Ruines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d’Emmerich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Allemagne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1945. Le graffiti sur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fait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référence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troisième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division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l’infanterie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surnommée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« les rats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d’eau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» par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général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Bernard Montgomery.</a:t>
            </a:r>
          </a:p>
        </p:txBody>
      </p:sp>
      <p:pic>
        <p:nvPicPr>
          <p:cNvPr id="3" name="Picture 2" descr="molly-bobak-ruins-of-emmerich-german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157" y="140315"/>
            <a:ext cx="3411294" cy="48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11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/>
        </p:nvSpPr>
        <p:spPr>
          <a:xfrm>
            <a:off x="1602913" y="4417391"/>
            <a:ext cx="5912934" cy="73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Célébrations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victoire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contre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Japon</a:t>
            </a:r>
            <a:r>
              <a:rPr lang="en-CA" sz="11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smtClean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1945.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feu de joie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éclaire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silhouette d’un homme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d’une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femme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fêtent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fin de la guerre avec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camarades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des civils. </a:t>
            </a:r>
          </a:p>
        </p:txBody>
      </p:sp>
      <p:pic>
        <p:nvPicPr>
          <p:cNvPr id="3" name="Picture 2" descr="molly-bobak-japan-celebration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153" y="199440"/>
            <a:ext cx="5769680" cy="420391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5538637" y="3745174"/>
            <a:ext cx="3064617" cy="107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« Renoir Lamb au travail sur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quai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Galiano », 1940,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Daily Chore Girl—Galiano’s Dish Rag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1940.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Lorsqu’elle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travaille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Yellow Point Lodge, Lamb met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scène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réflexions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les anecdotes du jour dans un journal personnel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rédigé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manière d’un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quotidien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molly-bobak-diary-her-and-painters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615" y="150944"/>
            <a:ext cx="3279248" cy="484161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5263216" y="3675216"/>
            <a:ext cx="2766016" cy="131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Lamb,«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Rêves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Lamb, et oeuvres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qu’elle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l’exposition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d’art des Forces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canadiennes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»,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janvier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1944,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W110278: The Personal War Records of Private Lamb, M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., 1942-1945.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Ici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réfléchit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aspirations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artistiques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e006078929-v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t="1275" r="1619" b="1230"/>
          <a:stretch/>
        </p:blipFill>
        <p:spPr>
          <a:xfrm>
            <a:off x="1894417" y="391581"/>
            <a:ext cx="2995083" cy="45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6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6486075" y="3671139"/>
            <a:ext cx="2182338" cy="1323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John, Dick et la Reine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1977.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l’exubérance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foule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l’occasion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officielle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reine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Elizabeth II.</a:t>
            </a:r>
          </a:p>
        </p:txBody>
      </p:sp>
      <p:pic>
        <p:nvPicPr>
          <p:cNvPr id="2" name="Picture 1" descr="molly-bobak-john-dick-queen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69" y="370664"/>
            <a:ext cx="5447359" cy="451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86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5492381" y="4094531"/>
            <a:ext cx="2714915" cy="970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1946.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plus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esquisses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de son journal,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toiles qui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illustrent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activités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collègues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CWAC.</a:t>
            </a:r>
          </a:p>
        </p:txBody>
      </p:sp>
      <p:pic>
        <p:nvPicPr>
          <p:cNvPr id="3" name="Picture 2" descr="molly-lamb-bobak-the-bath-house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366" y="178520"/>
            <a:ext cx="3865597" cy="478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99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5135378" y="4082334"/>
            <a:ext cx="2823877" cy="94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« Une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cruche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fleurs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d’août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», 1977. Illustration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couleur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tirée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mémoires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Wild Flowers of Canada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1978. </a:t>
            </a:r>
          </a:p>
        </p:txBody>
      </p:sp>
      <p:pic>
        <p:nvPicPr>
          <p:cNvPr id="2" name="Picture 1" descr="molly-bobak-jug-of-august-flowers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051" y="215186"/>
            <a:ext cx="3375778" cy="47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83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/>
        </p:nvSpPr>
        <p:spPr>
          <a:xfrm>
            <a:off x="1708859" y="3531824"/>
            <a:ext cx="5628643" cy="1520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intérieure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avec tapis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marocain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1991. Aux antipodes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foule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domestiques de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calmes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dépourvues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gens. Les fleurs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protagoniste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tableau. </a:t>
            </a:r>
          </a:p>
        </p:txBody>
      </p:sp>
      <p:pic>
        <p:nvPicPr>
          <p:cNvPr id="2" name="Picture 1" descr="molly-bobak-interior-moroccan-carpet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97" y="298466"/>
            <a:ext cx="5531005" cy="404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57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/>
        </p:nvSpPr>
        <p:spPr>
          <a:xfrm>
            <a:off x="1461896" y="4425342"/>
            <a:ext cx="6022147" cy="73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Enfants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allemands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Brême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1945. Ce tableau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témoigne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pertes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humaines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guerre.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Lorsqu’elle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sujets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violents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dépeint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toujours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villes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ruines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tombée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nuit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molly-bobak-german-children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01" y="144842"/>
            <a:ext cx="6031398" cy="424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11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/>
        </p:nvSpPr>
        <p:spPr>
          <a:xfrm>
            <a:off x="1273548" y="4303607"/>
            <a:ext cx="6453894" cy="73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Inscription pour le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Pacifique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1945. Un sentiment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d’appréhension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dégage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faiblement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éclairé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Il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semble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la figure au premier plan ait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été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recrutée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pour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l’effort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guerre 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Japon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Une file se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d’autres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hommes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viennent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donner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nom. </a:t>
            </a:r>
          </a:p>
        </p:txBody>
      </p:sp>
      <p:pic>
        <p:nvPicPr>
          <p:cNvPr id="3" name="Picture 2" descr="molly-bobak-signing-up-for-the-pacific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924" y="307807"/>
            <a:ext cx="6346651" cy="392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2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/>
          <p:nvPr/>
        </p:nvSpPr>
        <p:spPr>
          <a:xfrm>
            <a:off x="2004434" y="4684093"/>
            <a:ext cx="5021685" cy="54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peignant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Londres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Angleterre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le 12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juillet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1945. 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B84E30-BDE2-A341-88E3-25BD36A7B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1979" y="138793"/>
            <a:ext cx="4898061" cy="45462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1946454" y="4233166"/>
            <a:ext cx="5241526" cy="52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Manoeuvres avec masque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gaz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1944.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que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membre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du Service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féminin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l’Armée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canadienne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présente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dans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tableaux et son journal de guerre un important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témoignage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 la participation des femmes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Seconde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Guerre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mondiale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4" name="Picture 3" descr="molly-bobak-gas-drill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715" y="153957"/>
            <a:ext cx="5062569" cy="40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86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1631538" y="4404945"/>
            <a:ext cx="5699906" cy="52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Tulipes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blanches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1956. Les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huiles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les aquarelles de fleurs de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comptent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parmi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oeuvres les plus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prisées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</p:txBody>
      </p:sp>
      <p:pic>
        <p:nvPicPr>
          <p:cNvPr id="3" name="Picture 2" descr="molly-bobak-white-tulips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216" y="282579"/>
            <a:ext cx="5671588" cy="406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/>
        </p:nvSpPr>
        <p:spPr>
          <a:xfrm>
            <a:off x="231304" y="4398217"/>
            <a:ext cx="8596901" cy="655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 grand festival de </a:t>
            </a:r>
            <a:r>
              <a:rPr lang="en-CA" sz="1100" b="1" i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cerfs-volants</a:t>
            </a:r>
            <a:r>
              <a:rPr lang="en-CA" sz="1100" b="1" i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no 2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s.d.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scènes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foule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sujet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préféré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Lamb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Elle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prend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plaisir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particulier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représenter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mouvement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qu’il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s’agisse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cerfs-volants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drapeaux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flottant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au vent, de gens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train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patiner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manifester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leur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enthousiasme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foire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lors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d’un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défilé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3" name="Picture 2" descr="molly-bobak-great-kite-festival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52" y="278658"/>
            <a:ext cx="8448689" cy="40842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1612770" y="4396994"/>
            <a:ext cx="5699906" cy="52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Photographie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maison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familiale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54</a:t>
            </a:r>
            <a:r>
              <a:rPr lang="en-CA" sz="1100" b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avenue Ouest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Vancouver, prise par le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père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Bobak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Harold Mortimer-Lamb.</a:t>
            </a:r>
          </a:p>
        </p:txBody>
      </p:sp>
      <p:pic>
        <p:nvPicPr>
          <p:cNvPr id="2" name="Picture 1" descr="photo-family-home-vancouver-contextua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494" y="443980"/>
            <a:ext cx="5673511" cy="38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01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/>
        </p:nvSpPr>
        <p:spPr>
          <a:xfrm>
            <a:off x="5442763" y="4297874"/>
            <a:ext cx="2981754" cy="77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Molly Lamb, </a:t>
            </a:r>
            <a:r>
              <a:rPr lang="en-CA" sz="1100" b="1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Sans titre, [Vancouver], 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1941. Ce tableau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révèle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l’influence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Jack Shadbolt,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professeur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Lamb </a:t>
            </a:r>
            <a:r>
              <a:rPr lang="en-CA" sz="11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à</a:t>
            </a:r>
            <a:r>
              <a:rPr lang="en-CA" sz="11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 Vancouver School of Art. </a:t>
            </a:r>
          </a:p>
        </p:txBody>
      </p:sp>
      <p:pic>
        <p:nvPicPr>
          <p:cNvPr id="3" name="Picture 2" descr="molly-bobak-untitled-vancouver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689" y="105833"/>
            <a:ext cx="3584311" cy="49479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8304</TotalTime>
  <Words>1381</Words>
  <Application>Microsoft Macintosh PowerPoint</Application>
  <PresentationFormat>On-screen Show (16:9)</PresentationFormat>
  <Paragraphs>44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Wharton</cp:lastModifiedBy>
  <cp:revision>51</cp:revision>
  <cp:lastPrinted>2019-08-15T17:58:06Z</cp:lastPrinted>
  <dcterms:modified xsi:type="dcterms:W3CDTF">2019-10-31T03:07:41Z</dcterms:modified>
</cp:coreProperties>
</file>