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8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6" r:id="rId11"/>
    <p:sldId id="287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84" r:id="rId21"/>
    <p:sldId id="272" r:id="rId22"/>
    <p:sldId id="273" r:id="rId23"/>
    <p:sldId id="274" r:id="rId24"/>
    <p:sldId id="275" r:id="rId25"/>
    <p:sldId id="283" r:id="rId26"/>
    <p:sldId id="288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pos="310">
          <p15:clr>
            <a:srgbClr val="9AA0A6"/>
          </p15:clr>
        </p15:guide>
        <p15:guide id="2" orient="horz" pos="363">
          <p15:clr>
            <a:srgbClr val="9AA0A6"/>
          </p15:clr>
        </p15:guide>
        <p15:guide id="3" orient="horz" pos="2963">
          <p15:clr>
            <a:srgbClr val="9AA0A6"/>
          </p15:clr>
        </p15:guide>
        <p15:guide id="4" pos="3779">
          <p15:clr>
            <a:srgbClr val="9AA0A6"/>
          </p15:clr>
        </p15:guide>
        <p15:guide id="5" orient="horz" pos="190">
          <p15:clr>
            <a:srgbClr val="9AA0A6"/>
          </p15:clr>
        </p15:guide>
        <p15:guide id="6" pos="1106">
          <p15:clr>
            <a:srgbClr val="9AA0A6"/>
          </p15:clr>
        </p15:guide>
        <p15:guide id="7" pos="3120">
          <p15:clr>
            <a:srgbClr val="9AA0A6"/>
          </p15:clr>
        </p15:guide>
        <p15:guide id="8" orient="horz" pos="307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-104" y="-216"/>
      </p:cViewPr>
      <p:guideLst>
        <p:guide orient="horz" pos="401"/>
        <p:guide orient="horz" pos="3058"/>
        <p:guide orient="horz" pos="324"/>
        <p:guide orient="horz" pos="3077"/>
        <p:guide pos="240"/>
        <p:guide pos="3747"/>
        <p:guide pos="110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4658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12e6e8ca2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812e6e8ca2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12e6e8ca2_0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812e6e8ca2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12e6e8ca2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812e6e8ca2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12e6e8ca2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812e6e8ca2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12e6e8ca2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812e6e8ca2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12e6e8af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812e6e8af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12e6e8afc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812e6e8af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12e6e8afc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812e6e8af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12e6e8ca2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812e6e8ca2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12e6e8af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812e6e8af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12e6e8afc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812e6e8afc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12e6e8ca2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812e6e8ca2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12e6e8af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812e6e8af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12e6e8af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812e6e8af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9118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12e6e8af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812e6e8af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12e6e8af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812e6e8af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12e6e8afc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812e6e8afc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12e6e8afc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812e6e8afc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812e6e8afc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812e6e8af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12e6e8ca2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812e6e8ca2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12e6e8ca2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812e6e8ca2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12e6e8ca2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812e6e8ca2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12e6e8ca2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812e6e8ca2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812e6e8ca2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812e6e8ca2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12e6e8ca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812e6e8ca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12e6e8ca2_0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812e6e8ca2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nque dimages page couverture_Tom Thom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" y="0"/>
            <a:ext cx="9207944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57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A0C739-C95F-4599-87E1-3F8D22B6C4B6}"/>
              </a:ext>
            </a:extLst>
          </p:cNvPr>
          <p:cNvSpPr txBox="1"/>
          <p:nvPr/>
        </p:nvSpPr>
        <p:spPr>
          <a:xfrm>
            <a:off x="7449797" y="3836853"/>
            <a:ext cx="1419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Helvetica Neue"/>
              </a:rPr>
              <a:t>Tom Thomson </a:t>
            </a:r>
            <a:r>
              <a:rPr lang="en-CA" sz="1100" b="1" dirty="0" err="1">
                <a:latin typeface="Helvetica Neue"/>
              </a:rPr>
              <a:t>dans</a:t>
            </a:r>
            <a:r>
              <a:rPr lang="en-CA" sz="1100" b="1" dirty="0">
                <a:latin typeface="Helvetica Neue"/>
              </a:rPr>
              <a:t> son </a:t>
            </a:r>
            <a:r>
              <a:rPr lang="en-CA" sz="1100" b="1" dirty="0" err="1">
                <a:latin typeface="Helvetica Neue"/>
              </a:rPr>
              <a:t>canot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peint</a:t>
            </a:r>
            <a:r>
              <a:rPr lang="en-CA" sz="1100" b="1" dirty="0">
                <a:latin typeface="Helvetica Neue"/>
              </a:rPr>
              <a:t> en </a:t>
            </a:r>
            <a:r>
              <a:rPr lang="en-CA" sz="1100" b="1" dirty="0" err="1">
                <a:latin typeface="Helvetica Neue"/>
              </a:rPr>
              <a:t>gris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tourterelle</a:t>
            </a:r>
            <a:r>
              <a:rPr lang="en-CA" sz="1100" b="1" dirty="0">
                <a:latin typeface="Helvetica Neue"/>
              </a:rPr>
              <a:t>, 1912.</a:t>
            </a:r>
          </a:p>
        </p:txBody>
      </p:sp>
      <p:pic>
        <p:nvPicPr>
          <p:cNvPr id="1026" name="Picture 2" descr="Art Canada Institute, Tom Thomson in a canoe, 1912">
            <a:extLst>
              <a:ext uri="{FF2B5EF4-FFF2-40B4-BE49-F238E27FC236}">
                <a16:creationId xmlns:a16="http://schemas.microsoft.com/office/drawing/2014/main" xmlns="" id="{4A372609-079A-4EF2-A9B2-F83FAAEFC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4190"/>
            <a:ext cx="6920579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60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t Canada Institute, Tom Thomson’s sketch box">
            <a:extLst>
              <a:ext uri="{FF2B5EF4-FFF2-40B4-BE49-F238E27FC236}">
                <a16:creationId xmlns:a16="http://schemas.microsoft.com/office/drawing/2014/main" xmlns="" id="{23951769-53B7-42E3-8641-26029D2E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4" y="301625"/>
            <a:ext cx="5523239" cy="45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FDBA2F-A149-4F64-ACA4-169D1E47C2F4}"/>
              </a:ext>
            </a:extLst>
          </p:cNvPr>
          <p:cNvSpPr txBox="1"/>
          <p:nvPr/>
        </p:nvSpPr>
        <p:spPr>
          <a:xfrm>
            <a:off x="6187441" y="3827542"/>
            <a:ext cx="2672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Helvetica Neue"/>
              </a:rPr>
              <a:t>La </a:t>
            </a:r>
            <a:r>
              <a:rPr lang="en-CA" sz="1100" b="1" dirty="0" err="1">
                <a:latin typeface="Helvetica Neue"/>
              </a:rPr>
              <a:t>boîte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à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croquis</a:t>
            </a:r>
            <a:r>
              <a:rPr lang="en-CA" sz="1100" b="1" dirty="0">
                <a:latin typeface="Helvetica Neue"/>
              </a:rPr>
              <a:t> de Tom Thomson </a:t>
            </a:r>
            <a:r>
              <a:rPr lang="en-CA" sz="1100" b="1" dirty="0" err="1">
                <a:latin typeface="Helvetica Neue"/>
              </a:rPr>
              <a:t>est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conçue</a:t>
            </a:r>
            <a:r>
              <a:rPr lang="en-CA" sz="1100" b="1" dirty="0">
                <a:latin typeface="Helvetica Neue"/>
              </a:rPr>
              <a:t> pour </a:t>
            </a:r>
            <a:r>
              <a:rPr lang="en-CA" sz="1100" b="1" dirty="0" err="1">
                <a:latin typeface="Helvetica Neue"/>
              </a:rPr>
              <a:t>être</a:t>
            </a:r>
            <a:r>
              <a:rPr lang="en-CA" sz="1100" b="1" dirty="0">
                <a:latin typeface="Helvetica Neue"/>
              </a:rPr>
              <a:t> facile </a:t>
            </a:r>
            <a:r>
              <a:rPr lang="en-CA" sz="1100" b="1" dirty="0" err="1">
                <a:latin typeface="Helvetica Neue"/>
              </a:rPr>
              <a:t>à</a:t>
            </a:r>
            <a:r>
              <a:rPr lang="en-CA" sz="1100" b="1" dirty="0">
                <a:latin typeface="Helvetica Neue"/>
              </a:rPr>
              <a:t> utiliser en </a:t>
            </a:r>
            <a:r>
              <a:rPr lang="en-CA" sz="1100" b="1" dirty="0" err="1">
                <a:latin typeface="Helvetica Neue"/>
              </a:rPr>
              <a:t>extérieur</a:t>
            </a:r>
            <a:r>
              <a:rPr lang="en-CA" sz="1100" b="1" dirty="0">
                <a:latin typeface="Helvetica Neue"/>
              </a:rPr>
              <a:t> : </a:t>
            </a:r>
            <a:r>
              <a:rPr lang="en-CA" sz="1100" b="1" dirty="0" err="1">
                <a:latin typeface="Helvetica Neue"/>
              </a:rPr>
              <a:t>il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peut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l’installer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sur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ses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genoux</a:t>
            </a:r>
            <a:r>
              <a:rPr lang="en-CA" sz="1100" b="1" dirty="0">
                <a:latin typeface="Helvetica Neue"/>
              </a:rPr>
              <a:t> et </a:t>
            </a:r>
            <a:r>
              <a:rPr lang="en-CA" sz="1100" b="1" dirty="0" err="1">
                <a:latin typeface="Helvetica Neue"/>
              </a:rPr>
              <a:t>peindre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là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où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il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veut</a:t>
            </a:r>
            <a:r>
              <a:rPr lang="en-CA" sz="1100" b="1" dirty="0">
                <a:latin typeface="Helvetica Neue"/>
              </a:rPr>
              <a:t>; de plus, la </a:t>
            </a:r>
            <a:r>
              <a:rPr lang="en-CA" sz="1100" b="1" dirty="0" err="1">
                <a:latin typeface="Helvetica Neue"/>
              </a:rPr>
              <a:t>boîte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protège</a:t>
            </a:r>
            <a:r>
              <a:rPr lang="en-CA" sz="1100" b="1" dirty="0">
                <a:latin typeface="Helvetica Neue"/>
              </a:rPr>
              <a:t> les </a:t>
            </a:r>
            <a:r>
              <a:rPr lang="en-CA" sz="1100" b="1" dirty="0" err="1">
                <a:latin typeface="Helvetica Neue"/>
              </a:rPr>
              <a:t>peintures</a:t>
            </a:r>
            <a:r>
              <a:rPr lang="en-CA" sz="1100" b="1" dirty="0">
                <a:latin typeface="Helvetica Neue"/>
              </a:rPr>
              <a:t> pendant </a:t>
            </a:r>
            <a:r>
              <a:rPr lang="en-CA" sz="1100" b="1" dirty="0" err="1">
                <a:latin typeface="Helvetica Neue"/>
              </a:rPr>
              <a:t>ses</a:t>
            </a:r>
            <a:r>
              <a:rPr lang="en-CA" sz="1100" b="1" dirty="0">
                <a:latin typeface="Helvetica Neue"/>
              </a:rPr>
              <a:t> </a:t>
            </a:r>
            <a:r>
              <a:rPr lang="en-CA" sz="1100" b="1" dirty="0" err="1">
                <a:latin typeface="Helvetica Neue"/>
              </a:rPr>
              <a:t>déplacements</a:t>
            </a:r>
            <a:r>
              <a:rPr lang="en-CA" sz="1100" b="1" dirty="0">
                <a:latin typeface="Helvetica Ne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309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/>
        </p:nvSpPr>
        <p:spPr>
          <a:xfrm>
            <a:off x="86606" y="123775"/>
            <a:ext cx="24684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CA" sz="11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6238240" y="3799938"/>
            <a:ext cx="2560320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Lac bleu :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esquisse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pour «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Nord »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1915.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l’esquisse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nous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observons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les coups de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pinceaux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grossiers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palette de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couleurs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limitée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700" y="575725"/>
            <a:ext cx="5124723" cy="412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/>
        </p:nvSpPr>
        <p:spPr>
          <a:xfrm>
            <a:off x="6083117" y="3940027"/>
            <a:ext cx="24045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Nord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1915-1916.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œuvre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peinture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grand format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basée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sur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l’une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des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esquisses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à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l’huile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Thomson.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86599" y="123775"/>
            <a:ext cx="25353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CA" sz="11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0" y="513950"/>
            <a:ext cx="4829699" cy="426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CA" sz="11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825" y="575725"/>
            <a:ext cx="4331015" cy="43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5646701" y="4329609"/>
            <a:ext cx="24045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Première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neige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1916-1917.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œuvre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paysage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hivernal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saisissant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CA" sz="1100" b="1" i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5807192" y="3643352"/>
            <a:ext cx="24045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Rivière du Nord</a:t>
            </a: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1914-1915. Même si elle est saisie dans le parc Algonquin, cette peinture ne représente pas un endroit particulier – ce qui la distingue est le point de vue de Thomson et la composition.</a:t>
            </a:r>
            <a:endParaRPr sz="1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825" y="498625"/>
            <a:ext cx="3885751" cy="44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CA" sz="11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25"/>
          <p:cNvSpPr txBox="1"/>
          <p:nvPr/>
        </p:nvSpPr>
        <p:spPr>
          <a:xfrm>
            <a:off x="5959592" y="4100552"/>
            <a:ext cx="24045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</a:t>
            </a:r>
            <a:r>
              <a:rPr lang="en-CA" sz="11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Coucher de soleil,</a:t>
            </a: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1915. Dans de nombreuses esquisses, Thomson choisit de mettre l’accent sur le ciel.</a:t>
            </a:r>
            <a:endParaRPr sz="1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00" y="590875"/>
            <a:ext cx="5162800" cy="4157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CA" sz="11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6188192" y="3719552"/>
            <a:ext cx="2305568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Signes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avant-coureurs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d’une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tempête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neige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1915.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L’impressionnant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nuage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sombre de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esquisse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dénote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puissance de la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tempête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à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venir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399" y="575735"/>
            <a:ext cx="5198251" cy="4201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CA" sz="11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6188192" y="3767843"/>
            <a:ext cx="24045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Splendeur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d’octobre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1915-1916.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L’automne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grande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inspiration pour Thomson,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pour beaucoup de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amis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875" y="802525"/>
            <a:ext cx="5470725" cy="381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CA" sz="11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6188201" y="4024350"/>
            <a:ext cx="2559559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Nocturne :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cime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des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arbres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1916. Thomson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plusieurs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scènes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nocturnes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parc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Algonquin.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050" y="575725"/>
            <a:ext cx="5042314" cy="412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6303225" y="3142604"/>
            <a:ext cx="2658534" cy="14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Clair de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lune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début de soirée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1913-1914.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Lorsqu’en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1914 le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Musée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des beaux-arts du Canada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achète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peinture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première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acquisition de Thomson),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Lawren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Harris,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ami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Thomson,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alors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du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conseil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d’administration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conseiller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du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Musée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39" y="749985"/>
            <a:ext cx="5506524" cy="37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/>
        </p:nvSpPr>
        <p:spPr>
          <a:xfrm>
            <a:off x="5849388" y="4153536"/>
            <a:ext cx="2298932" cy="73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vent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d’ouest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1916-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1917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L’écume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blanche des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vagues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montre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bien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l’énergie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du vent.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25" y="514350"/>
            <a:ext cx="5063604" cy="44010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81;p28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CA" sz="11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02125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CA" sz="11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29"/>
          <p:cNvSpPr txBox="1"/>
          <p:nvPr/>
        </p:nvSpPr>
        <p:spPr>
          <a:xfrm>
            <a:off x="6188201" y="3849123"/>
            <a:ext cx="2620519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A. Y. Jackson, </a:t>
            </a:r>
            <a:r>
              <a:rPr lang="en-CA" sz="1100" b="1" i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L’érable</a:t>
            </a:r>
            <a:r>
              <a:rPr lang="en-CA" sz="1100" b="1" i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rouge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1914. Jackson et Thomson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étaient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amis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et,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à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l’automne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1914, les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deux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hommes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partent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pour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excursion en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canot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parc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Algonquin.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875" y="575725"/>
            <a:ext cx="5114340" cy="414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/>
        </p:nvSpPr>
        <p:spPr>
          <a:xfrm>
            <a:off x="86605" y="123775"/>
            <a:ext cx="2290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CA" sz="1100" b="1" baseline="30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30"/>
          <p:cNvSpPr txBox="1"/>
          <p:nvPr/>
        </p:nvSpPr>
        <p:spPr>
          <a:xfrm>
            <a:off x="6188201" y="4176750"/>
            <a:ext cx="27855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Lawren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Harris,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nord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du lac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Supérieur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.1922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Harris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œuvre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quelques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années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après la mort de Thomson.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00" y="575725"/>
            <a:ext cx="5321677" cy="430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/>
          <p:nvPr/>
        </p:nvSpPr>
        <p:spPr>
          <a:xfrm>
            <a:off x="5775005" y="3853935"/>
            <a:ext cx="2531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Pins au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coucher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du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soleil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1915.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esquisse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Thomson applique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ciel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des tons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d’orange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de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jaune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de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acide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la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même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combinaison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couleurs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qu’il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reprend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pour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pin.</a:t>
            </a:r>
            <a:endParaRPr sz="1100" b="1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300" y="302200"/>
            <a:ext cx="3599118" cy="458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/>
        </p:nvSpPr>
        <p:spPr>
          <a:xfrm>
            <a:off x="5998525" y="4148575"/>
            <a:ext cx="2749235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pin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1916-1917.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peinture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inspirée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d’une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esquisse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faite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 Thomson au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parc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Algonquin au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printemps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1916.</a:t>
            </a:r>
            <a:endParaRPr sz="1100" b="1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86607" y="123775"/>
            <a:ext cx="23685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425" y="575725"/>
            <a:ext cx="4693843" cy="430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/>
        </p:nvSpPr>
        <p:spPr>
          <a:xfrm>
            <a:off x="5867083" y="3264655"/>
            <a:ext cx="2975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Frères Poole, 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Carte du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parc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provincial Algonquin (Ontario),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hautes-terres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l’Ontario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: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Canadien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National -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Compagnie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chemin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fer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du Grand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Tronc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du Canada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1922. </a:t>
            </a:r>
            <a:r>
              <a:rPr lang="en-US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carte </a:t>
            </a:r>
            <a:r>
              <a:rPr lang="en-US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indique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clairement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US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nombreuses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activités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la </a:t>
            </a:r>
            <a:r>
              <a:rPr lang="en-US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présence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US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différents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peuples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</a:t>
            </a:r>
            <a:r>
              <a:rPr lang="en-US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parc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Algonquin.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86607" y="123775"/>
            <a:ext cx="23685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G_3522_A4P3_200_19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" y="576263"/>
            <a:ext cx="5260166" cy="41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7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_3522_A4P3_200_1922.jpg">
            <a:extLst>
              <a:ext uri="{FF2B5EF4-FFF2-40B4-BE49-F238E27FC236}">
                <a16:creationId xmlns:a16="http://schemas.microsoft.com/office/drawing/2014/main" xmlns="" id="{42697560-1A61-4C42-9030-779EB02F36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4" r="47712" b="18872"/>
          <a:stretch/>
        </p:blipFill>
        <p:spPr>
          <a:xfrm>
            <a:off x="279723" y="304801"/>
            <a:ext cx="6789361" cy="4579938"/>
          </a:xfrm>
          <a:prstGeom prst="rect">
            <a:avLst/>
          </a:prstGeom>
        </p:spPr>
      </p:pic>
      <p:sp>
        <p:nvSpPr>
          <p:cNvPr id="4" name="Google Shape;209;p32"/>
          <p:cNvSpPr txBox="1"/>
          <p:nvPr/>
        </p:nvSpPr>
        <p:spPr>
          <a:xfrm>
            <a:off x="7233919" y="3488174"/>
            <a:ext cx="1910081" cy="7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Frères Poole, 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Carte du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parc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provincial Algonquin (Ontario),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hautes-terres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i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100" b="1" i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b="1" i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l’Ontario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: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Canadien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National -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Compagnie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chemin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fer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du Grand </a:t>
            </a:r>
            <a:r>
              <a:rPr lang="en-US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Tronc</a:t>
            </a:r>
            <a:r>
              <a:rPr lang="en-US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du </a:t>
            </a:r>
            <a:r>
              <a:rPr lang="en-US" sz="1100" b="1" i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Canada </a:t>
            </a:r>
            <a:br>
              <a:rPr lang="en-US" sz="1100" b="1" i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détail</a:t>
            </a:r>
            <a:r>
              <a:rPr lang="en-US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), </a:t>
            </a:r>
            <a:r>
              <a:rPr lang="en-US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1922. 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28805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/>
          <p:nvPr/>
        </p:nvSpPr>
        <p:spPr>
          <a:xfrm>
            <a:off x="6074725" y="4148575"/>
            <a:ext cx="2975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A. Y. Jackson,</a:t>
            </a:r>
            <a:r>
              <a:rPr lang="en-CA" sz="11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Terre sauvage</a:t>
            </a: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1913. Jackson réalise des esquisses dans la baie Georgienne avant de travailler sur la peinture finale dans un atelier à Toronto.</a:t>
            </a:r>
            <a:endParaRPr sz="11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33"/>
          <p:cNvSpPr txBox="1"/>
          <p:nvPr/>
        </p:nvSpPr>
        <p:spPr>
          <a:xfrm>
            <a:off x="86607" y="123775"/>
            <a:ext cx="23685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Exercice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sommatif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8" name="Google Shape;2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400" y="575725"/>
            <a:ext cx="5171210" cy="430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/>
        </p:nvSpPr>
        <p:spPr>
          <a:xfrm>
            <a:off x="5853677" y="3855455"/>
            <a:ext cx="3087599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Thomson,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Automne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parc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Algonquin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1916. Après le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décès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Thomson,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esquisse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donnée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à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J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E. H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MacDonald, un grand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ami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mentor de Thomson et un des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membres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du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Groupe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des Sept.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5" name="Google Shape;22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00" y="575725"/>
            <a:ext cx="5021365" cy="41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/>
          <p:nvPr/>
        </p:nvSpPr>
        <p:spPr>
          <a:xfrm>
            <a:off x="5932485" y="3689350"/>
            <a:ext cx="2975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Thomson,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Campement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d’artiste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au lac Canoe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parc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Algonquin, 1915. Thomson fait de longs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séjours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parc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Algonquin,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voyageant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avec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soie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 Il la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au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moins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quatre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fois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100" b="1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560" y="514350"/>
            <a:ext cx="5034725" cy="404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5013525" y="4321625"/>
            <a:ext cx="31455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Portrait de studio de Tom Thomson en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qu’artiste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commercial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prometteur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v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.1910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50" y="302200"/>
            <a:ext cx="3080726" cy="440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/>
          <p:nvPr/>
        </p:nvSpPr>
        <p:spPr>
          <a:xfrm>
            <a:off x="5932485" y="3843995"/>
            <a:ext cx="2975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marécage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aux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atocas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1916.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esquisse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remarquable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couleurs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audacieuses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par la suggestion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d’une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forte lumière.</a:t>
            </a:r>
            <a:endParaRPr sz="1100" b="1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9" name="Google Shape;23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360" y="423545"/>
            <a:ext cx="5092936" cy="41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"/>
          <p:cNvSpPr txBox="1"/>
          <p:nvPr/>
        </p:nvSpPr>
        <p:spPr>
          <a:xfrm>
            <a:off x="5922450" y="4193763"/>
            <a:ext cx="2975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Thomson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Début du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printemps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i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</a:t>
            </a:r>
            <a:br>
              <a:rPr lang="en-CA" sz="1100" b="1" i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CA" sz="1100" b="1" i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lac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Canoe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1917. Thomson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esquisse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quelques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mois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avant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mort.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6" name="Google Shape;24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25" y="392313"/>
            <a:ext cx="5209207" cy="431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 txBox="1"/>
          <p:nvPr/>
        </p:nvSpPr>
        <p:spPr>
          <a:xfrm>
            <a:off x="5978213" y="3580915"/>
            <a:ext cx="2904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Après la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tempête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1917. Un des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derniers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tableaux de Thomson,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œuvre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montre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facture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faite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coups de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pinceau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grossiers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lâches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au point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certaines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parties de la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peinture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semblent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presque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abstraites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2" name="Google Shape;25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33" y="514350"/>
            <a:ext cx="5132071" cy="412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/>
        </p:nvSpPr>
        <p:spPr>
          <a:xfrm>
            <a:off x="6084301" y="3854207"/>
            <a:ext cx="2445093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Clair de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lune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chaude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soirée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d’été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1915. Thomson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œuvre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parc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Algonquin,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probablement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canot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574" y="575725"/>
            <a:ext cx="5159350" cy="412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/>
        </p:nvSpPr>
        <p:spPr>
          <a:xfrm>
            <a:off x="6123708" y="3663294"/>
            <a:ext cx="2298932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vent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d’ouest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1916-1917.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Isolé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tordu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clair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pin a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dû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lutter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pour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grandir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 on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peut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considérer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symbole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force et de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persévérance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095" y="302200"/>
            <a:ext cx="5063604" cy="440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/>
        </p:nvSpPr>
        <p:spPr>
          <a:xfrm>
            <a:off x="5611145" y="4181740"/>
            <a:ext cx="29094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Sentier derrière Mowat Lodge</a:t>
            </a:r>
            <a:r>
              <a:rPr lang="en-CA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1917. Cette œuvre est peinte sur un panneau de bois, un type de support que Thomson a beaucoup utilisé.</a:t>
            </a:r>
            <a:endParaRPr sz="11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175" y="260475"/>
            <a:ext cx="3645299" cy="4622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/>
        </p:nvSpPr>
        <p:spPr>
          <a:xfrm>
            <a:off x="5251862" y="3526866"/>
            <a:ext cx="3552121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Panneau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décoratif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(IV)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1915-1916. En 1915, Thomson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entreprend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réalisation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d’un ensemble de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panneaux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décoratifs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prévus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pour le chalet de son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mécène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James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MacCallum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Le premier ensemble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comprend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peinture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n’a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jamais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été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installé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chalet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parce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certains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panneaux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pas tout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à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fait de la bonne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mesure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714" y="301863"/>
            <a:ext cx="3624286" cy="458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/>
        </p:nvSpPr>
        <p:spPr>
          <a:xfrm>
            <a:off x="6008429" y="3729673"/>
            <a:ext cx="29160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CA" sz="1100" b="1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Y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Jackson,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bosquet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le </a:t>
            </a:r>
            <a:r>
              <a:rPr lang="en-CA" sz="1100" b="1" i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soir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1918. 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Pendant la guerre, Jackson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s’enrôle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d’abord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60e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bataillon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l’Armée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canadienne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puis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devient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artiste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officiel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guerre.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œuvre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représente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 champ de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bataille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l="1296" t="1475" b="2487"/>
          <a:stretch/>
        </p:blipFill>
        <p:spPr>
          <a:xfrm>
            <a:off x="487679" y="636587"/>
            <a:ext cx="5333169" cy="4097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/>
        </p:nvSpPr>
        <p:spPr>
          <a:xfrm>
            <a:off x="6384299" y="3894676"/>
            <a:ext cx="2515861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Thomson, </a:t>
            </a:r>
            <a:r>
              <a:rPr lang="en-CA" sz="11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Lac du Nord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1912-1913. La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vente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cette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peinture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encourage Thomson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à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consacrer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pleinement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à</a:t>
            </a:r>
            <a:r>
              <a:rPr lang="en-CA" sz="11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son art.</a:t>
            </a:r>
            <a:endParaRPr sz="11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775" y="622550"/>
            <a:ext cx="5715225" cy="39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1039</Words>
  <Application>Microsoft Macintosh PowerPoint</Application>
  <PresentationFormat>On-screen Show (16:9)</PresentationFormat>
  <Paragraphs>45</Paragraphs>
  <Slides>32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Wharton</cp:lastModifiedBy>
  <cp:revision>11</cp:revision>
  <dcterms:modified xsi:type="dcterms:W3CDTF">2020-03-17T13:19:14Z</dcterms:modified>
</cp:coreProperties>
</file>