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76" r:id="rId11"/>
    <p:sldId id="275" r:id="rId12"/>
    <p:sldId id="258" r:id="rId13"/>
    <p:sldId id="259" r:id="rId14"/>
    <p:sldId id="260" r:id="rId15"/>
    <p:sldId id="285" r:id="rId16"/>
    <p:sldId id="287" r:id="rId17"/>
    <p:sldId id="261" r:id="rId18"/>
    <p:sldId id="262" r:id="rId19"/>
    <p:sldId id="263" r:id="rId20"/>
    <p:sldId id="268" r:id="rId21"/>
    <p:sldId id="264" r:id="rId22"/>
    <p:sldId id="281" r:id="rId23"/>
    <p:sldId id="282" r:id="rId24"/>
    <p:sldId id="283" r:id="rId25"/>
    <p:sldId id="284" r:id="rId26"/>
    <p:sldId id="266" r:id="rId27"/>
    <p:sldId id="277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32385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c1606e0b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c1606e0b9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c1606e0b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c1606e0b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c1606e0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c1606e0b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c1606e0b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c1606e0b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c1606e0b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c1606e0b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c1606e0b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c1606e0b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c1606e0b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c1606e0b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The title </a:t>
            </a:r>
            <a:r>
              <a:rPr lang="en-CA" sz="1100" b="1" i="1" dirty="0" err="1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Prémisses</a:t>
            </a:r>
            <a:r>
              <a:rPr lang="en-CA" sz="1100" b="1" i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 err="1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l’autonomie</a:t>
            </a:r>
            <a:r>
              <a:rPr lang="en-CA" sz="1100" b="1" i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: </a:t>
            </a:r>
            <a:r>
              <a:rPr lang="en-CA" sz="1100" b="1" i="1" dirty="0" err="1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Traité</a:t>
            </a:r>
            <a:r>
              <a:rPr lang="en-CA" sz="1100" b="1" i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no 1 </a:t>
            </a:r>
            <a:r>
              <a:rPr lang="en-CA" sz="1100" b="0" i="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the French guide has a dot after </a:t>
            </a:r>
            <a:r>
              <a:rPr lang="en-CA" sz="1100" b="0" i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</a:t>
            </a:r>
            <a:r>
              <a:rPr lang="en-CA" sz="1100" b="0" i="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are we doing the same here?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c1606e0b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c1606e0b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1606e0b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1606e0b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c1606e0b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c1606e0b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c1606e0b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c1606e0b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c1606e0b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c1606e0b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c1606e0b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c1606e0b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e55879c2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e55879c2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e55879c2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e55879c2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e55879c2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e55879c25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c1606e0b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c1606e0b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c1606e0b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c1606e0b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c1606e0b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c1606e0b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c1606e0b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c1606e0b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c1606e0b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c1606e0b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1606e0b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c1606e0b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que dimages de Robert Houle_La Decolonis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944" cy="518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/>
        </p:nvSpPr>
        <p:spPr>
          <a:xfrm>
            <a:off x="858984" y="3579862"/>
            <a:ext cx="7601448" cy="724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Robert Houle, </a:t>
            </a:r>
            <a:r>
              <a:rPr lang="en-CA" sz="1100" b="1" i="1" dirty="0">
                <a:highlight>
                  <a:srgbClr val="FFFFFF"/>
                </a:highlight>
                <a:ea typeface="Helvetica Neue" panose="02000503000000020004" pitchFamily="2" charset="0"/>
              </a:rPr>
              <a:t>Tout </a:t>
            </a:r>
            <a:r>
              <a:rPr lang="en-CA" sz="1100" b="1" i="1" dirty="0" err="1">
                <a:highlight>
                  <a:srgbClr val="FFFFFF"/>
                </a:highlight>
                <a:ea typeface="Helvetica Neue" panose="02000503000000020004" pitchFamily="2" charset="0"/>
              </a:rPr>
              <a:t>ce</a:t>
            </a:r>
            <a:r>
              <a:rPr lang="en-CA" sz="1100" b="1" i="1" dirty="0">
                <a:highlight>
                  <a:srgbClr val="FFFFFF"/>
                </a:highlight>
                <a:ea typeface="Helvetica Neue" panose="02000503000000020004" pitchFamily="2" charset="0"/>
              </a:rPr>
              <a:t> que </a:t>
            </a:r>
            <a:r>
              <a:rPr lang="en-CA" sz="1100" b="1" i="1" dirty="0" err="1">
                <a:highlight>
                  <a:srgbClr val="FFFFFF"/>
                </a:highlight>
                <a:ea typeface="Helvetica Neue" panose="02000503000000020004" pitchFamily="2" charset="0"/>
              </a:rPr>
              <a:t>vous</a:t>
            </a:r>
            <a:r>
              <a:rPr lang="en-CA" sz="1100" b="1" i="1" dirty="0">
                <a:highlight>
                  <a:srgbClr val="FFFFFF"/>
                </a:highlight>
                <a:ea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ea typeface="Helvetica Neue" panose="02000503000000020004" pitchFamily="2" charset="0"/>
              </a:rPr>
              <a:t>vouliez</a:t>
            </a:r>
            <a:r>
              <a:rPr lang="en-CA" sz="1100" b="1" i="1" dirty="0">
                <a:highlight>
                  <a:srgbClr val="FFFFFF"/>
                </a:highlight>
                <a:ea typeface="Helvetica Neue" panose="02000503000000020004" pitchFamily="2" charset="0"/>
              </a:rPr>
              <a:t> savoir sur les </a:t>
            </a:r>
            <a:r>
              <a:rPr lang="en-CA" sz="1100" b="1" i="1" dirty="0" err="1">
                <a:highlight>
                  <a:srgbClr val="FFFFFF"/>
                </a:highlight>
                <a:ea typeface="Helvetica Neue" panose="02000503000000020004" pitchFamily="2" charset="0"/>
              </a:rPr>
              <a:t>Indiens</a:t>
            </a:r>
            <a:r>
              <a:rPr lang="en-CA" sz="1100" b="1" i="1" dirty="0">
                <a:highlight>
                  <a:srgbClr val="FFFFFF"/>
                </a:highlight>
                <a:ea typeface="Helvetica Neue" panose="02000503000000020004" pitchFamily="2" charset="0"/>
              </a:rPr>
              <a:t> de A </a:t>
            </a:r>
            <a:r>
              <a:rPr lang="en-CA" sz="1100" b="1" i="1" dirty="0" err="1">
                <a:highlight>
                  <a:srgbClr val="FFFFFF"/>
                </a:highlight>
                <a:ea typeface="Helvetica Neue" panose="02000503000000020004" pitchFamily="2" charset="0"/>
              </a:rPr>
              <a:t>à</a:t>
            </a:r>
            <a:r>
              <a:rPr lang="en-CA" sz="1100" b="1" i="1" dirty="0">
                <a:highlight>
                  <a:srgbClr val="FFFFFF"/>
                </a:highlight>
                <a:ea typeface="Helvetica Neue" panose="02000503000000020004" pitchFamily="2" charset="0"/>
              </a:rPr>
              <a:t> Z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, 1985. Pour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élaborer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oeuvre, Houle a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gravé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au pochoir les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lettres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l’alphabet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sur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vingt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-six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parflets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en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cuir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brut. </a:t>
            </a:r>
          </a:p>
        </p:txBody>
      </p:sp>
      <p:pic>
        <p:nvPicPr>
          <p:cNvPr id="2" name="Picture 1" descr="robert-houle-everything-you-wanted-to-know-detail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92" y="1131590"/>
            <a:ext cx="7452320" cy="23633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/>
        </p:nvSpPr>
        <p:spPr>
          <a:xfrm>
            <a:off x="5262225" y="3818230"/>
            <a:ext cx="2736304" cy="12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ea typeface="Helvetica Neue" panose="02000503000000020004" pitchFamily="2" charset="0"/>
              </a:rPr>
              <a:t>Page couverture du catalogue de </a:t>
            </a:r>
            <a:r>
              <a:rPr lang="en-CA" sz="1100" b="1" dirty="0" err="1">
                <a:ea typeface="Helvetica Neue" panose="02000503000000020004" pitchFamily="2" charset="0"/>
              </a:rPr>
              <a:t>l’exposition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i="1" dirty="0">
                <a:ea typeface="Helvetica Neue" panose="02000503000000020004" pitchFamily="2" charset="0"/>
              </a:rPr>
              <a:t>Terre, esprit, </a:t>
            </a:r>
            <a:r>
              <a:rPr lang="en-CA" sz="1100" b="1" i="1" dirty="0" err="1">
                <a:ea typeface="Helvetica Neue" panose="02000503000000020004" pitchFamily="2" charset="0"/>
              </a:rPr>
              <a:t>pouvoir</a:t>
            </a:r>
            <a:r>
              <a:rPr lang="en-CA" sz="1100" b="1" dirty="0">
                <a:ea typeface="Helvetica Neue" panose="02000503000000020004" pitchFamily="2" charset="0"/>
              </a:rPr>
              <a:t>,</a:t>
            </a:r>
            <a:br>
              <a:rPr lang="en-CA" sz="1100" b="1" dirty="0">
                <a:ea typeface="Helvetica Neue" panose="02000503000000020004" pitchFamily="2" charset="0"/>
              </a:rPr>
            </a:br>
            <a:r>
              <a:rPr lang="en-CA" sz="1100" b="1" dirty="0">
                <a:ea typeface="Helvetica Neue" panose="02000503000000020004" pitchFamily="2" charset="0"/>
              </a:rPr>
              <a:t>co-</a:t>
            </a:r>
            <a:r>
              <a:rPr lang="en-CA" sz="1100" b="1" dirty="0" err="1">
                <a:ea typeface="Helvetica Neue" panose="02000503000000020004" pitchFamily="2" charset="0"/>
              </a:rPr>
              <a:t>commissariée</a:t>
            </a:r>
            <a:r>
              <a:rPr lang="en-CA" sz="1100" b="1" dirty="0">
                <a:ea typeface="Helvetica Neue" panose="02000503000000020004" pitchFamily="2" charset="0"/>
              </a:rPr>
              <a:t> par Robert Houle, </a:t>
            </a:r>
            <a:r>
              <a:rPr lang="en-CA" sz="1100" b="1" dirty="0" err="1">
                <a:ea typeface="Helvetica Neue" panose="02000503000000020004" pitchFamily="2" charset="0"/>
              </a:rPr>
              <a:t>Musée</a:t>
            </a:r>
            <a:r>
              <a:rPr lang="en-CA" sz="1100" b="1" dirty="0">
                <a:ea typeface="Helvetica Neue" panose="02000503000000020004" pitchFamily="2" charset="0"/>
              </a:rPr>
              <a:t> des beaux-arts du Canada, Ottawa, 1992.</a:t>
            </a:r>
          </a:p>
        </p:txBody>
      </p:sp>
      <p:pic>
        <p:nvPicPr>
          <p:cNvPr id="2" name="Picture 1" descr="catalogue-land-spirit-power-ngc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13767"/>
            <a:ext cx="3644576" cy="45159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1153208" y="4011910"/>
            <a:ext cx="6765576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ea typeface="Helvetica Neue" panose="02000503000000020004" pitchFamily="2" charset="0"/>
              </a:rPr>
              <a:t>Robert Houle, </a:t>
            </a:r>
            <a:r>
              <a:rPr lang="en-CA" sz="1100" b="1" i="1" dirty="0">
                <a:ea typeface="Helvetica Neue" panose="02000503000000020004" pitchFamily="2" charset="0"/>
              </a:rPr>
              <a:t>O-ween du </a:t>
            </a:r>
            <a:r>
              <a:rPr lang="en-CA" sz="1100" b="1" i="1" dirty="0" err="1">
                <a:ea typeface="Helvetica Neue" panose="02000503000000020004" pitchFamily="2" charset="0"/>
              </a:rPr>
              <a:t>muh</a:t>
            </a:r>
            <a:r>
              <a:rPr lang="en-CA" sz="1100" b="1" i="1" dirty="0">
                <a:ea typeface="Helvetica Neue" panose="02000503000000020004" pitchFamily="2" charset="0"/>
              </a:rPr>
              <a:t> </a:t>
            </a:r>
            <a:r>
              <a:rPr lang="en-CA" sz="1100" b="1" i="1" dirty="0" err="1">
                <a:ea typeface="Helvetica Neue" panose="02000503000000020004" pitchFamily="2" charset="0"/>
              </a:rPr>
              <a:t>waun</a:t>
            </a:r>
            <a:r>
              <a:rPr lang="en-CA" sz="1100" b="1" i="1" dirty="0">
                <a:ea typeface="Helvetica Neue" panose="02000503000000020004" pitchFamily="2" charset="0"/>
              </a:rPr>
              <a:t> [On nous a </a:t>
            </a:r>
            <a:r>
              <a:rPr lang="en-CA" sz="1100" b="1" i="1" dirty="0" err="1">
                <a:ea typeface="Helvetica Neue" panose="02000503000000020004" pitchFamily="2" charset="0"/>
              </a:rPr>
              <a:t>dit</a:t>
            </a:r>
            <a:r>
              <a:rPr lang="en-CA" sz="1100" b="1" i="1" dirty="0">
                <a:ea typeface="Helvetica Neue" panose="02000503000000020004" pitchFamily="2" charset="0"/>
              </a:rPr>
              <a:t>], </a:t>
            </a:r>
            <a:r>
              <a:rPr lang="en-CA" sz="1100" b="1" dirty="0">
                <a:ea typeface="Helvetica Neue" panose="02000503000000020004" pitchFamily="2" charset="0"/>
              </a:rPr>
              <a:t>2017. Ce tableau a </a:t>
            </a:r>
            <a:r>
              <a:rPr lang="en-CA" sz="1100" b="1" dirty="0" err="1">
                <a:ea typeface="Helvetica Neue" panose="02000503000000020004" pitchFamily="2" charset="0"/>
              </a:rPr>
              <a:t>été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commandé</a:t>
            </a:r>
            <a:r>
              <a:rPr lang="en-CA" sz="1100" b="1" dirty="0">
                <a:ea typeface="Helvetica Neue" panose="02000503000000020004" pitchFamily="2" charset="0"/>
              </a:rPr>
              <a:t> par le Centre d’art de la </a:t>
            </a:r>
            <a:r>
              <a:rPr lang="en-CA" sz="1100" b="1" dirty="0" err="1">
                <a:ea typeface="Helvetica Neue" panose="02000503000000020004" pitchFamily="2" charset="0"/>
              </a:rPr>
              <a:t>Confédération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à</a:t>
            </a:r>
            <a:r>
              <a:rPr lang="en-CA" sz="1100" b="1" dirty="0">
                <a:ea typeface="Helvetica Neue" panose="02000503000000020004" pitchFamily="2" charset="0"/>
              </a:rPr>
              <a:t> Charlottetown pour les </a:t>
            </a:r>
            <a:r>
              <a:rPr lang="en-CA" sz="1100" b="1" dirty="0" err="1">
                <a:ea typeface="Helvetica Neue" panose="02000503000000020004" pitchFamily="2" charset="0"/>
              </a:rPr>
              <a:t>célébrations</a:t>
            </a:r>
            <a:r>
              <a:rPr lang="en-CA" sz="1100" b="1" dirty="0">
                <a:ea typeface="Helvetica Neue" panose="02000503000000020004" pitchFamily="2" charset="0"/>
              </a:rPr>
              <a:t> du 150</a:t>
            </a:r>
            <a:r>
              <a:rPr lang="en-CA" sz="1100" b="1" baseline="30000" dirty="0">
                <a:ea typeface="Helvetica Neue" panose="02000503000000020004" pitchFamily="2" charset="0"/>
              </a:rPr>
              <a:t>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anniversaire</a:t>
            </a:r>
            <a:r>
              <a:rPr lang="en-CA" sz="1100" b="1" dirty="0">
                <a:ea typeface="Helvetica Neue" panose="02000503000000020004" pitchFamily="2" charset="0"/>
              </a:rPr>
              <a:t> du Canada. Il </a:t>
            </a:r>
            <a:r>
              <a:rPr lang="en-CA" sz="1100" b="1" dirty="0" err="1">
                <a:ea typeface="Helvetica Neue" panose="02000503000000020004" pitchFamily="2" charset="0"/>
              </a:rPr>
              <a:t>est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centré</a:t>
            </a:r>
            <a:r>
              <a:rPr lang="en-CA" sz="1100" b="1" dirty="0">
                <a:ea typeface="Helvetica Neue" panose="02000503000000020004" pitchFamily="2" charset="0"/>
              </a:rPr>
              <a:t> sur la </a:t>
            </a:r>
            <a:r>
              <a:rPr lang="en-CA" sz="1100" b="1" dirty="0" err="1">
                <a:ea typeface="Helvetica Neue" panose="02000503000000020004" pitchFamily="2" charset="0"/>
              </a:rPr>
              <a:t>présence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autochtone</a:t>
            </a:r>
            <a:r>
              <a:rPr lang="en-CA" sz="1100" b="1" dirty="0">
                <a:ea typeface="Helvetica Neue" panose="02000503000000020004" pitchFamily="2" charset="0"/>
              </a:rPr>
              <a:t> au Canada, </a:t>
            </a:r>
            <a:r>
              <a:rPr lang="en-CA" sz="1100" b="1" dirty="0" err="1">
                <a:ea typeface="Helvetica Neue" panose="02000503000000020004" pitchFamily="2" charset="0"/>
              </a:rPr>
              <a:t>effaçant</a:t>
            </a:r>
            <a:r>
              <a:rPr lang="en-CA" sz="1100" b="1" dirty="0">
                <a:ea typeface="Helvetica Neue" panose="02000503000000020004" pitchFamily="2" charset="0"/>
              </a:rPr>
              <a:t> les </a:t>
            </a:r>
            <a:r>
              <a:rPr lang="en-CA" sz="1100" b="1" dirty="0" err="1">
                <a:ea typeface="Helvetica Neue" panose="02000503000000020004" pitchFamily="2" charset="0"/>
              </a:rPr>
              <a:t>histoires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coloniales</a:t>
            </a:r>
            <a:r>
              <a:rPr lang="en-CA" sz="1100" b="1" dirty="0">
                <a:ea typeface="Helvetica Neue" panose="02000503000000020004" pitchFamily="2" charset="0"/>
              </a:rPr>
              <a:t> et </a:t>
            </a:r>
            <a:r>
              <a:rPr lang="en-CA" sz="1100" b="1" dirty="0" err="1">
                <a:ea typeface="Helvetica Neue" panose="02000503000000020004" pitchFamily="2" charset="0"/>
              </a:rPr>
              <a:t>faisant</a:t>
            </a:r>
            <a:r>
              <a:rPr lang="en-CA" sz="1100" b="1" dirty="0">
                <a:ea typeface="Helvetica Neue" panose="02000503000000020004" pitchFamily="2" charset="0"/>
              </a:rPr>
              <a:t> en </a:t>
            </a:r>
            <a:r>
              <a:rPr lang="en-CA" sz="1100" b="1" dirty="0" err="1">
                <a:ea typeface="Helvetica Neue" panose="02000503000000020004" pitchFamily="2" charset="0"/>
              </a:rPr>
              <a:t>sorte</a:t>
            </a:r>
            <a:r>
              <a:rPr lang="en-CA" sz="1100" b="1" dirty="0">
                <a:ea typeface="Helvetica Neue" panose="02000503000000020004" pitchFamily="2" charset="0"/>
              </a:rPr>
              <a:t> que le public se </a:t>
            </a:r>
            <a:r>
              <a:rPr lang="en-CA" sz="1100" b="1" dirty="0" err="1">
                <a:ea typeface="Helvetica Neue" panose="02000503000000020004" pitchFamily="2" charset="0"/>
              </a:rPr>
              <a:t>demande</a:t>
            </a:r>
            <a:r>
              <a:rPr lang="en-CA" sz="1100" b="1" dirty="0">
                <a:ea typeface="Helvetica Neue" panose="02000503000000020004" pitchFamily="2" charset="0"/>
              </a:rPr>
              <a:t> par qui et pour qui </a:t>
            </a:r>
            <a:r>
              <a:rPr lang="en-CA" sz="1100" b="1" dirty="0" err="1">
                <a:ea typeface="Helvetica Neue" panose="02000503000000020004" pitchFamily="2" charset="0"/>
              </a:rPr>
              <a:t>l’histoire</a:t>
            </a:r>
            <a:r>
              <a:rPr lang="en-CA" sz="1100" b="1" dirty="0">
                <a:ea typeface="Helvetica Neue" panose="02000503000000020004" pitchFamily="2" charset="0"/>
              </a:rPr>
              <a:t> </a:t>
            </a:r>
            <a:r>
              <a:rPr lang="en-CA" sz="1100" b="1" dirty="0" err="1">
                <a:ea typeface="Helvetica Neue" panose="02000503000000020004" pitchFamily="2" charset="0"/>
              </a:rPr>
              <a:t>est-elle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écrite</a:t>
            </a:r>
            <a:r>
              <a:rPr lang="en-CA" sz="1100" b="1" dirty="0">
                <a:ea typeface="Helvetica Neue" panose="02000503000000020004" pitchFamily="2" charset="0"/>
              </a:rPr>
              <a:t> et </a:t>
            </a:r>
            <a:r>
              <a:rPr lang="en-CA" sz="1100" b="1" dirty="0" err="1">
                <a:ea typeface="Helvetica Neue" panose="02000503000000020004" pitchFamily="2" charset="0"/>
              </a:rPr>
              <a:t>quelles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sont</a:t>
            </a:r>
            <a:r>
              <a:rPr lang="en-CA" sz="1100" b="1" dirty="0">
                <a:ea typeface="Helvetica Neue" panose="02000503000000020004" pitchFamily="2" charset="0"/>
              </a:rPr>
              <a:t> les </a:t>
            </a:r>
            <a:r>
              <a:rPr lang="en-CA" sz="1100" b="1" dirty="0" err="1">
                <a:ea typeface="Helvetica Neue" panose="02000503000000020004" pitchFamily="2" charset="0"/>
              </a:rPr>
              <a:t>voix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laissées</a:t>
            </a:r>
            <a:r>
              <a:rPr lang="en-CA" sz="1100" b="1" dirty="0">
                <a:ea typeface="Helvetica Neue" panose="02000503000000020004" pitchFamily="2" charset="0"/>
              </a:rPr>
              <a:t> de </a:t>
            </a:r>
            <a:r>
              <a:rPr lang="en-CA" sz="1100" b="1" dirty="0" err="1">
                <a:ea typeface="Helvetica Neue" panose="02000503000000020004" pitchFamily="2" charset="0"/>
              </a:rPr>
              <a:t>côté</a:t>
            </a:r>
            <a:r>
              <a:rPr lang="en-CA" sz="1100" b="1" dirty="0">
                <a:ea typeface="Helvetica Neue" panose="02000503000000020004" pitchFamily="2" charset="0"/>
              </a:rPr>
              <a:t>.</a:t>
            </a:r>
          </a:p>
        </p:txBody>
      </p:sp>
      <p:pic>
        <p:nvPicPr>
          <p:cNvPr id="2" name="Picture 1" descr="robert-houle-we-were-told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16" y="123478"/>
            <a:ext cx="6696744" cy="39035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1691680" y="4039974"/>
            <a:ext cx="5688632" cy="1124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ea typeface="Helvetica Neue" panose="02000503000000020004" pitchFamily="2" charset="0"/>
              </a:rPr>
              <a:t>Benjamin West, </a:t>
            </a:r>
            <a:r>
              <a:rPr lang="en-CA" sz="1100" b="1" i="1" dirty="0">
                <a:ea typeface="Helvetica Neue" panose="02000503000000020004" pitchFamily="2" charset="0"/>
              </a:rPr>
              <a:t>La mort du </a:t>
            </a:r>
            <a:r>
              <a:rPr lang="en-CA" sz="1100" b="1" i="1" dirty="0" err="1">
                <a:ea typeface="Helvetica Neue" panose="02000503000000020004" pitchFamily="2" charset="0"/>
              </a:rPr>
              <a:t>général</a:t>
            </a:r>
            <a:r>
              <a:rPr lang="en-CA" sz="1100" b="1" i="1" dirty="0">
                <a:ea typeface="Helvetica Neue" panose="02000503000000020004" pitchFamily="2" charset="0"/>
              </a:rPr>
              <a:t> Wolfe</a:t>
            </a:r>
            <a:r>
              <a:rPr lang="en-CA" sz="1100" b="1" dirty="0">
                <a:ea typeface="Helvetica Neue" panose="02000503000000020004" pitchFamily="2" charset="0"/>
              </a:rPr>
              <a:t>, 1770. Ce tableau </a:t>
            </a:r>
            <a:r>
              <a:rPr lang="en-CA" sz="1100" b="1" dirty="0" err="1">
                <a:ea typeface="Helvetica Neue" panose="02000503000000020004" pitchFamily="2" charset="0"/>
              </a:rPr>
              <a:t>représente</a:t>
            </a:r>
            <a:r>
              <a:rPr lang="en-CA" sz="1100" b="1" dirty="0">
                <a:ea typeface="Helvetica Neue" panose="02000503000000020004" pitchFamily="2" charset="0"/>
              </a:rPr>
              <a:t> la mort du </a:t>
            </a:r>
            <a:r>
              <a:rPr lang="en-CA" sz="1100" b="1" dirty="0" err="1">
                <a:ea typeface="Helvetica Neue" panose="02000503000000020004" pitchFamily="2" charset="0"/>
              </a:rPr>
              <a:t>général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britannique</a:t>
            </a:r>
            <a:r>
              <a:rPr lang="en-CA" sz="1100" b="1" dirty="0">
                <a:ea typeface="Helvetica Neue" panose="02000503000000020004" pitchFamily="2" charset="0"/>
              </a:rPr>
              <a:t> (le 13 </a:t>
            </a:r>
            <a:r>
              <a:rPr lang="en-CA" sz="1100" b="1" dirty="0" err="1">
                <a:ea typeface="Helvetica Neue" panose="02000503000000020004" pitchFamily="2" charset="0"/>
              </a:rPr>
              <a:t>septembre</a:t>
            </a:r>
            <a:r>
              <a:rPr lang="en-CA" sz="1100" b="1" dirty="0">
                <a:ea typeface="Helvetica Neue" panose="02000503000000020004" pitchFamily="2" charset="0"/>
              </a:rPr>
              <a:t> 1759) sur les </a:t>
            </a:r>
            <a:r>
              <a:rPr lang="en-CA" sz="1100" b="1" dirty="0" err="1">
                <a:ea typeface="Helvetica Neue" panose="02000503000000020004" pitchFamily="2" charset="0"/>
              </a:rPr>
              <a:t>plaines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d’Abraham</a:t>
            </a:r>
            <a:r>
              <a:rPr lang="en-CA" sz="1100" b="1" dirty="0">
                <a:ea typeface="Helvetica Neue" panose="02000503000000020004" pitchFamily="2" charset="0"/>
              </a:rPr>
              <a:t> — </a:t>
            </a:r>
            <a:r>
              <a:rPr lang="en-CA" sz="1100" b="1" dirty="0" err="1">
                <a:ea typeface="Helvetica Neue" panose="02000503000000020004" pitchFamily="2" charset="0"/>
              </a:rPr>
              <a:t>juste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à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l’extérieur</a:t>
            </a:r>
            <a:r>
              <a:rPr lang="en-CA" sz="1100" b="1" dirty="0">
                <a:ea typeface="Helvetica Neue" panose="02000503000000020004" pitchFamily="2" charset="0"/>
              </a:rPr>
              <a:t> des </a:t>
            </a:r>
            <a:r>
              <a:rPr lang="en-CA" sz="1100" b="1" dirty="0" err="1">
                <a:ea typeface="Helvetica Neue" panose="02000503000000020004" pitchFamily="2" charset="0"/>
              </a:rPr>
              <a:t>murs</a:t>
            </a:r>
            <a:r>
              <a:rPr lang="en-CA" sz="1100" b="1" dirty="0">
                <a:ea typeface="Helvetica Neue" panose="02000503000000020004" pitchFamily="2" charset="0"/>
              </a:rPr>
              <a:t> de Québec — pendant la guerre de Sept Ans (1756-1763). La </a:t>
            </a:r>
            <a:r>
              <a:rPr lang="en-CA" sz="1100" b="1" dirty="0" err="1">
                <a:ea typeface="Helvetica Neue" panose="02000503000000020004" pitchFamily="2" charset="0"/>
              </a:rPr>
              <a:t>bataille</a:t>
            </a:r>
            <a:r>
              <a:rPr lang="en-CA" sz="1100" b="1" dirty="0">
                <a:ea typeface="Helvetica Neue" panose="02000503000000020004" pitchFamily="2" charset="0"/>
              </a:rPr>
              <a:t> a </a:t>
            </a:r>
            <a:r>
              <a:rPr lang="en-CA" sz="1100" b="1" dirty="0" err="1">
                <a:ea typeface="Helvetica Neue" panose="02000503000000020004" pitchFamily="2" charset="0"/>
              </a:rPr>
              <a:t>finalement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mené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à</a:t>
            </a:r>
            <a:r>
              <a:rPr lang="en-CA" sz="1100" b="1" dirty="0">
                <a:ea typeface="Helvetica Neue" panose="02000503000000020004" pitchFamily="2" charset="0"/>
              </a:rPr>
              <a:t> la </a:t>
            </a:r>
            <a:r>
              <a:rPr lang="en-CA" sz="1100" b="1" dirty="0" err="1">
                <a:ea typeface="Helvetica Neue" panose="02000503000000020004" pitchFamily="2" charset="0"/>
              </a:rPr>
              <a:t>conquête</a:t>
            </a:r>
            <a:r>
              <a:rPr lang="en-CA" sz="1100" b="1" dirty="0">
                <a:ea typeface="Helvetica Neue" panose="02000503000000020004" pitchFamily="2" charset="0"/>
              </a:rPr>
              <a:t> de Québec par les </a:t>
            </a:r>
            <a:r>
              <a:rPr lang="en-CA" sz="1100" b="1" dirty="0" err="1">
                <a:ea typeface="Helvetica Neue" panose="02000503000000020004" pitchFamily="2" charset="0"/>
              </a:rPr>
              <a:t>Britanniques</a:t>
            </a:r>
            <a:r>
              <a:rPr lang="en-CA" sz="1100" b="1" dirty="0">
                <a:ea typeface="Helvetica Neue" panose="02000503000000020004" pitchFamily="2" charset="0"/>
              </a:rPr>
              <a:t> et </a:t>
            </a:r>
            <a:r>
              <a:rPr lang="en-CA" sz="1100" b="1" dirty="0" err="1">
                <a:ea typeface="Helvetica Neue" panose="02000503000000020004" pitchFamily="2" charset="0"/>
              </a:rPr>
              <a:t>à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leur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victoire</a:t>
            </a:r>
            <a:r>
              <a:rPr lang="en-CA" sz="1100" b="1" dirty="0">
                <a:ea typeface="Helvetica Neue" panose="02000503000000020004" pitchFamily="2" charset="0"/>
              </a:rPr>
              <a:t> de la guerre. </a:t>
            </a:r>
          </a:p>
        </p:txBody>
      </p:sp>
      <p:pic>
        <p:nvPicPr>
          <p:cNvPr id="2" name="Picture 1" descr="benjamin-west-death-of-general-wolfe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14" y="136245"/>
            <a:ext cx="5760714" cy="38756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971600" y="4049668"/>
            <a:ext cx="6911367" cy="7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ea typeface="Helvetica Neue" panose="02000503000000020004" pitchFamily="2" charset="0"/>
              </a:rPr>
              <a:t>Robert Houle, </a:t>
            </a:r>
            <a:r>
              <a:rPr lang="en-CA" sz="1100" b="1" i="1" dirty="0">
                <a:ea typeface="Helvetica Neue" panose="02000503000000020004" pitchFamily="2" charset="0"/>
              </a:rPr>
              <a:t>Kanata</a:t>
            </a:r>
            <a:r>
              <a:rPr lang="en-CA" sz="1100" b="1" dirty="0">
                <a:ea typeface="Helvetica Neue" panose="02000503000000020004" pitchFamily="2" charset="0"/>
              </a:rPr>
              <a:t>, 1992. </a:t>
            </a:r>
            <a:r>
              <a:rPr lang="en-CA" sz="1100" b="1" dirty="0" err="1">
                <a:ea typeface="Helvetica Neue" panose="02000503000000020004" pitchFamily="2" charset="0"/>
              </a:rPr>
              <a:t>En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attirant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l’attention</a:t>
            </a:r>
            <a:r>
              <a:rPr lang="en-CA" sz="1100" b="1" dirty="0">
                <a:ea typeface="Helvetica Neue" panose="02000503000000020004" pitchFamily="2" charset="0"/>
              </a:rPr>
              <a:t> du </a:t>
            </a:r>
            <a:r>
              <a:rPr lang="en-CA" sz="1100" b="1" dirty="0" err="1">
                <a:ea typeface="Helvetica Neue" panose="02000503000000020004" pitchFamily="2" charset="0"/>
              </a:rPr>
              <a:t>spectateur</a:t>
            </a:r>
            <a:r>
              <a:rPr lang="en-CA" sz="1100" b="1" dirty="0">
                <a:ea typeface="Helvetica Neue" panose="02000503000000020004" pitchFamily="2" charset="0"/>
              </a:rPr>
              <a:t> sur le </a:t>
            </a:r>
            <a:r>
              <a:rPr lang="en-CA" sz="1100" b="1" dirty="0" err="1">
                <a:ea typeface="Helvetica Neue" panose="02000503000000020004" pitchFamily="2" charset="0"/>
              </a:rPr>
              <a:t>guerrier</a:t>
            </a:r>
            <a:r>
              <a:rPr lang="en-CA" sz="1100" b="1" dirty="0">
                <a:ea typeface="Helvetica Neue" panose="02000503000000020004" pitchFamily="2" charset="0"/>
              </a:rPr>
              <a:t> du Delaware de la </a:t>
            </a:r>
            <a:r>
              <a:rPr lang="en-CA" sz="1100" b="1" dirty="0" err="1">
                <a:ea typeface="Helvetica Neue" panose="02000503000000020004" pitchFamily="2" charset="0"/>
              </a:rPr>
              <a:t>peinture</a:t>
            </a:r>
            <a:r>
              <a:rPr lang="en-CA" sz="1100" b="1" dirty="0">
                <a:ea typeface="Helvetica Neue" panose="02000503000000020004" pitchFamily="2" charset="0"/>
              </a:rPr>
              <a:t> de West, Houle </a:t>
            </a:r>
            <a:r>
              <a:rPr lang="en-CA" sz="1100" b="1" dirty="0" err="1">
                <a:ea typeface="Helvetica Neue" panose="02000503000000020004" pitchFamily="2" charset="0"/>
              </a:rPr>
              <a:t>souligne</a:t>
            </a:r>
            <a:r>
              <a:rPr lang="en-CA" sz="1100" b="1" dirty="0">
                <a:ea typeface="Helvetica Neue" panose="02000503000000020004" pitchFamily="2" charset="0"/>
              </a:rPr>
              <a:t> la place des Premières Nations dans </a:t>
            </a:r>
            <a:r>
              <a:rPr lang="en-CA" sz="1100" b="1" dirty="0" err="1">
                <a:ea typeface="Helvetica Neue" panose="02000503000000020004" pitchFamily="2" charset="0"/>
              </a:rPr>
              <a:t>l’histoire</a:t>
            </a:r>
            <a:r>
              <a:rPr lang="en-CA" sz="1100" b="1" dirty="0">
                <a:ea typeface="Helvetica Neue" panose="02000503000000020004" pitchFamily="2" charset="0"/>
              </a:rPr>
              <a:t> et </a:t>
            </a:r>
            <a:r>
              <a:rPr lang="en-CA" sz="1100" b="1" dirty="0" err="1">
                <a:ea typeface="Helvetica Neue" panose="02000503000000020004" pitchFamily="2" charset="0"/>
              </a:rPr>
              <a:t>confronte</a:t>
            </a:r>
            <a:r>
              <a:rPr lang="en-CA" sz="1100" b="1" dirty="0">
                <a:ea typeface="Helvetica Neue" panose="02000503000000020004" pitchFamily="2" charset="0"/>
              </a:rPr>
              <a:t> les </a:t>
            </a:r>
            <a:r>
              <a:rPr lang="en-CA" sz="1100" b="1" dirty="0" err="1">
                <a:ea typeface="Helvetica Neue" panose="02000503000000020004" pitchFamily="2" charset="0"/>
              </a:rPr>
              <a:t>représentations</a:t>
            </a:r>
            <a:r>
              <a:rPr lang="en-CA" sz="1100" b="1" dirty="0">
                <a:ea typeface="Helvetica Neue" panose="02000503000000020004" pitchFamily="2" charset="0"/>
              </a:rPr>
              <a:t> des </a:t>
            </a:r>
            <a:r>
              <a:rPr lang="en-CA" sz="1100" b="1" dirty="0" err="1">
                <a:ea typeface="Helvetica Neue" panose="02000503000000020004" pitchFamily="2" charset="0"/>
              </a:rPr>
              <a:t>peuples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autochtones</a:t>
            </a:r>
            <a:r>
              <a:rPr lang="en-CA" sz="1100" b="1" dirty="0">
                <a:ea typeface="Helvetica Neue" panose="02000503000000020004" pitchFamily="2" charset="0"/>
              </a:rPr>
              <a:t> par des artistes non-</a:t>
            </a:r>
            <a:r>
              <a:rPr lang="en-CA" sz="1100" b="1" dirty="0" err="1">
                <a:ea typeface="Helvetica Neue" panose="02000503000000020004" pitchFamily="2" charset="0"/>
              </a:rPr>
              <a:t>autochtones</a:t>
            </a:r>
            <a:r>
              <a:rPr lang="en-CA" sz="1100" b="1" dirty="0">
                <a:ea typeface="Helvetica Neue" panose="02000503000000020004" pitchFamily="2" charset="0"/>
              </a:rPr>
              <a:t>.</a:t>
            </a:r>
          </a:p>
        </p:txBody>
      </p:sp>
      <p:pic>
        <p:nvPicPr>
          <p:cNvPr id="3" name="Picture 2" descr="robert-houle-kanata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5" b="18233"/>
          <a:stretch/>
        </p:blipFill>
        <p:spPr>
          <a:xfrm>
            <a:off x="1007198" y="514786"/>
            <a:ext cx="7129604" cy="34251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6228184" y="1995686"/>
            <a:ext cx="2160240" cy="7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ea typeface="Helvetica Neue"/>
                <a:sym typeface="Helvetica Neue"/>
              </a:rPr>
              <a:t>Robert </a:t>
            </a:r>
            <a:r>
              <a:rPr lang="en-US" sz="1100" b="1" dirty="0" err="1">
                <a:ea typeface="Helvetica Neue"/>
                <a:sym typeface="Helvetica Neue"/>
              </a:rPr>
              <a:t>Houle</a:t>
            </a:r>
            <a:r>
              <a:rPr lang="en-US" sz="1100" b="1" dirty="0">
                <a:ea typeface="Helvetica Neue"/>
                <a:sym typeface="Helvetica Neue"/>
              </a:rPr>
              <a:t>, </a:t>
            </a:r>
            <a:r>
              <a:rPr lang="en-US" sz="1100" b="1" i="1" dirty="0">
                <a:ea typeface="Helvetica Neue"/>
                <a:sym typeface="Helvetica Neue"/>
              </a:rPr>
              <a:t>Kanata</a:t>
            </a:r>
            <a:r>
              <a:rPr lang="en-US" sz="1100" b="1" dirty="0">
                <a:ea typeface="Helvetica Neue"/>
                <a:sym typeface="Helvetica Neue"/>
              </a:rPr>
              <a:t>, 1992.</a:t>
            </a:r>
            <a:endParaRPr sz="1100" b="1" dirty="0">
              <a:ea typeface="Helvetica Neue"/>
              <a:sym typeface="Helvetica Neue"/>
            </a:endParaRPr>
          </a:p>
        </p:txBody>
      </p:sp>
      <p:pic>
        <p:nvPicPr>
          <p:cNvPr id="3" name="Picture 2" descr="robert-houle-kanata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" t="27082" r="8392" b="35870"/>
          <a:stretch/>
        </p:blipFill>
        <p:spPr>
          <a:xfrm>
            <a:off x="179512" y="483518"/>
            <a:ext cx="5863099" cy="1872208"/>
          </a:xfrm>
          <a:prstGeom prst="rect">
            <a:avLst/>
          </a:prstGeom>
        </p:spPr>
      </p:pic>
      <p:pic>
        <p:nvPicPr>
          <p:cNvPr id="4" name="Picture 3" descr="benjamin-west-death-of-general-wolfe-contextu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49978"/>
            <a:ext cx="3600400" cy="2422260"/>
          </a:xfrm>
          <a:prstGeom prst="rect">
            <a:avLst/>
          </a:prstGeom>
        </p:spPr>
      </p:pic>
      <p:sp>
        <p:nvSpPr>
          <p:cNvPr id="5" name="Google Shape;72;p16"/>
          <p:cNvSpPr txBox="1"/>
          <p:nvPr/>
        </p:nvSpPr>
        <p:spPr>
          <a:xfrm>
            <a:off x="3923928" y="4515966"/>
            <a:ext cx="3744416" cy="403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CA" sz="1100" b="1" dirty="0">
                <a:ea typeface="Helvetica Neue" panose="02000503000000020004" pitchFamily="2" charset="0"/>
              </a:rPr>
              <a:t>Benjamin West, </a:t>
            </a:r>
            <a:r>
              <a:rPr lang="en-CA" sz="1100" b="1" i="1" dirty="0">
                <a:ea typeface="Helvetica Neue" panose="02000503000000020004" pitchFamily="2" charset="0"/>
              </a:rPr>
              <a:t>La mort du </a:t>
            </a:r>
            <a:r>
              <a:rPr lang="en-CA" sz="1100" b="1" i="1" dirty="0" err="1">
                <a:ea typeface="Helvetica Neue" panose="02000503000000020004" pitchFamily="2" charset="0"/>
              </a:rPr>
              <a:t>général</a:t>
            </a:r>
            <a:r>
              <a:rPr lang="en-CA" sz="1100" b="1" i="1" dirty="0">
                <a:ea typeface="Helvetica Neue" panose="02000503000000020004" pitchFamily="2" charset="0"/>
              </a:rPr>
              <a:t> Wolfe</a:t>
            </a:r>
            <a:r>
              <a:rPr lang="en-CA" sz="1100" b="1" dirty="0">
                <a:ea typeface="Helvetica Neue" panose="02000503000000020004" pitchFamily="2" charset="0"/>
              </a:rPr>
              <a:t>, 1770.</a:t>
            </a:r>
            <a:endParaRPr sz="1100" b="1" dirty="0">
              <a:ea typeface="Helvetica Neue"/>
              <a:sym typeface="Helvetica Neue"/>
            </a:endParaRPr>
          </a:p>
        </p:txBody>
      </p:sp>
      <p:sp>
        <p:nvSpPr>
          <p:cNvPr id="6" name="Google Shape;78;p17"/>
          <p:cNvSpPr txBox="1"/>
          <p:nvPr/>
        </p:nvSpPr>
        <p:spPr>
          <a:xfrm>
            <a:off x="179512" y="20138"/>
            <a:ext cx="2736304" cy="7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ea typeface="Helvetica Neue" panose="02000503000000020004" pitchFamily="2" charset="0"/>
              </a:rPr>
              <a:t>Activité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d’apprentissage</a:t>
            </a:r>
            <a:r>
              <a:rPr lang="en-CA" sz="1100" b="1" dirty="0">
                <a:ea typeface="Helvetica Neue" panose="02000503000000020004" pitchFamily="2" charset="0"/>
              </a:rPr>
              <a:t> n</a:t>
            </a:r>
            <a:r>
              <a:rPr lang="en-CA" sz="1100" b="1" baseline="30000" dirty="0">
                <a:ea typeface="Helvetica Neue" panose="02000503000000020004" pitchFamily="2" charset="0"/>
              </a:rPr>
              <a:t>o</a:t>
            </a:r>
            <a:r>
              <a:rPr lang="en-CA" sz="1100" b="1" dirty="0">
                <a:ea typeface="Helvetica Neue" panose="02000503000000020004" pitchFamily="2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45355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6300192" y="2033444"/>
            <a:ext cx="2160240" cy="7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ea typeface="Helvetica Neue"/>
                <a:sym typeface="Helvetica Neue"/>
              </a:rPr>
              <a:t>Robert </a:t>
            </a:r>
            <a:r>
              <a:rPr lang="en-US" sz="1100" b="1" dirty="0" err="1">
                <a:ea typeface="Helvetica Neue"/>
                <a:sym typeface="Helvetica Neue"/>
              </a:rPr>
              <a:t>Houle</a:t>
            </a:r>
            <a:r>
              <a:rPr lang="en-US" sz="1100" b="1" dirty="0">
                <a:ea typeface="Helvetica Neue"/>
                <a:sym typeface="Helvetica Neue"/>
              </a:rPr>
              <a:t>, </a:t>
            </a:r>
            <a:r>
              <a:rPr lang="en-US" sz="1100" b="1" i="1" dirty="0">
                <a:ea typeface="Helvetica Neue"/>
                <a:sym typeface="Helvetica Neue"/>
              </a:rPr>
              <a:t>Kanata</a:t>
            </a:r>
            <a:r>
              <a:rPr lang="en-US" sz="1100" b="1" dirty="0">
                <a:ea typeface="Helvetica Neue"/>
                <a:sym typeface="Helvetica Neue"/>
              </a:rPr>
              <a:t>, 1992.</a:t>
            </a:r>
            <a:endParaRPr sz="1100" b="1" dirty="0">
              <a:ea typeface="Helvetica Neue"/>
              <a:sym typeface="Helvetica Neue"/>
            </a:endParaRPr>
          </a:p>
        </p:txBody>
      </p:sp>
      <p:pic>
        <p:nvPicPr>
          <p:cNvPr id="3" name="Picture 2" descr="robert-houle-kanata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" t="27082" r="8392" b="35870"/>
          <a:stretch/>
        </p:blipFill>
        <p:spPr>
          <a:xfrm>
            <a:off x="179512" y="467220"/>
            <a:ext cx="5914139" cy="1888506"/>
          </a:xfrm>
          <a:prstGeom prst="rect">
            <a:avLst/>
          </a:prstGeom>
        </p:spPr>
      </p:pic>
      <p:sp>
        <p:nvSpPr>
          <p:cNvPr id="5" name="Google Shape;72;p16"/>
          <p:cNvSpPr txBox="1"/>
          <p:nvPr/>
        </p:nvSpPr>
        <p:spPr>
          <a:xfrm>
            <a:off x="4716016" y="4515966"/>
            <a:ext cx="2808312" cy="403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CA" sz="1100" b="1" dirty="0">
                <a:ea typeface="Helvetica Neue" panose="02000503000000020004" pitchFamily="2" charset="0"/>
              </a:rPr>
              <a:t>Robert Houle, </a:t>
            </a:r>
            <a:r>
              <a:rPr lang="en-CA" sz="1100" b="1" i="1" dirty="0">
                <a:ea typeface="Helvetica Neue" panose="02000503000000020004" pitchFamily="2" charset="0"/>
              </a:rPr>
              <a:t>O-ween du </a:t>
            </a:r>
            <a:r>
              <a:rPr lang="en-CA" sz="1100" b="1" i="1" dirty="0" err="1">
                <a:ea typeface="Helvetica Neue" panose="02000503000000020004" pitchFamily="2" charset="0"/>
              </a:rPr>
              <a:t>muh</a:t>
            </a:r>
            <a:r>
              <a:rPr lang="en-CA" sz="1100" b="1" i="1" dirty="0">
                <a:ea typeface="Helvetica Neue" panose="02000503000000020004" pitchFamily="2" charset="0"/>
              </a:rPr>
              <a:t> </a:t>
            </a:r>
            <a:r>
              <a:rPr lang="en-CA" sz="1100" b="1" i="1" dirty="0" err="1">
                <a:ea typeface="Helvetica Neue" panose="02000503000000020004" pitchFamily="2" charset="0"/>
              </a:rPr>
              <a:t>waun</a:t>
            </a:r>
            <a:r>
              <a:rPr lang="en-CA" sz="1100" b="1" i="1" dirty="0">
                <a:ea typeface="Helvetica Neue" panose="02000503000000020004" pitchFamily="2" charset="0"/>
              </a:rPr>
              <a:t> [On nous a </a:t>
            </a:r>
            <a:r>
              <a:rPr lang="en-CA" sz="1100" b="1" i="1" dirty="0" err="1">
                <a:ea typeface="Helvetica Neue" panose="02000503000000020004" pitchFamily="2" charset="0"/>
              </a:rPr>
              <a:t>dit</a:t>
            </a:r>
            <a:r>
              <a:rPr lang="en-CA" sz="1100" b="1" i="1" dirty="0">
                <a:ea typeface="Helvetica Neue" panose="02000503000000020004" pitchFamily="2" charset="0"/>
              </a:rPr>
              <a:t>], </a:t>
            </a:r>
            <a:r>
              <a:rPr lang="en-CA" sz="1100" b="1" dirty="0">
                <a:ea typeface="Helvetica Neue" panose="02000503000000020004" pitchFamily="2" charset="0"/>
              </a:rPr>
              <a:t>2017.</a:t>
            </a:r>
            <a:endParaRPr sz="1100" b="1" dirty="0">
              <a:ea typeface="Helvetica Neue"/>
              <a:sym typeface="Helvetica Neue"/>
            </a:endParaRPr>
          </a:p>
        </p:txBody>
      </p:sp>
      <p:pic>
        <p:nvPicPr>
          <p:cNvPr id="6" name="Picture 5" descr="robert-houle-we-were-told-contextu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4" y="2427734"/>
            <a:ext cx="4412014" cy="2571750"/>
          </a:xfrm>
          <a:prstGeom prst="rect">
            <a:avLst/>
          </a:prstGeom>
        </p:spPr>
      </p:pic>
      <p:sp>
        <p:nvSpPr>
          <p:cNvPr id="8" name="Google Shape;78;p17">
            <a:extLst>
              <a:ext uri="{FF2B5EF4-FFF2-40B4-BE49-F238E27FC236}">
                <a16:creationId xmlns:a16="http://schemas.microsoft.com/office/drawing/2014/main" id="{5AFEC077-C2B3-CA41-B8A1-058653FB49E1}"/>
              </a:ext>
            </a:extLst>
          </p:cNvPr>
          <p:cNvSpPr txBox="1"/>
          <p:nvPr/>
        </p:nvSpPr>
        <p:spPr>
          <a:xfrm>
            <a:off x="179512" y="20138"/>
            <a:ext cx="2736304" cy="7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ea typeface="Helvetica Neue" panose="02000503000000020004" pitchFamily="2" charset="0"/>
              </a:rPr>
              <a:t>Activité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d’apprentissage</a:t>
            </a:r>
            <a:r>
              <a:rPr lang="en-CA" sz="1100" b="1" dirty="0">
                <a:ea typeface="Helvetica Neue" panose="02000503000000020004" pitchFamily="2" charset="0"/>
              </a:rPr>
              <a:t> n</a:t>
            </a:r>
            <a:r>
              <a:rPr lang="en-CA" sz="1100" b="1" baseline="30000" dirty="0">
                <a:ea typeface="Helvetica Neue" panose="02000503000000020004" pitchFamily="2" charset="0"/>
              </a:rPr>
              <a:t>o</a:t>
            </a:r>
            <a:r>
              <a:rPr lang="en-CA" sz="1100" b="1" dirty="0">
                <a:ea typeface="Helvetica Neue" panose="02000503000000020004" pitchFamily="2" charset="0"/>
              </a:rPr>
              <a:t> 1 </a:t>
            </a:r>
          </a:p>
        </p:txBody>
      </p:sp>
    </p:spTree>
    <p:extLst>
      <p:ext uri="{BB962C8B-B14F-4D97-AF65-F5344CB8AC3E}">
        <p14:creationId xmlns:p14="http://schemas.microsoft.com/office/powerpoint/2010/main" val="4179583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1187624" y="3867894"/>
            <a:ext cx="6696744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Robert Houle, </a:t>
            </a:r>
            <a:r>
              <a:rPr lang="en-CA" sz="1100" b="1" i="1" dirty="0" err="1">
                <a:solidFill>
                  <a:schemeClr val="tx1"/>
                </a:solidFill>
                <a:ea typeface="Helvetica Neue" panose="02000503000000020004" pitchFamily="2" charset="0"/>
              </a:rPr>
              <a:t>Prémisses</a:t>
            </a:r>
            <a:r>
              <a:rPr lang="en-CA" sz="1100" b="1" i="1" dirty="0">
                <a:solidFill>
                  <a:schemeClr val="tx1"/>
                </a:solidFill>
                <a:ea typeface="Helvetica Neue" panose="02000503000000020004" pitchFamily="2" charset="0"/>
              </a:rPr>
              <a:t> de </a:t>
            </a:r>
            <a:r>
              <a:rPr lang="en-CA" sz="1100" b="1" i="1" dirty="0" err="1">
                <a:solidFill>
                  <a:schemeClr val="tx1"/>
                </a:solidFill>
                <a:ea typeface="Helvetica Neue" panose="02000503000000020004" pitchFamily="2" charset="0"/>
              </a:rPr>
              <a:t>l’autonomie</a:t>
            </a:r>
            <a:r>
              <a:rPr lang="en-CA" sz="1100" b="1" i="1" dirty="0">
                <a:solidFill>
                  <a:schemeClr val="tx1"/>
                </a:solidFill>
                <a:ea typeface="Helvetica Neue" panose="02000503000000020004" pitchFamily="2" charset="0"/>
              </a:rPr>
              <a:t> : </a:t>
            </a:r>
            <a:r>
              <a:rPr lang="en-CA" sz="1100" b="1" i="1" dirty="0" err="1">
                <a:solidFill>
                  <a:schemeClr val="tx1"/>
                </a:solidFill>
                <a:ea typeface="Helvetica Neue" panose="02000503000000020004" pitchFamily="2" charset="0"/>
              </a:rPr>
              <a:t>Traité</a:t>
            </a:r>
            <a:r>
              <a:rPr lang="en-CA" sz="1100" b="1" i="1" dirty="0">
                <a:solidFill>
                  <a:schemeClr val="tx1"/>
                </a:solidFill>
                <a:ea typeface="Helvetica Neue" panose="02000503000000020004" pitchFamily="2" charset="0"/>
              </a:rPr>
              <a:t> n</a:t>
            </a:r>
            <a:r>
              <a:rPr lang="en-CA" sz="1100" b="1" i="1" baseline="30000" dirty="0">
                <a:solidFill>
                  <a:schemeClr val="tx1"/>
                </a:solidFill>
                <a:ea typeface="Helvetica Neue" panose="02000503000000020004" pitchFamily="2" charset="0"/>
              </a:rPr>
              <a:t>o</a:t>
            </a:r>
            <a:r>
              <a:rPr lang="en-CA" sz="1100" b="1" i="1" dirty="0">
                <a:solidFill>
                  <a:schemeClr val="tx1"/>
                </a:solidFill>
                <a:ea typeface="Helvetica Neue" panose="02000503000000020004" pitchFamily="2" charset="0"/>
              </a:rPr>
              <a:t> 1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, 1994. </a:t>
            </a:r>
            <a:r>
              <a:rPr lang="en-CA" sz="1100" b="1" dirty="0" err="1">
                <a:solidFill>
                  <a:schemeClr val="tx1"/>
                </a:solidFill>
                <a:ea typeface="Helvetica Neue" panose="02000503000000020004" pitchFamily="2" charset="0"/>
              </a:rPr>
              <a:t>En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solidFill>
                  <a:schemeClr val="tx1"/>
                </a:solidFill>
                <a:ea typeface="Helvetica Neue" panose="02000503000000020004" pitchFamily="2" charset="0"/>
              </a:rPr>
              <a:t>superposant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solidFill>
                  <a:schemeClr val="tx1"/>
                </a:solidFill>
                <a:ea typeface="Helvetica Neue" panose="02000503000000020004" pitchFamily="2" charset="0"/>
              </a:rPr>
              <a:t>une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solidFill>
                  <a:schemeClr val="tx1"/>
                </a:solidFill>
                <a:ea typeface="Helvetica Neue" panose="02000503000000020004" pitchFamily="2" charset="0"/>
              </a:rPr>
              <a:t>photographie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solidFill>
                  <a:schemeClr val="tx1"/>
                </a:solidFill>
                <a:ea typeface="Helvetica Neue" panose="02000503000000020004" pitchFamily="2" charset="0"/>
              </a:rPr>
              <a:t>d’archives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solidFill>
                  <a:schemeClr val="tx1"/>
                </a:solidFill>
                <a:ea typeface="Helvetica Neue" panose="02000503000000020004" pitchFamily="2" charset="0"/>
              </a:rPr>
              <a:t>où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solidFill>
                  <a:schemeClr val="tx1"/>
                </a:solidFill>
                <a:ea typeface="Helvetica Neue" panose="02000503000000020004" pitchFamily="2" charset="0"/>
              </a:rPr>
              <a:t>figurent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des </a:t>
            </a:r>
            <a:r>
              <a:rPr lang="en-CA" sz="1100" b="1" dirty="0" err="1">
                <a:solidFill>
                  <a:schemeClr val="tx1"/>
                </a:solidFill>
                <a:ea typeface="Helvetica Neue" panose="02000503000000020004" pitchFamily="2" charset="0"/>
              </a:rPr>
              <a:t>guerriers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regardant un sac de </a:t>
            </a:r>
            <a:r>
              <a:rPr lang="en-CA" sz="1100" b="1" dirty="0" err="1">
                <a:solidFill>
                  <a:schemeClr val="tx1"/>
                </a:solidFill>
                <a:ea typeface="Helvetica Neue" panose="02000503000000020004" pitchFamily="2" charset="0"/>
              </a:rPr>
              <a:t>médecine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sur </a:t>
            </a:r>
            <a:r>
              <a:rPr lang="en-CA" sz="1100" b="1" dirty="0" err="1">
                <a:solidFill>
                  <a:schemeClr val="tx1"/>
                </a:solidFill>
                <a:ea typeface="Helvetica Neue" panose="02000503000000020004" pitchFamily="2" charset="0"/>
              </a:rPr>
              <a:t>une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zone de </a:t>
            </a:r>
            <a:r>
              <a:rPr lang="en-CA" sz="1100" b="1" dirty="0" err="1">
                <a:solidFill>
                  <a:schemeClr val="tx1"/>
                </a:solidFill>
                <a:ea typeface="Helvetica Neue" panose="02000503000000020004" pitchFamily="2" charset="0"/>
              </a:rPr>
              <a:t>texte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solidFill>
                  <a:schemeClr val="tx1"/>
                </a:solidFill>
                <a:ea typeface="Helvetica Neue" panose="02000503000000020004" pitchFamily="2" charset="0"/>
              </a:rPr>
              <a:t>juridique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solidFill>
                  <a:schemeClr val="tx1"/>
                </a:solidFill>
                <a:ea typeface="Helvetica Neue" panose="02000503000000020004" pitchFamily="2" charset="0"/>
              </a:rPr>
              <a:t>provenant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du </a:t>
            </a:r>
            <a:r>
              <a:rPr lang="en-CA" sz="1100" b="1" dirty="0" err="1">
                <a:solidFill>
                  <a:schemeClr val="tx1"/>
                </a:solidFill>
                <a:ea typeface="Helvetica Neue" panose="02000503000000020004" pitchFamily="2" charset="0"/>
              </a:rPr>
              <a:t>Traité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n</a:t>
            </a:r>
            <a:r>
              <a:rPr lang="en-CA" sz="1100" b="1" baseline="30000" dirty="0">
                <a:solidFill>
                  <a:schemeClr val="tx1"/>
                </a:solidFill>
                <a:ea typeface="Helvetica Neue" panose="02000503000000020004" pitchFamily="2" charset="0"/>
              </a:rPr>
              <a:t>o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1, Houle </a:t>
            </a:r>
            <a:r>
              <a:rPr lang="en-CA" sz="1100" b="1" dirty="0" err="1">
                <a:solidFill>
                  <a:schemeClr val="tx1"/>
                </a:solidFill>
                <a:ea typeface="Helvetica Neue" panose="02000503000000020004" pitchFamily="2" charset="0"/>
              </a:rPr>
              <a:t>souligne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les droits et </a:t>
            </a:r>
            <a:r>
              <a:rPr lang="en-CA" sz="1100" b="1" dirty="0" err="1">
                <a:solidFill>
                  <a:schemeClr val="tx1"/>
                </a:solidFill>
                <a:ea typeface="Helvetica Neue" panose="02000503000000020004" pitchFamily="2" charset="0"/>
              </a:rPr>
              <a:t>l’histoire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des </a:t>
            </a:r>
            <a:r>
              <a:rPr lang="en-CA" sz="1100" b="1" dirty="0" err="1">
                <a:solidFill>
                  <a:schemeClr val="tx1"/>
                </a:solidFill>
                <a:ea typeface="Helvetica Neue" panose="02000503000000020004" pitchFamily="2" charset="0"/>
              </a:rPr>
              <a:t>peuples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solidFill>
                  <a:schemeClr val="tx1"/>
                </a:solidFill>
                <a:ea typeface="Helvetica Neue" panose="02000503000000020004" pitchFamily="2" charset="0"/>
              </a:rPr>
              <a:t>autochtones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et </a:t>
            </a:r>
            <a:r>
              <a:rPr lang="en-CA" sz="1100" b="1" dirty="0" err="1">
                <a:solidFill>
                  <a:schemeClr val="tx1"/>
                </a:solidFill>
                <a:ea typeface="Helvetica Neue" panose="02000503000000020004" pitchFamily="2" charset="0"/>
              </a:rPr>
              <a:t>subvertit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la </a:t>
            </a:r>
            <a:r>
              <a:rPr lang="en-CA" sz="1100" b="1" dirty="0" err="1">
                <a:solidFill>
                  <a:schemeClr val="tx1"/>
                </a:solidFill>
                <a:ea typeface="Helvetica Neue" panose="02000503000000020004" pitchFamily="2" charset="0"/>
              </a:rPr>
              <a:t>législation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qui a </a:t>
            </a:r>
            <a:r>
              <a:rPr lang="en-CA" sz="1100" b="1" dirty="0" err="1">
                <a:solidFill>
                  <a:schemeClr val="tx1"/>
                </a:solidFill>
                <a:ea typeface="Helvetica Neue" panose="02000503000000020004" pitchFamily="2" charset="0"/>
              </a:rPr>
              <a:t>servi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solidFill>
                  <a:schemeClr val="tx1"/>
                </a:solidFill>
                <a:ea typeface="Helvetica Neue" panose="02000503000000020004" pitchFamily="2" charset="0"/>
              </a:rPr>
              <a:t>à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forcer les </a:t>
            </a:r>
            <a:r>
              <a:rPr lang="en-CA" sz="1100" b="1" dirty="0" err="1">
                <a:solidFill>
                  <a:schemeClr val="tx1"/>
                </a:solidFill>
                <a:ea typeface="Helvetica Neue" panose="02000503000000020004" pitchFamily="2" charset="0"/>
              </a:rPr>
              <a:t>peuples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solidFill>
                  <a:schemeClr val="tx1"/>
                </a:solidFill>
                <a:ea typeface="Helvetica Neue" panose="02000503000000020004" pitchFamily="2" charset="0"/>
              </a:rPr>
              <a:t>autochtones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solidFill>
                  <a:schemeClr val="tx1"/>
                </a:solidFill>
                <a:ea typeface="Helvetica Neue" panose="02000503000000020004" pitchFamily="2" charset="0"/>
              </a:rPr>
              <a:t>à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solidFill>
                  <a:schemeClr val="tx1"/>
                </a:solidFill>
                <a:ea typeface="Helvetica Neue" panose="02000503000000020004" pitchFamily="2" charset="0"/>
              </a:rPr>
              <a:t>céder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solidFill>
                  <a:schemeClr val="tx1"/>
                </a:solidFill>
                <a:ea typeface="Helvetica Neue" panose="02000503000000020004" pitchFamily="2" charset="0"/>
              </a:rPr>
              <a:t>leur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solidFill>
                  <a:schemeClr val="tx1"/>
                </a:solidFill>
                <a:ea typeface="Helvetica Neue" panose="02000503000000020004" pitchFamily="2" charset="0"/>
              </a:rPr>
              <a:t>territoire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et </a:t>
            </a:r>
            <a:r>
              <a:rPr lang="en-CA" sz="1100" b="1" dirty="0" err="1">
                <a:solidFill>
                  <a:schemeClr val="tx1"/>
                </a:solidFill>
                <a:ea typeface="Helvetica Neue" panose="02000503000000020004" pitchFamily="2" charset="0"/>
              </a:rPr>
              <a:t>leurs</a:t>
            </a:r>
            <a:r>
              <a:rPr lang="en-CA" sz="1100" b="1" dirty="0">
                <a:solidFill>
                  <a:schemeClr val="tx1"/>
                </a:solidFill>
                <a:ea typeface="Helvetica Neue" panose="02000503000000020004" pitchFamily="2" charset="0"/>
              </a:rPr>
              <a:t> droits. </a:t>
            </a:r>
          </a:p>
        </p:txBody>
      </p:sp>
      <p:pic>
        <p:nvPicPr>
          <p:cNvPr id="3" name="Picture 2" descr="robert-houle-premises-for-self-rule-treaty-n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88" y="483518"/>
            <a:ext cx="6580190" cy="3327215"/>
          </a:xfrm>
          <a:prstGeom prst="rect">
            <a:avLst/>
          </a:prstGeom>
        </p:spPr>
      </p:pic>
      <p:sp>
        <p:nvSpPr>
          <p:cNvPr id="5" name="Google Shape;78;p17">
            <a:extLst>
              <a:ext uri="{FF2B5EF4-FFF2-40B4-BE49-F238E27FC236}">
                <a16:creationId xmlns:a16="http://schemas.microsoft.com/office/drawing/2014/main" id="{EFC47B2E-D542-AE44-B310-EC6F2CA59E38}"/>
              </a:ext>
            </a:extLst>
          </p:cNvPr>
          <p:cNvSpPr txBox="1"/>
          <p:nvPr/>
        </p:nvSpPr>
        <p:spPr>
          <a:xfrm>
            <a:off x="179512" y="20138"/>
            <a:ext cx="2736304" cy="7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ea typeface="Helvetica Neue" panose="02000503000000020004" pitchFamily="2" charset="0"/>
              </a:rPr>
              <a:t>Activité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d’apprentissage</a:t>
            </a:r>
            <a:r>
              <a:rPr lang="en-CA" sz="1100" b="1" dirty="0">
                <a:ea typeface="Helvetica Neue" panose="02000503000000020004" pitchFamily="2" charset="0"/>
              </a:rPr>
              <a:t> n</a:t>
            </a:r>
            <a:r>
              <a:rPr lang="en-CA" sz="1100" b="1" baseline="30000" dirty="0">
                <a:ea typeface="Helvetica Neue" panose="02000503000000020004" pitchFamily="2" charset="0"/>
              </a:rPr>
              <a:t>o</a:t>
            </a:r>
            <a:r>
              <a:rPr lang="en-CA" sz="1100" b="1" dirty="0">
                <a:ea typeface="Helvetica Neue" panose="02000503000000020004" pitchFamily="2" charset="0"/>
              </a:rPr>
              <a:t> 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6012160" y="3363838"/>
            <a:ext cx="288032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ea typeface="Helvetica Neue" panose="02000503000000020004" pitchFamily="2" charset="0"/>
              </a:rPr>
              <a:t>Barnett Newman, </a:t>
            </a:r>
            <a:r>
              <a:rPr lang="en-CA" sz="1100" b="1" i="1" dirty="0" err="1">
                <a:ea typeface="Helvetica Neue" panose="02000503000000020004" pitchFamily="2" charset="0"/>
              </a:rPr>
              <a:t>Toundra</a:t>
            </a:r>
            <a:r>
              <a:rPr lang="en-CA" sz="1100" b="1" dirty="0">
                <a:ea typeface="Helvetica Neue" panose="02000503000000020004" pitchFamily="2" charset="0"/>
              </a:rPr>
              <a:t>, 1950. Newman a </a:t>
            </a:r>
            <a:r>
              <a:rPr lang="en-CA" sz="1100" b="1" dirty="0" err="1">
                <a:ea typeface="Helvetica Neue" panose="02000503000000020004" pitchFamily="2" charset="0"/>
              </a:rPr>
              <a:t>peint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ce</a:t>
            </a:r>
            <a:r>
              <a:rPr lang="en-CA" sz="1100" b="1" dirty="0">
                <a:ea typeface="Helvetica Neue" panose="02000503000000020004" pitchFamily="2" charset="0"/>
              </a:rPr>
              <a:t> champ de couleurs </a:t>
            </a:r>
            <a:r>
              <a:rPr lang="en-CA" sz="1100" b="1" dirty="0" err="1">
                <a:ea typeface="Helvetica Neue" panose="02000503000000020004" pitchFamily="2" charset="0"/>
              </a:rPr>
              <a:t>vives</a:t>
            </a:r>
            <a:r>
              <a:rPr lang="en-CA" sz="1100" b="1" dirty="0">
                <a:ea typeface="Helvetica Neue" panose="02000503000000020004" pitchFamily="2" charset="0"/>
              </a:rPr>
              <a:t> après </a:t>
            </a:r>
            <a:r>
              <a:rPr lang="en-CA" sz="1100" b="1" dirty="0" err="1">
                <a:ea typeface="Helvetica Neue" panose="02000503000000020004" pitchFamily="2" charset="0"/>
              </a:rPr>
              <a:t>avoir</a:t>
            </a:r>
            <a:r>
              <a:rPr lang="en-CA" sz="1100" b="1" dirty="0">
                <a:ea typeface="Helvetica Neue" panose="02000503000000020004" pitchFamily="2" charset="0"/>
              </a:rPr>
              <a:t> vu la </a:t>
            </a:r>
            <a:r>
              <a:rPr lang="en-CA" sz="1100" b="1" dirty="0" err="1">
                <a:ea typeface="Helvetica Neue" panose="02000503000000020004" pitchFamily="2" charset="0"/>
              </a:rPr>
              <a:t>grande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étendue</a:t>
            </a:r>
            <a:r>
              <a:rPr lang="en-CA" sz="1100" b="1" dirty="0">
                <a:ea typeface="Helvetica Neue" panose="02000503000000020004" pitchFamily="2" charset="0"/>
              </a:rPr>
              <a:t> de la </a:t>
            </a:r>
            <a:r>
              <a:rPr lang="en-CA" sz="1100" b="1" dirty="0" err="1">
                <a:ea typeface="Helvetica Neue" panose="02000503000000020004" pitchFamily="2" charset="0"/>
              </a:rPr>
              <a:t>toundra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canadienne</a:t>
            </a:r>
            <a:r>
              <a:rPr lang="en-CA" sz="1100" b="1" dirty="0">
                <a:ea typeface="Helvetica Neue" panose="02000503000000020004" pitchFamily="2" charset="0"/>
              </a:rPr>
              <a:t>. Les </a:t>
            </a:r>
            <a:r>
              <a:rPr lang="en-CA" sz="1100" b="1" dirty="0" err="1">
                <a:ea typeface="Helvetica Neue" panose="02000503000000020004" pitchFamily="2" charset="0"/>
              </a:rPr>
              <a:t>peintures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abstraites</a:t>
            </a:r>
            <a:r>
              <a:rPr lang="en-CA" sz="1100" b="1" dirty="0">
                <a:ea typeface="Helvetica Neue" panose="02000503000000020004" pitchFamily="2" charset="0"/>
              </a:rPr>
              <a:t> de Houle </a:t>
            </a:r>
            <a:r>
              <a:rPr lang="en-CA" sz="1100" b="1" dirty="0" err="1">
                <a:ea typeface="Helvetica Neue" panose="02000503000000020004" pitchFamily="2" charset="0"/>
              </a:rPr>
              <a:t>sont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influencées</a:t>
            </a:r>
            <a:r>
              <a:rPr lang="en-CA" sz="1100" b="1" dirty="0">
                <a:ea typeface="Helvetica Neue" panose="02000503000000020004" pitchFamily="2" charset="0"/>
              </a:rPr>
              <a:t> par la </a:t>
            </a:r>
            <a:r>
              <a:rPr lang="en-CA" sz="1100" b="1" dirty="0" err="1">
                <a:ea typeface="Helvetica Neue" panose="02000503000000020004" pitchFamily="2" charset="0"/>
              </a:rPr>
              <a:t>peinture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i="1" dirty="0">
                <a:ea typeface="Helvetica Neue" panose="02000503000000020004" pitchFamily="2" charset="0"/>
              </a:rPr>
              <a:t>colour-field</a:t>
            </a:r>
            <a:r>
              <a:rPr lang="en-CA" sz="1100" b="1" dirty="0">
                <a:ea typeface="Helvetica Neue" panose="02000503000000020004" pitchFamily="2" charset="0"/>
              </a:rPr>
              <a:t> de Newman et </a:t>
            </a:r>
            <a:r>
              <a:rPr lang="en-CA" sz="1100" b="1" dirty="0" err="1">
                <a:ea typeface="Helvetica Neue" panose="02000503000000020004" pitchFamily="2" charset="0"/>
              </a:rPr>
              <a:t>d’autres</a:t>
            </a:r>
            <a:r>
              <a:rPr lang="en-CA" sz="1100" b="1" dirty="0">
                <a:ea typeface="Helvetica Neue" panose="02000503000000020004" pitchFamily="2" charset="0"/>
              </a:rPr>
              <a:t> artistes.</a:t>
            </a:r>
          </a:p>
        </p:txBody>
      </p:sp>
      <p:pic>
        <p:nvPicPr>
          <p:cNvPr id="3" name="Picture 2" descr="barnett-newman-tundra-1950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2" y="430614"/>
            <a:ext cx="5269186" cy="4301376"/>
          </a:xfrm>
          <a:prstGeom prst="rect">
            <a:avLst/>
          </a:prstGeom>
        </p:spPr>
      </p:pic>
      <p:sp>
        <p:nvSpPr>
          <p:cNvPr id="5" name="Google Shape;78;p17">
            <a:extLst>
              <a:ext uri="{FF2B5EF4-FFF2-40B4-BE49-F238E27FC236}">
                <a16:creationId xmlns:a16="http://schemas.microsoft.com/office/drawing/2014/main" id="{95D1FC83-874C-F84B-B4C5-7B4966409219}"/>
              </a:ext>
            </a:extLst>
          </p:cNvPr>
          <p:cNvSpPr txBox="1"/>
          <p:nvPr/>
        </p:nvSpPr>
        <p:spPr>
          <a:xfrm>
            <a:off x="179512" y="20138"/>
            <a:ext cx="2736304" cy="7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ea typeface="Helvetica Neue" panose="02000503000000020004" pitchFamily="2" charset="0"/>
              </a:rPr>
              <a:t>Activité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d’apprentissage</a:t>
            </a:r>
            <a:r>
              <a:rPr lang="en-CA" sz="1100" b="1" dirty="0">
                <a:ea typeface="Helvetica Neue" panose="02000503000000020004" pitchFamily="2" charset="0"/>
              </a:rPr>
              <a:t> n</a:t>
            </a:r>
            <a:r>
              <a:rPr lang="en-CA" sz="1100" b="1" baseline="30000" dirty="0">
                <a:ea typeface="Helvetica Neue" panose="02000503000000020004" pitchFamily="2" charset="0"/>
              </a:rPr>
              <a:t>o</a:t>
            </a:r>
            <a:r>
              <a:rPr lang="en-CA" sz="1100" b="1" dirty="0">
                <a:ea typeface="Helvetica Neue" panose="02000503000000020004" pitchFamily="2" charset="0"/>
              </a:rPr>
              <a:t> 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1153208" y="4259169"/>
            <a:ext cx="6912768" cy="769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ea typeface="Helvetica Neue" panose="02000503000000020004" pitchFamily="2" charset="0"/>
              </a:rPr>
              <a:t>Robert Houle, </a:t>
            </a:r>
            <a:r>
              <a:rPr lang="en-CA" sz="1100" b="1" i="1" dirty="0" err="1">
                <a:ea typeface="Helvetica Neue" panose="02000503000000020004" pitchFamily="2" charset="0"/>
              </a:rPr>
              <a:t>Prémisses</a:t>
            </a:r>
            <a:r>
              <a:rPr lang="en-CA" sz="1100" b="1" i="1" dirty="0">
                <a:ea typeface="Helvetica Neue" panose="02000503000000020004" pitchFamily="2" charset="0"/>
              </a:rPr>
              <a:t> de </a:t>
            </a:r>
            <a:r>
              <a:rPr lang="en-CA" sz="1100" b="1" i="1" dirty="0" err="1">
                <a:ea typeface="Helvetica Neue" panose="02000503000000020004" pitchFamily="2" charset="0"/>
              </a:rPr>
              <a:t>l’autonomie</a:t>
            </a:r>
            <a:r>
              <a:rPr lang="en-CA" sz="1100" b="1" i="1" dirty="0">
                <a:ea typeface="Helvetica Neue" panose="02000503000000020004" pitchFamily="2" charset="0"/>
              </a:rPr>
              <a:t> : </a:t>
            </a:r>
            <a:r>
              <a:rPr lang="en-CA" sz="1100" b="1" i="1" dirty="0" err="1">
                <a:ea typeface="Helvetica Neue" panose="02000503000000020004" pitchFamily="2" charset="0"/>
              </a:rPr>
              <a:t>Loi</a:t>
            </a:r>
            <a:r>
              <a:rPr lang="en-CA" sz="1100" b="1" i="1" dirty="0">
                <a:ea typeface="Helvetica Neue" panose="02000503000000020004" pitchFamily="2" charset="0"/>
              </a:rPr>
              <a:t> </a:t>
            </a:r>
            <a:r>
              <a:rPr lang="en-CA" sz="1100" b="1" i="1" dirty="0" err="1">
                <a:ea typeface="Helvetica Neue" panose="02000503000000020004" pitchFamily="2" charset="0"/>
              </a:rPr>
              <a:t>constitutionnelle</a:t>
            </a:r>
            <a:r>
              <a:rPr lang="en-CA" sz="1100" b="1" i="1" dirty="0">
                <a:ea typeface="Helvetica Neue" panose="02000503000000020004" pitchFamily="2" charset="0"/>
              </a:rPr>
              <a:t> de 1982</a:t>
            </a:r>
            <a:r>
              <a:rPr lang="en-CA" sz="1100" b="1" dirty="0">
                <a:ea typeface="Helvetica Neue" panose="02000503000000020004" pitchFamily="2" charset="0"/>
              </a:rPr>
              <a:t>, 1994. Il </a:t>
            </a:r>
            <a:r>
              <a:rPr lang="en-CA" sz="1100" b="1" dirty="0" err="1">
                <a:ea typeface="Helvetica Neue" panose="02000503000000020004" pitchFamily="2" charset="0"/>
              </a:rPr>
              <a:t>s’agit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d’une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autre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>
                <a:ea typeface="Helvetica Neue" panose="02000503000000020004" pitchFamily="2" charset="0"/>
              </a:rPr>
              <a:t>œuvre</a:t>
            </a:r>
            <a:r>
              <a:rPr lang="en-CA" sz="1100" b="1" dirty="0">
                <a:ea typeface="Helvetica Neue" panose="02000503000000020004" pitchFamily="2" charset="0"/>
              </a:rPr>
              <a:t> de la </a:t>
            </a:r>
            <a:r>
              <a:rPr lang="en-CA" sz="1100" b="1" dirty="0" err="1">
                <a:ea typeface="Helvetica Neue" panose="02000503000000020004" pitchFamily="2" charset="0"/>
              </a:rPr>
              <a:t>série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i="1" dirty="0" err="1">
                <a:ea typeface="Helvetica Neue" panose="02000503000000020004" pitchFamily="2" charset="0"/>
              </a:rPr>
              <a:t>Prémisses</a:t>
            </a:r>
            <a:r>
              <a:rPr lang="en-CA" sz="1100" b="1" i="1" dirty="0">
                <a:ea typeface="Helvetica Neue" panose="02000503000000020004" pitchFamily="2" charset="0"/>
              </a:rPr>
              <a:t> de </a:t>
            </a:r>
            <a:r>
              <a:rPr lang="en-CA" sz="1100" b="1" i="1" dirty="0" err="1">
                <a:ea typeface="Helvetica Neue" panose="02000503000000020004" pitchFamily="2" charset="0"/>
              </a:rPr>
              <a:t>l’autonomie</a:t>
            </a:r>
            <a:r>
              <a:rPr lang="en-CA" sz="1100" b="1" dirty="0">
                <a:ea typeface="Helvetica Neue" panose="02000503000000020004" pitchFamily="2" charset="0"/>
              </a:rPr>
              <a:t>, </a:t>
            </a:r>
            <a:r>
              <a:rPr lang="en-CA" sz="1100" b="1" dirty="0" err="1">
                <a:ea typeface="Helvetica Neue" panose="02000503000000020004" pitchFamily="2" charset="0"/>
              </a:rPr>
              <a:t>cette</a:t>
            </a:r>
            <a:r>
              <a:rPr lang="en-CA" sz="1100" b="1" dirty="0">
                <a:ea typeface="Helvetica Neue" panose="02000503000000020004" pitchFamily="2" charset="0"/>
              </a:rPr>
              <a:t> pièce </a:t>
            </a:r>
            <a:r>
              <a:rPr lang="en-CA" sz="1100" b="1" dirty="0" err="1">
                <a:ea typeface="Helvetica Neue" panose="02000503000000020004" pitchFamily="2" charset="0"/>
              </a:rPr>
              <a:t>confronte</a:t>
            </a:r>
            <a:r>
              <a:rPr lang="en-CA" sz="1100" b="1" dirty="0">
                <a:ea typeface="Helvetica Neue" panose="02000503000000020004" pitchFamily="2" charset="0"/>
              </a:rPr>
              <a:t> la </a:t>
            </a:r>
            <a:r>
              <a:rPr lang="en-CA" sz="1100" b="1" dirty="0" err="1">
                <a:ea typeface="Helvetica Neue" panose="02000503000000020004" pitchFamily="2" charset="0"/>
              </a:rPr>
              <a:t>Loi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constitutionnelle</a:t>
            </a:r>
            <a:r>
              <a:rPr lang="en-CA" sz="1100" b="1" dirty="0">
                <a:ea typeface="Helvetica Neue" panose="02000503000000020004" pitchFamily="2" charset="0"/>
              </a:rPr>
              <a:t> de 1982, </a:t>
            </a:r>
            <a:r>
              <a:rPr lang="en-CA" sz="1100" b="1" dirty="0" err="1">
                <a:ea typeface="Helvetica Neue" panose="02000503000000020004" pitchFamily="2" charset="0"/>
              </a:rPr>
              <a:t>une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autre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mesure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législative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cruciale</a:t>
            </a:r>
            <a:r>
              <a:rPr lang="en-CA" sz="1100" b="1" dirty="0">
                <a:ea typeface="Helvetica Neue" panose="02000503000000020004" pitchFamily="2" charset="0"/>
              </a:rPr>
              <a:t> pour les droits </a:t>
            </a:r>
            <a:r>
              <a:rPr lang="en-CA" sz="1100" b="1" dirty="0" err="1">
                <a:ea typeface="Helvetica Neue" panose="02000503000000020004" pitchFamily="2" charset="0"/>
              </a:rPr>
              <a:t>fonciers</a:t>
            </a:r>
            <a:r>
              <a:rPr lang="en-CA" sz="1100" b="1" dirty="0">
                <a:ea typeface="Helvetica Neue" panose="02000503000000020004" pitchFamily="2" charset="0"/>
              </a:rPr>
              <a:t> des </a:t>
            </a:r>
            <a:r>
              <a:rPr lang="en-CA" sz="1100" b="1" dirty="0" err="1">
                <a:ea typeface="Helvetica Neue" panose="02000503000000020004" pitchFamily="2" charset="0"/>
              </a:rPr>
              <a:t>Autochtones</a:t>
            </a:r>
            <a:r>
              <a:rPr lang="en-CA" sz="1100" b="1" dirty="0">
                <a:ea typeface="Helvetica Neue" panose="02000503000000020004" pitchFamily="2" charset="0"/>
              </a:rPr>
              <a:t>.</a:t>
            </a:r>
          </a:p>
        </p:txBody>
      </p:sp>
      <p:pic>
        <p:nvPicPr>
          <p:cNvPr id="3" name="Picture 2" descr="robert-houle-premises-for-self-rule-constitution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16" y="339502"/>
            <a:ext cx="6696744" cy="38041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788024" y="2787774"/>
            <a:ext cx="3096344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CA" sz="1100" b="1" dirty="0">
                <a:ea typeface="Helvetica Neue" panose="02000503000000020004" pitchFamily="2" charset="0"/>
              </a:rPr>
              <a:t>Robert Houle, </a:t>
            </a:r>
            <a:r>
              <a:rPr lang="en-CA" sz="1100" b="1" i="1" dirty="0" err="1">
                <a:ea typeface="Helvetica Neue" panose="02000503000000020004" pitchFamily="2" charset="0"/>
              </a:rPr>
              <a:t>Muhnedobe</a:t>
            </a:r>
            <a:r>
              <a:rPr lang="en-CA" sz="1100" b="1" i="1" dirty="0">
                <a:ea typeface="Helvetica Neue" panose="02000503000000020004" pitchFamily="2" charset="0"/>
              </a:rPr>
              <a:t> </a:t>
            </a:r>
            <a:r>
              <a:rPr lang="en-CA" sz="1100" b="1" i="1" dirty="0" err="1">
                <a:ea typeface="Helvetica Neue" panose="02000503000000020004" pitchFamily="2" charset="0"/>
              </a:rPr>
              <a:t>uhyahyuk</a:t>
            </a:r>
            <a:r>
              <a:rPr lang="en-CA" sz="1100" b="1" i="1" dirty="0">
                <a:ea typeface="Helvetica Neue" panose="02000503000000020004" pitchFamily="2" charset="0"/>
              </a:rPr>
              <a:t> [</a:t>
            </a:r>
            <a:r>
              <a:rPr lang="en-CA" sz="1100" b="1" i="1" dirty="0" err="1">
                <a:ea typeface="Helvetica Neue" panose="02000503000000020004" pitchFamily="2" charset="0"/>
              </a:rPr>
              <a:t>Là</a:t>
            </a:r>
            <a:r>
              <a:rPr lang="en-CA" sz="1100" b="1" i="1" dirty="0">
                <a:ea typeface="Helvetica Neue" panose="02000503000000020004" pitchFamily="2" charset="0"/>
              </a:rPr>
              <a:t> </a:t>
            </a:r>
            <a:r>
              <a:rPr lang="en-CA" sz="1100" b="1" i="1" dirty="0" err="1">
                <a:ea typeface="Helvetica Neue" panose="02000503000000020004" pitchFamily="2" charset="0"/>
              </a:rPr>
              <a:t>où</a:t>
            </a:r>
            <a:r>
              <a:rPr lang="en-CA" sz="1100" b="1" i="1" dirty="0">
                <a:ea typeface="Helvetica Neue" panose="02000503000000020004" pitchFamily="2" charset="0"/>
              </a:rPr>
              <a:t> les </a:t>
            </a:r>
            <a:r>
              <a:rPr lang="en-CA" sz="1100" b="1" i="1" dirty="0" err="1">
                <a:ea typeface="Helvetica Neue" panose="02000503000000020004" pitchFamily="2" charset="0"/>
              </a:rPr>
              <a:t>dieux</a:t>
            </a:r>
            <a:r>
              <a:rPr lang="en-CA" sz="1100" b="1" i="1" dirty="0">
                <a:ea typeface="Helvetica Neue" panose="02000503000000020004" pitchFamily="2" charset="0"/>
              </a:rPr>
              <a:t> </a:t>
            </a:r>
            <a:r>
              <a:rPr lang="en-CA" sz="1100" b="1" i="1" dirty="0" err="1">
                <a:ea typeface="Helvetica Neue" panose="02000503000000020004" pitchFamily="2" charset="0"/>
              </a:rPr>
              <a:t>sont</a:t>
            </a:r>
            <a:r>
              <a:rPr lang="en-CA" sz="1100" b="1" i="1" dirty="0">
                <a:ea typeface="Helvetica Neue" panose="02000503000000020004" pitchFamily="2" charset="0"/>
              </a:rPr>
              <a:t> </a:t>
            </a:r>
            <a:r>
              <a:rPr lang="en-CA" sz="1100" b="1" i="1" dirty="0" err="1">
                <a:ea typeface="Helvetica Neue" panose="02000503000000020004" pitchFamily="2" charset="0"/>
              </a:rPr>
              <a:t>présents</a:t>
            </a:r>
            <a:r>
              <a:rPr lang="en-CA" sz="1100" b="1" i="1" dirty="0">
                <a:ea typeface="Helvetica Neue" panose="02000503000000020004" pitchFamily="2" charset="0"/>
              </a:rPr>
              <a:t>] (Matthieu), </a:t>
            </a:r>
            <a:r>
              <a:rPr lang="en-CA" sz="1100" b="1" dirty="0">
                <a:ea typeface="Helvetica Neue" panose="02000503000000020004" pitchFamily="2" charset="0"/>
              </a:rPr>
              <a:t>1989. </a:t>
            </a:r>
          </a:p>
        </p:txBody>
      </p:sp>
      <p:pic>
        <p:nvPicPr>
          <p:cNvPr id="2" name="Picture 1" descr="robert-houle-muhnedobe-uhyahyuk-matthew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2211"/>
            <a:ext cx="3600400" cy="487907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/>
        </p:nvSpPr>
        <p:spPr>
          <a:xfrm>
            <a:off x="5076056" y="3939902"/>
            <a:ext cx="2520280" cy="806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Robert Houle, </a:t>
            </a:r>
            <a:r>
              <a:rPr lang="en-CA" sz="1100" b="1" i="1" dirty="0">
                <a:highlight>
                  <a:srgbClr val="FFFFFF"/>
                </a:highlight>
                <a:ea typeface="Helvetica Neue" panose="02000503000000020004" pitchFamily="2" charset="0"/>
              </a:rPr>
              <a:t>Titre </a:t>
            </a:r>
            <a:r>
              <a:rPr lang="en-CA" sz="1100" b="1" i="1" dirty="0" err="1">
                <a:highlight>
                  <a:srgbClr val="FFFFFF"/>
                </a:highlight>
                <a:ea typeface="Helvetica Neue" panose="02000503000000020004" pitchFamily="2" charset="0"/>
              </a:rPr>
              <a:t>aborigène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, 1989-1990.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Cet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ouvrage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met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en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lumière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quatre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dates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importantes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l’histoire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du Canada et de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l’histoire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autochtone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.</a:t>
            </a:r>
          </a:p>
        </p:txBody>
      </p:sp>
      <p:pic>
        <p:nvPicPr>
          <p:cNvPr id="3" name="Picture 2" descr="robert-houle-aboriginal-title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91" y="169751"/>
            <a:ext cx="3499925" cy="480399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>
            <a:off x="971600" y="3695442"/>
            <a:ext cx="7526124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ea typeface="Helvetica Neue" panose="02000503000000020004" pitchFamily="2" charset="0"/>
              </a:rPr>
              <a:t>Robert Houle, </a:t>
            </a:r>
            <a:r>
              <a:rPr lang="en-CA" sz="1100" b="1" i="1" dirty="0">
                <a:ea typeface="Helvetica Neue" panose="02000503000000020004" pitchFamily="2" charset="0"/>
              </a:rPr>
              <a:t>Retour chez </a:t>
            </a:r>
            <a:r>
              <a:rPr lang="en-CA" sz="1100" b="1" i="1" dirty="0" err="1">
                <a:ea typeface="Helvetica Neue" panose="02000503000000020004" pitchFamily="2" charset="0"/>
              </a:rPr>
              <a:t>soi</a:t>
            </a:r>
            <a:r>
              <a:rPr lang="en-CA" sz="1100" b="1" dirty="0">
                <a:ea typeface="Helvetica Neue" panose="02000503000000020004" pitchFamily="2" charset="0"/>
              </a:rPr>
              <a:t>, 1995. </a:t>
            </a:r>
            <a:r>
              <a:rPr lang="en-CA" sz="1100" b="1" dirty="0" err="1">
                <a:ea typeface="Helvetica Neue" panose="02000503000000020004" pitchFamily="2" charset="0"/>
              </a:rPr>
              <a:t>Cette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peinture</a:t>
            </a:r>
            <a:r>
              <a:rPr lang="en-CA" sz="1100" b="1" dirty="0">
                <a:ea typeface="Helvetica Neue" panose="02000503000000020004" pitchFamily="2" charset="0"/>
              </a:rPr>
              <a:t> a fait </a:t>
            </a:r>
            <a:r>
              <a:rPr lang="en-CA" sz="1100" b="1" dirty="0" err="1">
                <a:ea typeface="Helvetica Neue" panose="02000503000000020004" pitchFamily="2" charset="0"/>
              </a:rPr>
              <a:t>partie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d’une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importante</a:t>
            </a:r>
            <a:r>
              <a:rPr lang="en-CA" sz="1100" b="1" dirty="0">
                <a:ea typeface="Helvetica Neue" panose="02000503000000020004" pitchFamily="2" charset="0"/>
              </a:rPr>
              <a:t> exposition de l’</a:t>
            </a:r>
            <a:r>
              <a:rPr lang="fr-FR" sz="1100" b="1" dirty="0">
                <a:ea typeface="Helvetica Neue" panose="02000503000000020004" pitchFamily="2" charset="0"/>
              </a:rPr>
              <a:t> </a:t>
            </a:r>
            <a:r>
              <a:rPr lang="fr-FR" sz="1100" b="1" dirty="0" err="1">
                <a:ea typeface="Helvetica Neue" panose="02000503000000020004" pitchFamily="2" charset="0"/>
              </a:rPr>
              <a:t>œ</a:t>
            </a:r>
            <a:r>
              <a:rPr lang="en-CA" sz="1100" b="1" dirty="0" err="1">
                <a:ea typeface="Helvetica Neue" panose="02000503000000020004" pitchFamily="2" charset="0"/>
              </a:rPr>
              <a:t>uvre</a:t>
            </a:r>
            <a:r>
              <a:rPr lang="en-CA" sz="1100" b="1" dirty="0">
                <a:ea typeface="Helvetica Neue" panose="02000503000000020004" pitchFamily="2" charset="0"/>
              </a:rPr>
              <a:t> de Houle </a:t>
            </a:r>
            <a:r>
              <a:rPr lang="en-CA" sz="1100" b="1" dirty="0" err="1">
                <a:ea typeface="Helvetica Neue" panose="02000503000000020004" pitchFamily="2" charset="0"/>
              </a:rPr>
              <a:t>intitulée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i="1" dirty="0">
                <a:ea typeface="Helvetica Neue" panose="02000503000000020004" pitchFamily="2" charset="0"/>
              </a:rPr>
              <a:t>Sovereignty over Subjectivity </a:t>
            </a:r>
            <a:r>
              <a:rPr lang="en-CA" sz="1100" b="1" dirty="0">
                <a:ea typeface="Helvetica Neue" panose="02000503000000020004" pitchFamily="2" charset="0"/>
              </a:rPr>
              <a:t>(La </a:t>
            </a:r>
            <a:r>
              <a:rPr lang="en-CA" sz="1100" b="1" dirty="0" err="1">
                <a:ea typeface="Helvetica Neue" panose="02000503000000020004" pitchFamily="2" charset="0"/>
              </a:rPr>
              <a:t>souveraineté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défie</a:t>
            </a:r>
            <a:r>
              <a:rPr lang="en-CA" sz="1100" b="1" dirty="0">
                <a:ea typeface="Helvetica Neue" panose="02000503000000020004" pitchFamily="2" charset="0"/>
              </a:rPr>
              <a:t> la </a:t>
            </a:r>
            <a:r>
              <a:rPr lang="en-CA" sz="1100" b="1" dirty="0" err="1">
                <a:ea typeface="Helvetica Neue" panose="02000503000000020004" pitchFamily="2" charset="0"/>
              </a:rPr>
              <a:t>subjectivité</a:t>
            </a:r>
            <a:r>
              <a:rPr lang="en-CA" sz="1100" b="1" dirty="0">
                <a:ea typeface="Helvetica Neue" panose="02000503000000020004" pitchFamily="2" charset="0"/>
              </a:rPr>
              <a:t>)</a:t>
            </a:r>
            <a:r>
              <a:rPr lang="en-CA" sz="1100" b="1" i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organisée</a:t>
            </a:r>
            <a:r>
              <a:rPr lang="en-CA" sz="1100" b="1" dirty="0">
                <a:ea typeface="Helvetica Neue" panose="02000503000000020004" pitchFamily="2" charset="0"/>
              </a:rPr>
              <a:t> par la Winnipeg Art Gallery en 1999.</a:t>
            </a:r>
          </a:p>
        </p:txBody>
      </p:sp>
      <p:pic>
        <p:nvPicPr>
          <p:cNvPr id="2" name="Picture 1" descr="robert-houle-coming-home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09" y="1341044"/>
            <a:ext cx="7260715" cy="216681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/>
        </p:nvSpPr>
        <p:spPr>
          <a:xfrm>
            <a:off x="5436096" y="3867894"/>
            <a:ext cx="2880320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ea typeface="Helvetica Neue" panose="02000503000000020004" pitchFamily="2" charset="0"/>
              </a:rPr>
              <a:t>Robert Houle, </a:t>
            </a:r>
            <a:r>
              <a:rPr lang="en-CA" sz="1100" b="1" i="1" dirty="0" err="1">
                <a:ea typeface="Helvetica Neue" panose="02000503000000020004" pitchFamily="2" charset="0"/>
              </a:rPr>
              <a:t>Jeux</a:t>
            </a:r>
            <a:r>
              <a:rPr lang="en-CA" sz="1100" b="1" i="1" dirty="0">
                <a:ea typeface="Helvetica Neue" panose="02000503000000020004" pitchFamily="2" charset="0"/>
              </a:rPr>
              <a:t> d’amour</a:t>
            </a:r>
            <a:r>
              <a:rPr lang="en-CA" sz="1100" b="1" dirty="0">
                <a:ea typeface="Helvetica Neue" panose="02000503000000020004" pitchFamily="2" charset="0"/>
              </a:rPr>
              <a:t>, 1972. Il </a:t>
            </a:r>
            <a:r>
              <a:rPr lang="en-CA" sz="1100" b="1" dirty="0" err="1">
                <a:ea typeface="Helvetica Neue" panose="02000503000000020004" pitchFamily="2" charset="0"/>
              </a:rPr>
              <a:t>s’agit</a:t>
            </a:r>
            <a:r>
              <a:rPr lang="en-CA" sz="1100" b="1" dirty="0">
                <a:ea typeface="Helvetica Neue" panose="02000503000000020004" pitchFamily="2" charset="0"/>
              </a:rPr>
              <a:t> de </a:t>
            </a:r>
            <a:r>
              <a:rPr lang="en-CA" sz="1100" b="1" dirty="0" err="1">
                <a:ea typeface="Helvetica Neue" panose="02000503000000020004" pitchFamily="2" charset="0"/>
              </a:rPr>
              <a:t>l’une</a:t>
            </a:r>
            <a:r>
              <a:rPr lang="en-CA" sz="1100" b="1" dirty="0">
                <a:ea typeface="Helvetica Neue" panose="02000503000000020004" pitchFamily="2" charset="0"/>
              </a:rPr>
              <a:t> de </a:t>
            </a:r>
            <a:r>
              <a:rPr lang="en-CA" sz="1100" b="1" dirty="0" err="1">
                <a:ea typeface="Helvetica Neue" panose="02000503000000020004" pitchFamily="2" charset="0"/>
              </a:rPr>
              <a:t>douze</a:t>
            </a:r>
            <a:r>
              <a:rPr lang="en-CA" sz="1100" b="1" dirty="0">
                <a:ea typeface="Helvetica Neue" panose="02000503000000020004" pitchFamily="2" charset="0"/>
              </a:rPr>
              <a:t> toiles de Houle </a:t>
            </a:r>
            <a:r>
              <a:rPr lang="en-CA" sz="1100" b="1" dirty="0" err="1">
                <a:ea typeface="Helvetica Neue" panose="02000503000000020004" pitchFamily="2" charset="0"/>
              </a:rPr>
              <a:t>inspirées</a:t>
            </a:r>
            <a:r>
              <a:rPr lang="en-CA" sz="1100" b="1" dirty="0">
                <a:ea typeface="Helvetica Neue" panose="02000503000000020004" pitchFamily="2" charset="0"/>
              </a:rPr>
              <a:t> des </a:t>
            </a:r>
            <a:r>
              <a:rPr lang="en-CA" sz="1100" b="1" dirty="0" err="1">
                <a:ea typeface="Helvetica Neue" panose="02000503000000020004" pitchFamily="2" charset="0"/>
              </a:rPr>
              <a:t>poèmes</a:t>
            </a:r>
            <a:r>
              <a:rPr lang="en-CA" sz="1100" b="1" dirty="0">
                <a:ea typeface="Helvetica Neue" panose="02000503000000020004" pitchFamily="2" charset="0"/>
              </a:rPr>
              <a:t> d’amour </a:t>
            </a:r>
            <a:r>
              <a:rPr lang="en-CA" sz="1100" b="1" dirty="0" err="1">
                <a:ea typeface="Helvetica Neue" panose="02000503000000020004" pitchFamily="2" charset="0"/>
              </a:rPr>
              <a:t>écrits</a:t>
            </a:r>
            <a:r>
              <a:rPr lang="en-CA" sz="1100" b="1" dirty="0">
                <a:ea typeface="Helvetica Neue" panose="02000503000000020004" pitchFamily="2" charset="0"/>
              </a:rPr>
              <a:t> par son </a:t>
            </a:r>
            <a:r>
              <a:rPr lang="en-CA" sz="1100" b="1" dirty="0" err="1">
                <a:ea typeface="Helvetica Neue" panose="02000503000000020004" pitchFamily="2" charset="0"/>
              </a:rPr>
              <a:t>amie</a:t>
            </a:r>
            <a:r>
              <a:rPr lang="en-CA" sz="1100" b="1" dirty="0">
                <a:ea typeface="Helvetica Neue" panose="02000503000000020004" pitchFamily="2" charset="0"/>
              </a:rPr>
              <a:t> Brenda </a:t>
            </a:r>
            <a:r>
              <a:rPr lang="en-CA" sz="1100" b="1" dirty="0" err="1">
                <a:ea typeface="Helvetica Neue" panose="02000503000000020004" pitchFamily="2" charset="0"/>
              </a:rPr>
              <a:t>Gureshko</a:t>
            </a:r>
            <a:r>
              <a:rPr lang="en-CA" sz="1100" b="1" dirty="0">
                <a:ea typeface="Helvetica Neue" panose="02000503000000020004" pitchFamily="2" charset="0"/>
              </a:rPr>
              <a:t>.</a:t>
            </a:r>
          </a:p>
        </p:txBody>
      </p:sp>
      <p:pic>
        <p:nvPicPr>
          <p:cNvPr id="3" name="Picture 2" descr="robert-houle-love-poem-games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4007"/>
            <a:ext cx="4392488" cy="441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46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/>
        </p:nvSpPr>
        <p:spPr>
          <a:xfrm>
            <a:off x="6300192" y="3219822"/>
            <a:ext cx="2592288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ea typeface="Helvetica Neue" panose="02000503000000020004" pitchFamily="2" charset="0"/>
              </a:rPr>
              <a:t>Robert Houle, </a:t>
            </a:r>
            <a:r>
              <a:rPr lang="en-CA" sz="1100" b="1" i="1" dirty="0">
                <a:ea typeface="Helvetica Neue" panose="02000503000000020004" pitchFamily="2" charset="0"/>
              </a:rPr>
              <a:t>Le rouge </a:t>
            </a:r>
            <a:r>
              <a:rPr lang="en-CA" sz="1100" b="1" i="1" dirty="0" err="1">
                <a:ea typeface="Helvetica Neue" panose="02000503000000020004" pitchFamily="2" charset="0"/>
              </a:rPr>
              <a:t>est</a:t>
            </a:r>
            <a:r>
              <a:rPr lang="en-CA" sz="1100" b="1" i="1" dirty="0">
                <a:ea typeface="Helvetica Neue" panose="02000503000000020004" pitchFamily="2" charset="0"/>
              </a:rPr>
              <a:t> beau</a:t>
            </a:r>
            <a:r>
              <a:rPr lang="en-CA" sz="1100" b="1" dirty="0">
                <a:ea typeface="Helvetica Neue" panose="02000503000000020004" pitchFamily="2" charset="0"/>
              </a:rPr>
              <a:t>, 1970. Les motifs </a:t>
            </a:r>
            <a:r>
              <a:rPr lang="en-CA" sz="1100" b="1" dirty="0" err="1">
                <a:ea typeface="Helvetica Neue" panose="02000503000000020004" pitchFamily="2" charset="0"/>
              </a:rPr>
              <a:t>géométriques</a:t>
            </a:r>
            <a:r>
              <a:rPr lang="en-CA" sz="1100" b="1" dirty="0">
                <a:ea typeface="Helvetica Neue" panose="02000503000000020004" pitchFamily="2" charset="0"/>
              </a:rPr>
              <a:t> de </a:t>
            </a:r>
            <a:r>
              <a:rPr lang="en-CA" sz="1100" b="1" dirty="0" err="1">
                <a:ea typeface="Helvetica Neue" panose="02000503000000020004" pitchFamily="2" charset="0"/>
              </a:rPr>
              <a:t>ce</a:t>
            </a:r>
            <a:r>
              <a:rPr lang="en-CA" sz="1100" b="1" dirty="0">
                <a:ea typeface="Helvetica Neue" panose="02000503000000020004" pitchFamily="2" charset="0"/>
              </a:rPr>
              <a:t> tableau </a:t>
            </a:r>
            <a:r>
              <a:rPr lang="en-CA" sz="1100" b="1" dirty="0" err="1">
                <a:ea typeface="Helvetica Neue" panose="02000503000000020004" pitchFamily="2" charset="0"/>
              </a:rPr>
              <a:t>sont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inspirés</a:t>
            </a:r>
            <a:r>
              <a:rPr lang="en-CA" sz="1100" b="1" dirty="0">
                <a:ea typeface="Helvetica Neue" panose="02000503000000020004" pitchFamily="2" charset="0"/>
              </a:rPr>
              <a:t> des motifs </a:t>
            </a:r>
            <a:r>
              <a:rPr lang="en-CA" sz="1100" b="1" dirty="0" err="1">
                <a:ea typeface="Helvetica Neue" panose="02000503000000020004" pitchFamily="2" charset="0"/>
              </a:rPr>
              <a:t>utilisés</a:t>
            </a:r>
            <a:r>
              <a:rPr lang="en-CA" sz="1100" b="1" dirty="0">
                <a:ea typeface="Helvetica Neue" panose="02000503000000020004" pitchFamily="2" charset="0"/>
              </a:rPr>
              <a:t> dans les sacs </a:t>
            </a:r>
            <a:r>
              <a:rPr lang="en-CA" sz="1100" b="1" dirty="0" err="1">
                <a:ea typeface="Helvetica Neue" panose="02000503000000020004" pitchFamily="2" charset="0"/>
              </a:rPr>
              <a:t>tissés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traditionnels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ojibwas</a:t>
            </a:r>
            <a:r>
              <a:rPr lang="en-CA" sz="1100" b="1" dirty="0">
                <a:ea typeface="Helvetica Neue" panose="02000503000000020004" pitchFamily="2" charset="0"/>
              </a:rPr>
              <a:t>. </a:t>
            </a:r>
          </a:p>
        </p:txBody>
      </p:sp>
      <p:pic>
        <p:nvPicPr>
          <p:cNvPr id="2" name="Picture 1" descr="robert-houle-red-is-beautifu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5526"/>
            <a:ext cx="5435932" cy="40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98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/>
        </p:nvSpPr>
        <p:spPr>
          <a:xfrm>
            <a:off x="1259632" y="4155926"/>
            <a:ext cx="6912768" cy="699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ea typeface="Helvetica Neue" panose="02000503000000020004" pitchFamily="2" charset="0"/>
              </a:rPr>
              <a:t>Robert Houle, </a:t>
            </a:r>
            <a:r>
              <a:rPr lang="en-CA" sz="1100" b="1" i="1" dirty="0">
                <a:ea typeface="Helvetica Neue" panose="02000503000000020004" pitchFamily="2" charset="0"/>
              </a:rPr>
              <a:t>Pare-</a:t>
            </a:r>
            <a:r>
              <a:rPr lang="en-CA" sz="1100" b="1" i="1" dirty="0" err="1">
                <a:ea typeface="Helvetica Neue" panose="02000503000000020004" pitchFamily="2" charset="0"/>
              </a:rPr>
              <a:t>flèches</a:t>
            </a:r>
            <a:r>
              <a:rPr lang="en-CA" sz="1100" b="1" i="1" dirty="0">
                <a:ea typeface="Helvetica Neue" panose="02000503000000020004" pitchFamily="2" charset="0"/>
              </a:rPr>
              <a:t> pour la </a:t>
            </a:r>
            <a:r>
              <a:rPr lang="en-CA" sz="1100" b="1" i="1" dirty="0" err="1">
                <a:ea typeface="Helvetica Neue" panose="02000503000000020004" pitchFamily="2" charset="0"/>
              </a:rPr>
              <a:t>dernière</a:t>
            </a:r>
            <a:r>
              <a:rPr lang="en-CA" sz="1100" b="1" i="1" dirty="0">
                <a:ea typeface="Helvetica Neue" panose="02000503000000020004" pitchFamily="2" charset="0"/>
              </a:rPr>
              <a:t> </a:t>
            </a:r>
            <a:r>
              <a:rPr lang="en-CA" sz="1100" b="1" i="1" dirty="0" err="1">
                <a:ea typeface="Helvetica Neue" panose="02000503000000020004" pitchFamily="2" charset="0"/>
              </a:rPr>
              <a:t>Cène</a:t>
            </a:r>
            <a:r>
              <a:rPr lang="en-CA" sz="1100" b="1" dirty="0">
                <a:ea typeface="Helvetica Neue" panose="02000503000000020004" pitchFamily="2" charset="0"/>
              </a:rPr>
              <a:t>, 1983. </a:t>
            </a:r>
            <a:r>
              <a:rPr lang="en-CA" sz="1100" b="1" dirty="0" err="1">
                <a:ea typeface="Helvetica Neue" panose="02000503000000020004" pitchFamily="2" charset="0"/>
              </a:rPr>
              <a:t>Cette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œuvre</a:t>
            </a:r>
            <a:r>
              <a:rPr lang="en-CA" sz="1100" b="1" dirty="0">
                <a:ea typeface="Helvetica Neue" panose="02000503000000020004" pitchFamily="2" charset="0"/>
              </a:rPr>
              <a:t> a </a:t>
            </a:r>
            <a:r>
              <a:rPr lang="en-CA" sz="1100" b="1" dirty="0" err="1">
                <a:ea typeface="Helvetica Neue" panose="02000503000000020004" pitchFamily="2" charset="0"/>
              </a:rPr>
              <a:t>été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inspirée</a:t>
            </a:r>
            <a:r>
              <a:rPr lang="en-CA" sz="1100" b="1" dirty="0">
                <a:ea typeface="Helvetica Neue" panose="02000503000000020004" pitchFamily="2" charset="0"/>
              </a:rPr>
              <a:t> par le </a:t>
            </a:r>
            <a:r>
              <a:rPr lang="en-CA" sz="1100" b="1" dirty="0" err="1">
                <a:ea typeface="Helvetica Neue" panose="02000503000000020004" pitchFamily="2" charset="0"/>
              </a:rPr>
              <a:t>dévouement</a:t>
            </a:r>
            <a:r>
              <a:rPr lang="en-CA" sz="1100" b="1" dirty="0">
                <a:ea typeface="Helvetica Neue" panose="02000503000000020004" pitchFamily="2" charset="0"/>
              </a:rPr>
              <a:t> de Houle </a:t>
            </a:r>
            <a:r>
              <a:rPr lang="en-CA" sz="1100" b="1" dirty="0" err="1">
                <a:ea typeface="Helvetica Neue" panose="02000503000000020004" pitchFamily="2" charset="0"/>
              </a:rPr>
              <a:t>à</a:t>
            </a:r>
            <a:r>
              <a:rPr lang="en-CA" sz="1100" b="1" dirty="0">
                <a:ea typeface="Helvetica Neue" panose="02000503000000020004" pitchFamily="2" charset="0"/>
              </a:rPr>
              <a:t> la </a:t>
            </a:r>
            <a:r>
              <a:rPr lang="en-CA" sz="1100" b="1" dirty="0" err="1">
                <a:ea typeface="Helvetica Neue" panose="02000503000000020004" pitchFamily="2" charset="0"/>
              </a:rPr>
              <a:t>représentation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appropriée</a:t>
            </a:r>
            <a:r>
              <a:rPr lang="en-CA" sz="1100" b="1" dirty="0">
                <a:ea typeface="Helvetica Neue" panose="02000503000000020004" pitchFamily="2" charset="0"/>
              </a:rPr>
              <a:t> des </a:t>
            </a:r>
            <a:r>
              <a:rPr lang="en-CA" sz="1100" b="1" dirty="0" err="1">
                <a:ea typeface="Helvetica Neue" panose="02000503000000020004" pitchFamily="2" charset="0"/>
              </a:rPr>
              <a:t>objets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culturels</a:t>
            </a:r>
            <a:r>
              <a:rPr lang="en-CA" sz="1100" b="1" dirty="0">
                <a:ea typeface="Helvetica Neue" panose="02000503000000020004" pitchFamily="2" charset="0"/>
              </a:rPr>
              <a:t>, de </a:t>
            </a:r>
            <a:r>
              <a:rPr lang="en-CA" sz="1100" b="1" dirty="0" err="1">
                <a:ea typeface="Helvetica Neue" panose="02000503000000020004" pitchFamily="2" charset="0"/>
              </a:rPr>
              <a:t>l’art</a:t>
            </a:r>
            <a:r>
              <a:rPr lang="en-CA" sz="1100" b="1" dirty="0">
                <a:ea typeface="Helvetica Neue" panose="02000503000000020004" pitchFamily="2" charset="0"/>
              </a:rPr>
              <a:t> et des artistes </a:t>
            </a:r>
            <a:r>
              <a:rPr lang="en-CA" sz="1100" b="1" dirty="0" err="1">
                <a:ea typeface="Helvetica Neue" panose="02000503000000020004" pitchFamily="2" charset="0"/>
              </a:rPr>
              <a:t>autochtones</a:t>
            </a:r>
            <a:r>
              <a:rPr lang="en-CA" sz="1100" b="1" dirty="0">
                <a:ea typeface="Helvetica Neue" panose="02000503000000020004" pitchFamily="2" charset="0"/>
              </a:rPr>
              <a:t> dans les </a:t>
            </a:r>
            <a:r>
              <a:rPr lang="en-CA" sz="1100" b="1" dirty="0" err="1">
                <a:ea typeface="Helvetica Neue" panose="02000503000000020004" pitchFamily="2" charset="0"/>
              </a:rPr>
              <a:t>musées</a:t>
            </a:r>
            <a:r>
              <a:rPr lang="en-CA" sz="1100" b="1" dirty="0">
                <a:ea typeface="Helvetica Neue" panose="02000503000000020004" pitchFamily="2" charset="0"/>
              </a:rPr>
              <a:t> et les </a:t>
            </a:r>
            <a:r>
              <a:rPr lang="en-CA" sz="1100" b="1" dirty="0" err="1">
                <a:ea typeface="Helvetica Neue" panose="02000503000000020004" pitchFamily="2" charset="0"/>
              </a:rPr>
              <a:t>galeries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canadiens</a:t>
            </a:r>
            <a:r>
              <a:rPr lang="en-CA" sz="1100" b="1" dirty="0">
                <a:ea typeface="Helvetica Neue" panose="02000503000000020004" pitchFamily="2" charset="0"/>
              </a:rPr>
              <a:t>. </a:t>
            </a:r>
            <a:r>
              <a:rPr lang="en-CA" sz="1100" b="1" dirty="0" err="1">
                <a:ea typeface="Helvetica Neue" panose="02000503000000020004" pitchFamily="2" charset="0"/>
              </a:rPr>
              <a:t>Cette</a:t>
            </a:r>
            <a:r>
              <a:rPr lang="en-CA" sz="1100" b="1" dirty="0">
                <a:ea typeface="Helvetica Neue" panose="02000503000000020004" pitchFamily="2" charset="0"/>
              </a:rPr>
              <a:t> pièce </a:t>
            </a:r>
            <a:r>
              <a:rPr lang="en-CA" sz="1100" b="1" dirty="0" err="1">
                <a:ea typeface="Helvetica Neue" panose="02000503000000020004" pitchFamily="2" charset="0"/>
              </a:rPr>
              <a:t>tente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également</a:t>
            </a:r>
            <a:r>
              <a:rPr lang="en-CA" sz="1100" b="1" dirty="0">
                <a:ea typeface="Helvetica Neue" panose="02000503000000020004" pitchFamily="2" charset="0"/>
              </a:rPr>
              <a:t> de </a:t>
            </a:r>
            <a:r>
              <a:rPr lang="en-CA" sz="1100" b="1" dirty="0" err="1">
                <a:ea typeface="Helvetica Neue" panose="02000503000000020004" pitchFamily="2" charset="0"/>
              </a:rPr>
              <a:t>réconcilier</a:t>
            </a:r>
            <a:r>
              <a:rPr lang="en-CA" sz="1100" b="1" dirty="0">
                <a:ea typeface="Helvetica Neue" panose="02000503000000020004" pitchFamily="2" charset="0"/>
              </a:rPr>
              <a:t> les traditions </a:t>
            </a:r>
            <a:r>
              <a:rPr lang="en-CA" sz="1100" b="1" dirty="0" err="1">
                <a:ea typeface="Helvetica Neue" panose="02000503000000020004" pitchFamily="2" charset="0"/>
              </a:rPr>
              <a:t>saulteaux</a:t>
            </a:r>
            <a:r>
              <a:rPr lang="en-CA" sz="1100" b="1" dirty="0">
                <a:ea typeface="Helvetica Neue" panose="02000503000000020004" pitchFamily="2" charset="0"/>
              </a:rPr>
              <a:t> de Houle avec les </a:t>
            </a:r>
            <a:r>
              <a:rPr lang="en-CA" sz="1100" b="1" dirty="0" err="1">
                <a:ea typeface="Helvetica Neue" panose="02000503000000020004" pitchFamily="2" charset="0"/>
              </a:rPr>
              <a:t>croyances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chrétiennes</a:t>
            </a:r>
            <a:r>
              <a:rPr lang="en-CA" sz="1100" b="1" dirty="0">
                <a:ea typeface="Helvetica Neue" panose="02000503000000020004" pitchFamily="2" charset="0"/>
              </a:rPr>
              <a:t>. </a:t>
            </a:r>
          </a:p>
        </p:txBody>
      </p:sp>
      <p:pic>
        <p:nvPicPr>
          <p:cNvPr id="3" name="Picture 2" descr="robert-houle-parfleches-for-the-last-supper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30" y="195486"/>
            <a:ext cx="6554316" cy="391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/>
        </p:nvSpPr>
        <p:spPr>
          <a:xfrm>
            <a:off x="6300192" y="1959682"/>
            <a:ext cx="2736304" cy="352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ea typeface="Helvetica Neue" panose="02000503000000020004" pitchFamily="2" charset="0"/>
              </a:rPr>
              <a:t>Robert Houle, </a:t>
            </a:r>
            <a:r>
              <a:rPr lang="en-CA" sz="1100" b="1" i="1" dirty="0">
                <a:ea typeface="Helvetica Neue" panose="02000503000000020004" pitchFamily="2" charset="0"/>
              </a:rPr>
              <a:t>Seven Grandfathers</a:t>
            </a:r>
            <a:r>
              <a:rPr lang="en-CA" sz="1100" b="1" dirty="0">
                <a:ea typeface="Helvetica Neue" panose="02000503000000020004" pitchFamily="2" charset="0"/>
              </a:rPr>
              <a:t>, (</a:t>
            </a:r>
            <a:r>
              <a:rPr lang="en-CA" sz="1100" b="1" i="1" dirty="0">
                <a:ea typeface="Helvetica Neue" panose="02000503000000020004" pitchFamily="2" charset="0"/>
              </a:rPr>
              <a:t>Sept grands-</a:t>
            </a:r>
            <a:r>
              <a:rPr lang="en-CA" sz="1100" b="1" i="1" dirty="0" err="1">
                <a:ea typeface="Helvetica Neue" panose="02000503000000020004" pitchFamily="2" charset="0"/>
              </a:rPr>
              <a:t>pères</a:t>
            </a:r>
            <a:r>
              <a:rPr lang="en-CA" sz="1100" b="1" dirty="0">
                <a:ea typeface="Helvetica Neue" panose="02000503000000020004" pitchFamily="2" charset="0"/>
              </a:rPr>
              <a:t>), 2013, </a:t>
            </a:r>
            <a:r>
              <a:rPr lang="en-CA" sz="1100" b="1" dirty="0" err="1">
                <a:ea typeface="Helvetica Neue" panose="02000503000000020004" pitchFamily="2" charset="0"/>
              </a:rPr>
              <a:t>huile</a:t>
            </a:r>
            <a:r>
              <a:rPr lang="en-CA" sz="1100" b="1" dirty="0">
                <a:ea typeface="Helvetica Neue" panose="02000503000000020004" pitchFamily="2" charset="0"/>
              </a:rPr>
              <a:t> sur toile, impression numérique, Mylar et aquarelle sur papier, installation in situ d’un </a:t>
            </a:r>
            <a:r>
              <a:rPr lang="en-CA" sz="1100" b="1" dirty="0" err="1">
                <a:ea typeface="Helvetica Neue" panose="02000503000000020004" pitchFamily="2" charset="0"/>
              </a:rPr>
              <a:t>diamètre</a:t>
            </a:r>
            <a:r>
              <a:rPr lang="en-CA" sz="1100" b="1" dirty="0">
                <a:ea typeface="Helvetica Neue" panose="02000503000000020004" pitchFamily="2" charset="0"/>
              </a:rPr>
              <a:t> de 20,3 cm. Collection du </a:t>
            </a:r>
            <a:r>
              <a:rPr lang="en-CA" sz="1100" b="1" dirty="0" err="1">
                <a:ea typeface="Helvetica Neue" panose="02000503000000020004" pitchFamily="2" charset="0"/>
              </a:rPr>
              <a:t>Musée</a:t>
            </a:r>
            <a:r>
              <a:rPr lang="en-CA" sz="1100" b="1" dirty="0">
                <a:ea typeface="Helvetica Neue" panose="02000503000000020004" pitchFamily="2" charset="0"/>
              </a:rPr>
              <a:t> des beaux-arts de </a:t>
            </a:r>
            <a:r>
              <a:rPr lang="en-CA" sz="1100" b="1" dirty="0" err="1">
                <a:ea typeface="Helvetica Neue" panose="02000503000000020004" pitchFamily="2" charset="0"/>
              </a:rPr>
              <a:t>l’Ontario</a:t>
            </a:r>
            <a:r>
              <a:rPr lang="en-CA" sz="1100" b="1" dirty="0">
                <a:ea typeface="Helvetica Neue" panose="02000503000000020004" pitchFamily="2" charset="0"/>
              </a:rPr>
              <a:t>, Toronto, </a:t>
            </a:r>
            <a:r>
              <a:rPr lang="en-CA" sz="1100" b="1" dirty="0" err="1">
                <a:ea typeface="Helvetica Neue" panose="02000503000000020004" pitchFamily="2" charset="0"/>
              </a:rPr>
              <a:t>achetée</a:t>
            </a:r>
            <a:r>
              <a:rPr lang="en-CA" sz="1100" b="1" dirty="0">
                <a:ea typeface="Helvetica Neue" panose="02000503000000020004" pitchFamily="2" charset="0"/>
              </a:rPr>
              <a:t> avec </a:t>
            </a:r>
            <a:r>
              <a:rPr lang="en-CA" sz="1100" b="1" dirty="0" err="1">
                <a:ea typeface="Helvetica Neue" panose="02000503000000020004" pitchFamily="2" charset="0"/>
              </a:rPr>
              <a:t>l’aide</a:t>
            </a:r>
            <a:r>
              <a:rPr lang="en-CA" sz="1100" b="1" dirty="0">
                <a:ea typeface="Helvetica Neue" panose="02000503000000020004" pitchFamily="2" charset="0"/>
              </a:rPr>
              <a:t> de </a:t>
            </a:r>
            <a:r>
              <a:rPr lang="en-CA" sz="1100" b="1" dirty="0" err="1">
                <a:ea typeface="Helvetica Neue" panose="02000503000000020004" pitchFamily="2" charset="0"/>
              </a:rPr>
              <a:t>Martinsell</a:t>
            </a:r>
            <a:r>
              <a:rPr lang="en-CA" sz="1100" b="1" dirty="0">
                <a:ea typeface="Helvetica Neue" panose="02000503000000020004" pitchFamily="2" charset="0"/>
              </a:rPr>
              <a:t> Fund, 2016, 2015/38.1-14. © Robert Houle.</a:t>
            </a:r>
          </a:p>
          <a:p>
            <a:pPr>
              <a:lnSpc>
                <a:spcPct val="114000"/>
              </a:lnSpc>
            </a:pPr>
            <a:endParaRPr lang="en-CA" sz="1100" b="1" dirty="0">
              <a:ea typeface="Helvetica Neue" panose="02000503000000020004" pitchFamily="2" charset="0"/>
            </a:endParaRPr>
          </a:p>
          <a:p>
            <a:pPr>
              <a:lnSpc>
                <a:spcPct val="114000"/>
              </a:lnSpc>
            </a:pPr>
            <a:r>
              <a:rPr lang="en-CA" sz="1100" b="1" dirty="0" err="1">
                <a:ea typeface="Helvetica Neue" panose="02000503000000020004" pitchFamily="2" charset="0"/>
              </a:rPr>
              <a:t>Ici</a:t>
            </a:r>
            <a:r>
              <a:rPr lang="en-CA" sz="1100" b="1" dirty="0">
                <a:ea typeface="Helvetica Neue" panose="02000503000000020004" pitchFamily="2" charset="0"/>
              </a:rPr>
              <a:t>, </a:t>
            </a:r>
            <a:r>
              <a:rPr lang="en-CA" sz="1100" b="1" dirty="0" err="1">
                <a:ea typeface="Helvetica Neue" panose="02000503000000020004" pitchFamily="2" charset="0"/>
              </a:rPr>
              <a:t>chaque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disque</a:t>
            </a:r>
            <a:r>
              <a:rPr lang="en-CA" sz="1100" b="1" dirty="0">
                <a:ea typeface="Helvetica Neue" panose="02000503000000020004" pitchFamily="2" charset="0"/>
              </a:rPr>
              <a:t> de tambour correspond </a:t>
            </a:r>
            <a:r>
              <a:rPr lang="en-CA" sz="1100" b="1" dirty="0" err="1">
                <a:ea typeface="Helvetica Neue" panose="02000503000000020004" pitchFamily="2" charset="0"/>
              </a:rPr>
              <a:t>à</a:t>
            </a:r>
            <a:r>
              <a:rPr lang="en-CA" sz="1100" b="1" dirty="0">
                <a:ea typeface="Helvetica Neue" panose="02000503000000020004" pitchFamily="2" charset="0"/>
              </a:rPr>
              <a:t> un esprit animal et </a:t>
            </a:r>
            <a:r>
              <a:rPr lang="en-CA" sz="1100" b="1" dirty="0" err="1">
                <a:ea typeface="Helvetica Neue" panose="02000503000000020004" pitchFamily="2" charset="0"/>
              </a:rPr>
              <a:t>transmet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l’un</a:t>
            </a:r>
            <a:r>
              <a:rPr lang="en-CA" sz="1100" b="1" dirty="0">
                <a:ea typeface="Helvetica Neue" panose="02000503000000020004" pitchFamily="2" charset="0"/>
              </a:rPr>
              <a:t> des sept </a:t>
            </a:r>
            <a:r>
              <a:rPr lang="en-CA" sz="1100" b="1" dirty="0" err="1">
                <a:ea typeface="Helvetica Neue" panose="02000503000000020004" pitchFamily="2" charset="0"/>
              </a:rPr>
              <a:t>enseignements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sacrés</a:t>
            </a:r>
            <a:r>
              <a:rPr lang="en-CA" sz="1100" b="1" dirty="0">
                <a:ea typeface="Helvetica Neue" panose="02000503000000020004" pitchFamily="2" charset="0"/>
              </a:rPr>
              <a:t> de la culture </a:t>
            </a:r>
            <a:r>
              <a:rPr lang="en-CA" sz="1100" b="1" dirty="0" err="1">
                <a:ea typeface="Helvetica Neue" panose="02000503000000020004" pitchFamily="2" charset="0"/>
              </a:rPr>
              <a:t>anishnabe</a:t>
            </a:r>
            <a:r>
              <a:rPr lang="en-CA" sz="1100" b="1" dirty="0">
                <a:ea typeface="Helvetica Neue" panose="02000503000000020004" pitchFamily="2" charset="0"/>
              </a:rPr>
              <a:t>. </a:t>
            </a:r>
          </a:p>
        </p:txBody>
      </p:sp>
      <p:pic>
        <p:nvPicPr>
          <p:cNvPr id="2" name="Picture 1" descr="robert-houle-seven-grandfathers-walker-court-1-gallery-cropp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5506"/>
            <a:ext cx="591296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70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/>
        </p:nvSpPr>
        <p:spPr>
          <a:xfrm>
            <a:off x="4860032" y="3867893"/>
            <a:ext cx="3235694" cy="648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ea typeface="Helvetica Neue" panose="02000503000000020004" pitchFamily="2" charset="0"/>
              </a:rPr>
              <a:t>Robert Houle, </a:t>
            </a:r>
            <a:r>
              <a:rPr lang="en-CA" sz="1100" b="1" i="1" dirty="0">
                <a:ea typeface="Helvetica Neue" panose="02000503000000020004" pitchFamily="2" charset="0"/>
              </a:rPr>
              <a:t>Pare-</a:t>
            </a:r>
            <a:r>
              <a:rPr lang="en-CA" sz="1100" b="1" i="1" dirty="0" err="1">
                <a:ea typeface="Helvetica Neue" panose="02000503000000020004" pitchFamily="2" charset="0"/>
              </a:rPr>
              <a:t>flèche</a:t>
            </a:r>
            <a:r>
              <a:rPr lang="en-CA" sz="1100" b="1" i="1" dirty="0">
                <a:ea typeface="Helvetica Neue" panose="02000503000000020004" pitchFamily="2" charset="0"/>
              </a:rPr>
              <a:t> pour Edna </a:t>
            </a:r>
            <a:r>
              <a:rPr lang="en-CA" sz="1100" b="1" i="1" dirty="0" err="1">
                <a:ea typeface="Helvetica Neue" panose="02000503000000020004" pitchFamily="2" charset="0"/>
              </a:rPr>
              <a:t>Manitowabi</a:t>
            </a:r>
            <a:r>
              <a:rPr lang="en-CA" sz="1100" b="1" dirty="0">
                <a:ea typeface="Helvetica Neue" panose="02000503000000020004" pitchFamily="2" charset="0"/>
              </a:rPr>
              <a:t>, 1999. Dans </a:t>
            </a:r>
            <a:r>
              <a:rPr lang="en-CA" sz="1100" b="1" dirty="0" err="1">
                <a:ea typeface="Helvetica Neue" panose="02000503000000020004" pitchFamily="2" charset="0"/>
              </a:rPr>
              <a:t>ce</a:t>
            </a:r>
            <a:r>
              <a:rPr lang="en-CA" sz="1100" b="1" dirty="0">
                <a:ea typeface="Helvetica Neue" panose="02000503000000020004" pitchFamily="2" charset="0"/>
              </a:rPr>
              <a:t> tableau, Houle rend </a:t>
            </a:r>
            <a:r>
              <a:rPr lang="en-CA" sz="1100" b="1" dirty="0" err="1">
                <a:ea typeface="Helvetica Neue" panose="02000503000000020004" pitchFamily="2" charset="0"/>
              </a:rPr>
              <a:t>hommage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à</a:t>
            </a:r>
            <a:r>
              <a:rPr lang="en-CA" sz="1100" b="1" dirty="0">
                <a:ea typeface="Helvetica Neue" panose="02000503000000020004" pitchFamily="2" charset="0"/>
              </a:rPr>
              <a:t> un important artiste </a:t>
            </a:r>
            <a:r>
              <a:rPr lang="en-CA" sz="1100" b="1" dirty="0" err="1">
                <a:ea typeface="Helvetica Neue" panose="02000503000000020004" pitchFamily="2" charset="0"/>
              </a:rPr>
              <a:t>autochotone</a:t>
            </a:r>
            <a:r>
              <a:rPr lang="en-CA" sz="1100" b="1" dirty="0">
                <a:ea typeface="Helvetica Neue" panose="02000503000000020004" pitchFamily="2" charset="0"/>
              </a:rPr>
              <a:t> par le </a:t>
            </a:r>
            <a:r>
              <a:rPr lang="en-CA" sz="1100" b="1" dirty="0" err="1">
                <a:ea typeface="Helvetica Neue" panose="02000503000000020004" pitchFamily="2" charset="0"/>
              </a:rPr>
              <a:t>biais</a:t>
            </a:r>
            <a:r>
              <a:rPr lang="en-CA" sz="1100" b="1" dirty="0">
                <a:ea typeface="Helvetica Neue" panose="02000503000000020004" pitchFamily="2" charset="0"/>
              </a:rPr>
              <a:t> de </a:t>
            </a:r>
            <a:r>
              <a:rPr lang="en-CA" sz="1100" b="1" dirty="0" err="1">
                <a:ea typeface="Helvetica Neue" panose="02000503000000020004" pitchFamily="2" charset="0"/>
              </a:rPr>
              <a:t>l’objet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spirituel</a:t>
            </a:r>
            <a:r>
              <a:rPr lang="en-CA" sz="1100" b="1">
                <a:ea typeface="Helvetica Neue" panose="02000503000000020004" pitchFamily="2" charset="0"/>
              </a:rPr>
              <a:t> du pare</a:t>
            </a:r>
            <a:r>
              <a:rPr lang="en-CA" sz="1100" b="1" dirty="0">
                <a:ea typeface="Helvetica Neue" panose="02000503000000020004" pitchFamily="2" charset="0"/>
              </a:rPr>
              <a:t>-</a:t>
            </a:r>
            <a:r>
              <a:rPr lang="en-CA" sz="1100" b="1" dirty="0" err="1">
                <a:ea typeface="Helvetica Neue" panose="02000503000000020004" pitchFamily="2" charset="0"/>
              </a:rPr>
              <a:t>flèche</a:t>
            </a:r>
            <a:r>
              <a:rPr lang="en-CA" sz="1100" b="1" dirty="0">
                <a:ea typeface="Helvetica Neue" panose="02000503000000020004" pitchFamily="2" charset="0"/>
              </a:rPr>
              <a:t>. </a:t>
            </a:r>
          </a:p>
        </p:txBody>
      </p:sp>
      <p:pic>
        <p:nvPicPr>
          <p:cNvPr id="2" name="Picture 1" descr="robert-houle-parfleche-for-edna-manitowabi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8725"/>
            <a:ext cx="2308922" cy="46460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/>
        </p:nvSpPr>
        <p:spPr>
          <a:xfrm>
            <a:off x="4716016" y="3651870"/>
            <a:ext cx="37444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ea typeface="Helvetica Neue" panose="02000503000000020004" pitchFamily="2" charset="0"/>
              </a:rPr>
              <a:t>Robert Houle, </a:t>
            </a:r>
            <a:r>
              <a:rPr lang="en-CA" sz="1100" b="1" i="1" dirty="0">
                <a:ea typeface="Helvetica Neue" panose="02000503000000020004" pitchFamily="2" charset="0"/>
              </a:rPr>
              <a:t>Pare-</a:t>
            </a:r>
            <a:r>
              <a:rPr lang="en-CA" sz="1100" b="1" i="1" dirty="0" err="1">
                <a:ea typeface="Helvetica Neue" panose="02000503000000020004" pitchFamily="2" charset="0"/>
              </a:rPr>
              <a:t>flèche</a:t>
            </a:r>
            <a:r>
              <a:rPr lang="en-CA" sz="1100" b="1" i="1" dirty="0">
                <a:ea typeface="Helvetica Neue" panose="02000503000000020004" pitchFamily="2" charset="0"/>
              </a:rPr>
              <a:t> pour Norval </a:t>
            </a:r>
            <a:r>
              <a:rPr lang="en-CA" sz="1100" b="1" i="1" dirty="0" err="1">
                <a:ea typeface="Helvetica Neue" panose="02000503000000020004" pitchFamily="2" charset="0"/>
              </a:rPr>
              <a:t>Morrisseau</a:t>
            </a:r>
            <a:r>
              <a:rPr lang="en-CA" sz="1100" b="1" dirty="0">
                <a:ea typeface="Helvetica Neue" panose="02000503000000020004" pitchFamily="2" charset="0"/>
              </a:rPr>
              <a:t>, 1999. Dans </a:t>
            </a:r>
            <a:r>
              <a:rPr lang="en-CA" sz="1100" b="1" dirty="0" err="1">
                <a:ea typeface="Helvetica Neue" panose="02000503000000020004" pitchFamily="2" charset="0"/>
              </a:rPr>
              <a:t>ce</a:t>
            </a:r>
            <a:r>
              <a:rPr lang="en-CA" sz="1100" b="1" dirty="0">
                <a:ea typeface="Helvetica Neue" panose="02000503000000020004" pitchFamily="2" charset="0"/>
              </a:rPr>
              <a:t> tableau, Houle a </a:t>
            </a:r>
            <a:r>
              <a:rPr lang="en-CA" sz="1100" b="1" dirty="0" err="1">
                <a:ea typeface="Helvetica Neue" panose="02000503000000020004" pitchFamily="2" charset="0"/>
              </a:rPr>
              <a:t>spécialement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choisi</a:t>
            </a:r>
            <a:r>
              <a:rPr lang="en-CA" sz="1100" b="1" dirty="0">
                <a:ea typeface="Helvetica Neue" panose="02000503000000020004" pitchFamily="2" charset="0"/>
              </a:rPr>
              <a:t> la couleur pour </a:t>
            </a:r>
            <a:r>
              <a:rPr lang="en-CA" sz="1100" b="1" dirty="0" err="1">
                <a:ea typeface="Helvetica Neue" panose="02000503000000020004" pitchFamily="2" charset="0"/>
              </a:rPr>
              <a:t>représenter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symboliquement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l’artiste</a:t>
            </a:r>
            <a:r>
              <a:rPr lang="en-CA" sz="1100" b="1" dirty="0">
                <a:ea typeface="Helvetica Neue" panose="02000503000000020004" pitchFamily="2" charset="0"/>
              </a:rPr>
              <a:t> influent Norval </a:t>
            </a:r>
            <a:r>
              <a:rPr lang="en-CA" sz="1100" b="1" dirty="0" err="1">
                <a:ea typeface="Helvetica Neue" panose="02000503000000020004" pitchFamily="2" charset="0"/>
              </a:rPr>
              <a:t>Morrisseau</a:t>
            </a:r>
            <a:r>
              <a:rPr lang="en-CA" sz="1100" b="1" dirty="0">
                <a:ea typeface="Helvetica Neue" panose="02000503000000020004" pitchFamily="2" charset="0"/>
              </a:rPr>
              <a:t>. Comme le </a:t>
            </a:r>
            <a:r>
              <a:rPr lang="en-CA" sz="1100" b="1" dirty="0" err="1">
                <a:ea typeface="Helvetica Neue" panose="02000503000000020004" pitchFamily="2" charset="0"/>
              </a:rPr>
              <a:t>dit</a:t>
            </a:r>
            <a:r>
              <a:rPr lang="en-CA" sz="1100" b="1" dirty="0">
                <a:ea typeface="Helvetica Neue" panose="02000503000000020004" pitchFamily="2" charset="0"/>
              </a:rPr>
              <a:t> Houle </a:t>
            </a:r>
            <a:r>
              <a:rPr lang="en-CA" sz="1100" b="1" dirty="0" err="1">
                <a:ea typeface="Helvetica Neue" panose="02000503000000020004" pitchFamily="2" charset="0"/>
              </a:rPr>
              <a:t>lui-même</a:t>
            </a:r>
            <a:r>
              <a:rPr lang="en-CA" sz="1100" b="1" dirty="0">
                <a:ea typeface="Helvetica Neue" panose="02000503000000020004" pitchFamily="2" charset="0"/>
              </a:rPr>
              <a:t>, « Quelle </a:t>
            </a:r>
            <a:r>
              <a:rPr lang="en-CA" sz="1100" b="1" dirty="0" err="1">
                <a:ea typeface="Helvetica Neue" panose="02000503000000020004" pitchFamily="2" charset="0"/>
              </a:rPr>
              <a:t>meilleure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façon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d’honorer</a:t>
            </a:r>
            <a:r>
              <a:rPr lang="en-CA" sz="1100" b="1" dirty="0">
                <a:ea typeface="Helvetica Neue" panose="02000503000000020004" pitchFamily="2" charset="0"/>
              </a:rPr>
              <a:t> les gens qui </a:t>
            </a:r>
            <a:r>
              <a:rPr lang="en-CA" sz="1100" b="1" dirty="0" err="1">
                <a:ea typeface="Helvetica Neue" panose="02000503000000020004" pitchFamily="2" charset="0"/>
              </a:rPr>
              <a:t>ont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joué</a:t>
            </a:r>
            <a:r>
              <a:rPr lang="en-CA" sz="1100" b="1" dirty="0">
                <a:ea typeface="Helvetica Neue" panose="02000503000000020004" pitchFamily="2" charset="0"/>
              </a:rPr>
              <a:t> un </a:t>
            </a:r>
            <a:r>
              <a:rPr lang="en-CA" sz="1100" b="1" dirty="0" err="1">
                <a:ea typeface="Helvetica Neue" panose="02000503000000020004" pitchFamily="2" charset="0"/>
              </a:rPr>
              <a:t>rôle</a:t>
            </a:r>
            <a:r>
              <a:rPr lang="en-CA" sz="1100" b="1" dirty="0">
                <a:ea typeface="Helvetica Neue" panose="02000503000000020004" pitchFamily="2" charset="0"/>
              </a:rPr>
              <a:t> important dans ma vie? ».</a:t>
            </a:r>
          </a:p>
        </p:txBody>
      </p:sp>
      <p:pic>
        <p:nvPicPr>
          <p:cNvPr id="4" name="Picture 3" descr="robert-houle-parfleche-for-norval-morrisseau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83" y="231490"/>
            <a:ext cx="231700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6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/>
        </p:nvSpPr>
        <p:spPr>
          <a:xfrm>
            <a:off x="1527653" y="4515966"/>
            <a:ext cx="6212699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ea typeface="Helvetica Neue" panose="02000503000000020004" pitchFamily="2" charset="0"/>
              </a:rPr>
              <a:t>Robert Houle </a:t>
            </a:r>
            <a:r>
              <a:rPr lang="en-CA" sz="1100" b="1" dirty="0" err="1">
                <a:ea typeface="Helvetica Neue" panose="02000503000000020004" pitchFamily="2" charset="0"/>
              </a:rPr>
              <a:t>en</a:t>
            </a:r>
            <a:r>
              <a:rPr lang="en-CA" sz="1100" b="1" dirty="0">
                <a:ea typeface="Helvetica Neue" panose="02000503000000020004" pitchFamily="2" charset="0"/>
              </a:rPr>
              <a:t> 2015 avec son </a:t>
            </a:r>
            <a:r>
              <a:rPr lang="en-CA" sz="1100" b="1" dirty="0" err="1">
                <a:ea typeface="Helvetica Neue" panose="02000503000000020004" pitchFamily="2" charset="0"/>
              </a:rPr>
              <a:t>triptyque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i="1" dirty="0">
                <a:ea typeface="Helvetica Neue" panose="02000503000000020004" pitchFamily="2" charset="0"/>
              </a:rPr>
              <a:t>Les couleurs de </a:t>
            </a:r>
            <a:r>
              <a:rPr lang="en-CA" sz="1100" b="1" i="1" dirty="0" err="1">
                <a:ea typeface="Helvetica Neue" panose="02000503000000020004" pitchFamily="2" charset="0"/>
              </a:rPr>
              <a:t>l’amour</a:t>
            </a:r>
            <a:r>
              <a:rPr lang="en-CA" sz="1100" b="1" dirty="0">
                <a:ea typeface="Helvetica Neue" panose="02000503000000020004" pitchFamily="2" charset="0"/>
              </a:rPr>
              <a:t>, 2015. </a:t>
            </a:r>
          </a:p>
        </p:txBody>
      </p:sp>
      <p:pic>
        <p:nvPicPr>
          <p:cNvPr id="3" name="Picture 2" descr="photo-robert-houle-portrait-with-painting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50" y="195486"/>
            <a:ext cx="6211810" cy="42279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/>
        </p:nvSpPr>
        <p:spPr>
          <a:xfrm>
            <a:off x="6444208" y="3363838"/>
            <a:ext cx="2304256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Robert Houle, </a:t>
            </a:r>
            <a:r>
              <a:rPr lang="en-CA" sz="1100" b="1" i="1" dirty="0">
                <a:highlight>
                  <a:srgbClr val="FFFFFF"/>
                </a:highlight>
                <a:ea typeface="Helvetica Neue" panose="02000503000000020004" pitchFamily="2" charset="0"/>
              </a:rPr>
              <a:t>Série sur le Pensionnat </a:t>
            </a:r>
            <a:r>
              <a:rPr lang="en-CA" sz="1100" b="1" i="1" dirty="0" err="1">
                <a:highlight>
                  <a:srgbClr val="FFFFFF"/>
                </a:highlight>
                <a:ea typeface="Helvetica Neue" panose="02000503000000020004" pitchFamily="2" charset="0"/>
              </a:rPr>
              <a:t>indien</a:t>
            </a:r>
            <a:r>
              <a:rPr lang="en-CA" sz="1100" b="1" i="1" dirty="0">
                <a:highlight>
                  <a:srgbClr val="FFFFFF"/>
                </a:highlight>
                <a:ea typeface="Helvetica Neue" panose="02000503000000020004" pitchFamily="2" charset="0"/>
              </a:rPr>
              <a:t> de Sandy Bay [Le </a:t>
            </a:r>
            <a:r>
              <a:rPr lang="en-CA" sz="1100" b="1" i="1" dirty="0" err="1">
                <a:highlight>
                  <a:srgbClr val="FFFFFF"/>
                </a:highlight>
                <a:ea typeface="Helvetica Neue" panose="02000503000000020004" pitchFamily="2" charset="0"/>
              </a:rPr>
              <a:t>matin</a:t>
            </a:r>
            <a:r>
              <a:rPr lang="en-CA" sz="1100" b="1" i="1" dirty="0">
                <a:highlight>
                  <a:srgbClr val="FFFFFF"/>
                </a:highlight>
                <a:ea typeface="Helvetica Neue" panose="02000503000000020004" pitchFamily="2" charset="0"/>
              </a:rPr>
              <a:t>], 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2009. Houle a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créé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une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série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d’œuvres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qui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explorent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les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expériences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difficiles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qu’il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a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vécues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dans les pensionnats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autochtones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. </a:t>
            </a:r>
          </a:p>
        </p:txBody>
      </p:sp>
      <p:pic>
        <p:nvPicPr>
          <p:cNvPr id="3" name="Picture 2" descr="robert-houle-sandy-bay-the-morning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1510"/>
            <a:ext cx="5703034" cy="43295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/>
        </p:nvSpPr>
        <p:spPr>
          <a:xfrm>
            <a:off x="1369040" y="4365617"/>
            <a:ext cx="633632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Robert Houle, </a:t>
            </a:r>
            <a:r>
              <a:rPr lang="en-CA" sz="1100" b="1" i="1" dirty="0" err="1">
                <a:highlight>
                  <a:srgbClr val="FFFFFF"/>
                </a:highlight>
                <a:ea typeface="Helvetica Neue" panose="02000503000000020004" pitchFamily="2" charset="0"/>
              </a:rPr>
              <a:t>Muhnedobe</a:t>
            </a:r>
            <a:r>
              <a:rPr lang="en-CA" sz="1100" b="1" i="1" dirty="0">
                <a:highlight>
                  <a:srgbClr val="FFFFFF"/>
                </a:highlight>
                <a:ea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ea typeface="Helvetica Neue" panose="02000503000000020004" pitchFamily="2" charset="0"/>
              </a:rPr>
              <a:t>uhyahyuk</a:t>
            </a:r>
            <a:r>
              <a:rPr lang="en-CA" sz="1100" b="1" i="1" dirty="0">
                <a:highlight>
                  <a:srgbClr val="FFFFFF"/>
                </a:highlight>
                <a:ea typeface="Helvetica Neue" panose="02000503000000020004" pitchFamily="2" charset="0"/>
              </a:rPr>
              <a:t> [</a:t>
            </a:r>
            <a:r>
              <a:rPr lang="en-CA" sz="1100" b="1" i="1" dirty="0" err="1">
                <a:highlight>
                  <a:srgbClr val="FFFFFF"/>
                </a:highlight>
                <a:ea typeface="Helvetica Neue" panose="02000503000000020004" pitchFamily="2" charset="0"/>
              </a:rPr>
              <a:t>Là</a:t>
            </a:r>
            <a:r>
              <a:rPr lang="en-CA" sz="1100" b="1" i="1" dirty="0">
                <a:highlight>
                  <a:srgbClr val="FFFFFF"/>
                </a:highlight>
                <a:ea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ea typeface="Helvetica Neue" panose="02000503000000020004" pitchFamily="2" charset="0"/>
              </a:rPr>
              <a:t>où</a:t>
            </a:r>
            <a:r>
              <a:rPr lang="en-CA" sz="1100" b="1" i="1" dirty="0">
                <a:highlight>
                  <a:srgbClr val="FFFFFF"/>
                </a:highlight>
                <a:ea typeface="Helvetica Neue" panose="02000503000000020004" pitchFamily="2" charset="0"/>
              </a:rPr>
              <a:t> les </a:t>
            </a:r>
            <a:r>
              <a:rPr lang="en-CA" sz="1100" b="1" i="1" dirty="0" err="1">
                <a:highlight>
                  <a:srgbClr val="FFFFFF"/>
                </a:highlight>
                <a:ea typeface="Helvetica Neue" panose="02000503000000020004" pitchFamily="2" charset="0"/>
              </a:rPr>
              <a:t>dieux</a:t>
            </a:r>
            <a:r>
              <a:rPr lang="en-CA" sz="1100" b="1" i="1" dirty="0">
                <a:highlight>
                  <a:srgbClr val="FFFFFF"/>
                </a:highlight>
                <a:ea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ea typeface="Helvetica Neue" panose="02000503000000020004" pitchFamily="2" charset="0"/>
              </a:rPr>
              <a:t>sont</a:t>
            </a:r>
            <a:r>
              <a:rPr lang="en-CA" sz="1100" b="1" i="1" dirty="0">
                <a:highlight>
                  <a:srgbClr val="FFFFFF"/>
                </a:highlight>
                <a:ea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ea typeface="Helvetica Neue" panose="02000503000000020004" pitchFamily="2" charset="0"/>
              </a:rPr>
              <a:t>présents</a:t>
            </a:r>
            <a:r>
              <a:rPr lang="en-CA" sz="1100" b="1" i="1" dirty="0">
                <a:highlight>
                  <a:srgbClr val="FFFFFF"/>
                </a:highlight>
                <a:ea typeface="Helvetica Neue" panose="02000503000000020004" pitchFamily="2" charset="0"/>
              </a:rPr>
              <a:t>]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, 1989.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Ces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grandes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œuvres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abstraites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s’inspirent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du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paysage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ea typeface="Helvetica Neue" panose="02000503000000020004" pitchFamily="2" charset="0"/>
              </a:rPr>
              <a:t>manitobain</a:t>
            </a:r>
            <a:r>
              <a:rPr lang="en-CA" sz="1100" b="1" dirty="0">
                <a:highlight>
                  <a:srgbClr val="FFFFFF"/>
                </a:highlight>
                <a:ea typeface="Helvetica Neue" panose="02000503000000020004" pitchFamily="2" charset="0"/>
              </a:rPr>
              <a:t>. </a:t>
            </a:r>
          </a:p>
        </p:txBody>
      </p:sp>
      <p:pic>
        <p:nvPicPr>
          <p:cNvPr id="2" name="Picture 1" descr="robert-houle-muhnedobe-uhyahyu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32" y="267494"/>
            <a:ext cx="6264312" cy="40522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/>
        </p:nvSpPr>
        <p:spPr>
          <a:xfrm>
            <a:off x="5580112" y="3723878"/>
            <a:ext cx="3239976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ea typeface="Helvetica Neue" panose="02000503000000020004" pitchFamily="2" charset="0"/>
              </a:rPr>
              <a:t>Robert Houle, </a:t>
            </a:r>
            <a:r>
              <a:rPr lang="en-CA" sz="1100" b="1" i="1" dirty="0">
                <a:ea typeface="Helvetica Neue" panose="02000503000000020004" pitchFamily="2" charset="0"/>
              </a:rPr>
              <a:t>Pare-</a:t>
            </a:r>
            <a:r>
              <a:rPr lang="en-CA" sz="1100" b="1" i="1" dirty="0" err="1">
                <a:ea typeface="Helvetica Neue" panose="02000503000000020004" pitchFamily="2" charset="0"/>
              </a:rPr>
              <a:t>flèches</a:t>
            </a:r>
            <a:r>
              <a:rPr lang="en-CA" sz="1100" b="1" i="1" dirty="0">
                <a:ea typeface="Helvetica Neue" panose="02000503000000020004" pitchFamily="2" charset="0"/>
              </a:rPr>
              <a:t> pour la </a:t>
            </a:r>
            <a:r>
              <a:rPr lang="en-CA" sz="1100" b="1" i="1" dirty="0" err="1">
                <a:ea typeface="Helvetica Neue" panose="02000503000000020004" pitchFamily="2" charset="0"/>
              </a:rPr>
              <a:t>dernière</a:t>
            </a:r>
            <a:r>
              <a:rPr lang="en-CA" sz="1100" b="1" i="1" dirty="0">
                <a:ea typeface="Helvetica Neue" panose="02000503000000020004" pitchFamily="2" charset="0"/>
              </a:rPr>
              <a:t> </a:t>
            </a:r>
            <a:r>
              <a:rPr lang="en-CA" sz="1100" b="1" i="1" dirty="0" err="1">
                <a:ea typeface="Helvetica Neue" panose="02000503000000020004" pitchFamily="2" charset="0"/>
              </a:rPr>
              <a:t>Cène</a:t>
            </a:r>
            <a:r>
              <a:rPr lang="en-CA" sz="1100" b="1" i="1" dirty="0">
                <a:ea typeface="Helvetica Neue" panose="02000503000000020004" pitchFamily="2" charset="0"/>
              </a:rPr>
              <a:t> [Matthieu], </a:t>
            </a:r>
            <a:r>
              <a:rPr lang="en-CA" sz="1100" b="1" dirty="0">
                <a:ea typeface="Helvetica Neue" panose="02000503000000020004" pitchFamily="2" charset="0"/>
              </a:rPr>
              <a:t>1983. </a:t>
            </a:r>
            <a:r>
              <a:rPr lang="en-CA" sz="1100" b="1" dirty="0" err="1">
                <a:ea typeface="Helvetica Neue" panose="02000503000000020004" pitchFamily="2" charset="0"/>
              </a:rPr>
              <a:t>Chaque</a:t>
            </a:r>
            <a:r>
              <a:rPr lang="en-CA" sz="1100" b="1" dirty="0">
                <a:ea typeface="Helvetica Neue" panose="02000503000000020004" pitchFamily="2" charset="0"/>
              </a:rPr>
              <a:t> pare-</a:t>
            </a:r>
            <a:r>
              <a:rPr lang="en-CA" sz="1100" b="1" dirty="0" err="1">
                <a:ea typeface="Helvetica Neue" panose="02000503000000020004" pitchFamily="2" charset="0"/>
              </a:rPr>
              <a:t>flèche</a:t>
            </a:r>
            <a:r>
              <a:rPr lang="en-CA" sz="1100" b="1" dirty="0">
                <a:ea typeface="Helvetica Neue" panose="02000503000000020004" pitchFamily="2" charset="0"/>
              </a:rPr>
              <a:t> dans </a:t>
            </a:r>
            <a:r>
              <a:rPr lang="en-CA" sz="1100" b="1" dirty="0" err="1">
                <a:ea typeface="Helvetica Neue" panose="02000503000000020004" pitchFamily="2" charset="0"/>
              </a:rPr>
              <a:t>cette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œuvre</a:t>
            </a:r>
            <a:r>
              <a:rPr lang="en-CA" sz="1100" b="1" dirty="0">
                <a:ea typeface="Helvetica Neue" panose="02000503000000020004" pitchFamily="2" charset="0"/>
              </a:rPr>
              <a:t> (un assemblage de </a:t>
            </a:r>
            <a:r>
              <a:rPr lang="en-CA" sz="1100" b="1" dirty="0" err="1">
                <a:ea typeface="Helvetica Neue" panose="02000503000000020004" pitchFamily="2" charset="0"/>
              </a:rPr>
              <a:t>treize</a:t>
            </a:r>
            <a:r>
              <a:rPr lang="en-CA" sz="1100" b="1" dirty="0">
                <a:ea typeface="Helvetica Neue" panose="02000503000000020004" pitchFamily="2" charset="0"/>
              </a:rPr>
              <a:t> tableaux) symbolise </a:t>
            </a:r>
            <a:r>
              <a:rPr lang="en-CA" sz="1100" b="1" dirty="0" err="1">
                <a:ea typeface="Helvetica Neue" panose="02000503000000020004" pitchFamily="2" charset="0"/>
              </a:rPr>
              <a:t>l’un</a:t>
            </a:r>
            <a:r>
              <a:rPr lang="en-CA" sz="1100" b="1" dirty="0">
                <a:ea typeface="Helvetica Neue" panose="02000503000000020004" pitchFamily="2" charset="0"/>
              </a:rPr>
              <a:t> des </a:t>
            </a:r>
            <a:r>
              <a:rPr lang="en-CA" sz="1100" b="1" dirty="0" err="1">
                <a:ea typeface="Helvetica Neue" panose="02000503000000020004" pitchFamily="2" charset="0"/>
              </a:rPr>
              <a:t>douze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apôtres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ou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Jésus</a:t>
            </a:r>
            <a:r>
              <a:rPr lang="en-CA" sz="1100" b="1" dirty="0">
                <a:ea typeface="Helvetica Neue" panose="02000503000000020004" pitchFamily="2" charset="0"/>
              </a:rPr>
              <a:t>. L’</a:t>
            </a:r>
            <a:r>
              <a:rPr lang="fr-FR" sz="1100" b="1" dirty="0">
                <a:ea typeface="Helvetica Neue" panose="02000503000000020004" pitchFamily="2" charset="0"/>
              </a:rPr>
              <a:t> </a:t>
            </a:r>
            <a:r>
              <a:rPr lang="fr-FR" sz="1100" b="1" dirty="0" err="1">
                <a:ea typeface="Helvetica Neue" panose="02000503000000020004" pitchFamily="2" charset="0"/>
              </a:rPr>
              <a:t>œ</a:t>
            </a:r>
            <a:r>
              <a:rPr lang="en-CA" sz="1100" b="1" dirty="0" err="1">
                <a:ea typeface="Helvetica Neue" panose="02000503000000020004" pitchFamily="2" charset="0"/>
              </a:rPr>
              <a:t>uvre</a:t>
            </a:r>
            <a:r>
              <a:rPr lang="en-CA" sz="1100" b="1" dirty="0">
                <a:ea typeface="Helvetica Neue" panose="02000503000000020004" pitchFamily="2" charset="0"/>
              </a:rPr>
              <a:t> combine le </a:t>
            </a:r>
            <a:r>
              <a:rPr lang="en-CA" sz="1100" b="1" dirty="0" err="1">
                <a:ea typeface="Helvetica Neue" panose="02000503000000020004" pitchFamily="2" charset="0"/>
              </a:rPr>
              <a:t>christianisme</a:t>
            </a:r>
            <a:r>
              <a:rPr lang="en-CA" sz="1100" b="1" dirty="0">
                <a:ea typeface="Helvetica Neue" panose="02000503000000020004" pitchFamily="2" charset="0"/>
              </a:rPr>
              <a:t> et la </a:t>
            </a:r>
            <a:r>
              <a:rPr lang="en-CA" sz="1100" b="1" dirty="0" err="1">
                <a:ea typeface="Helvetica Neue" panose="02000503000000020004" pitchFamily="2" charset="0"/>
              </a:rPr>
              <a:t>spiritualité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saulteaux</a:t>
            </a:r>
            <a:r>
              <a:rPr lang="en-CA" sz="1100" b="1" dirty="0">
                <a:ea typeface="Helvetica Neue" panose="02000503000000020004" pitchFamily="2" charset="0"/>
              </a:rPr>
              <a:t>.</a:t>
            </a:r>
          </a:p>
        </p:txBody>
      </p:sp>
      <p:pic>
        <p:nvPicPr>
          <p:cNvPr id="3" name="Picture 2" descr="robert-houle-parfleches-k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5486"/>
            <a:ext cx="4752528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/>
        </p:nvSpPr>
        <p:spPr>
          <a:xfrm>
            <a:off x="4716016" y="3723878"/>
            <a:ext cx="2880320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ea typeface="Helvetica Neue" panose="02000503000000020004" pitchFamily="2" charset="0"/>
              </a:rPr>
              <a:t>Robert Houle, </a:t>
            </a:r>
            <a:r>
              <a:rPr lang="en-CA" sz="1100" b="1" i="1" dirty="0" err="1">
                <a:ea typeface="Helvetica Neue" panose="02000503000000020004" pitchFamily="2" charset="0"/>
              </a:rPr>
              <a:t>Kanehsatake</a:t>
            </a:r>
            <a:r>
              <a:rPr lang="en-CA" sz="1100" b="1" dirty="0">
                <a:ea typeface="Helvetica Neue" panose="02000503000000020004" pitchFamily="2" charset="0"/>
              </a:rPr>
              <a:t>, 1990-1993. Ce travail </a:t>
            </a:r>
            <a:r>
              <a:rPr lang="en-CA" sz="1100" b="1" dirty="0" err="1">
                <a:ea typeface="Helvetica Neue" panose="02000503000000020004" pitchFamily="2" charset="0"/>
              </a:rPr>
              <a:t>constitue</a:t>
            </a:r>
            <a:r>
              <a:rPr lang="en-CA" sz="1100" b="1" dirty="0">
                <a:ea typeface="Helvetica Neue" panose="02000503000000020004" pitchFamily="2" charset="0"/>
              </a:rPr>
              <a:t> la </a:t>
            </a:r>
            <a:r>
              <a:rPr lang="en-CA" sz="1100" b="1" dirty="0" err="1">
                <a:ea typeface="Helvetica Neue" panose="02000503000000020004" pitchFamily="2" charset="0"/>
              </a:rPr>
              <a:t>réponse</a:t>
            </a:r>
            <a:r>
              <a:rPr lang="en-CA" sz="1100" b="1" dirty="0">
                <a:ea typeface="Helvetica Neue" panose="02000503000000020004" pitchFamily="2" charset="0"/>
              </a:rPr>
              <a:t> de Houle </a:t>
            </a:r>
            <a:r>
              <a:rPr lang="en-CA" sz="1100" b="1" dirty="0" err="1">
                <a:ea typeface="Helvetica Neue" panose="02000503000000020004" pitchFamily="2" charset="0"/>
              </a:rPr>
              <a:t>à</a:t>
            </a:r>
            <a:r>
              <a:rPr lang="en-CA" sz="1100" b="1" dirty="0">
                <a:ea typeface="Helvetica Neue" panose="02000503000000020004" pitchFamily="2" charset="0"/>
              </a:rPr>
              <a:t> la </a:t>
            </a:r>
            <a:r>
              <a:rPr lang="en-CA" sz="1100" b="1" dirty="0" err="1">
                <a:ea typeface="Helvetica Neue" panose="02000503000000020004" pitchFamily="2" charset="0"/>
              </a:rPr>
              <a:t>crise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d’Oka</a:t>
            </a:r>
            <a:r>
              <a:rPr lang="en-CA" sz="1100" b="1" dirty="0">
                <a:ea typeface="Helvetica Neue" panose="02000503000000020004" pitchFamily="2" charset="0"/>
              </a:rPr>
              <a:t>, </a:t>
            </a:r>
            <a:r>
              <a:rPr lang="en-CA" sz="1100" b="1" dirty="0" err="1">
                <a:ea typeface="Helvetica Neue" panose="02000503000000020004" pitchFamily="2" charset="0"/>
              </a:rPr>
              <a:t>lorsque</a:t>
            </a:r>
            <a:r>
              <a:rPr lang="en-CA" sz="1100" b="1" dirty="0">
                <a:ea typeface="Helvetica Neue" panose="02000503000000020004" pitchFamily="2" charset="0"/>
              </a:rPr>
              <a:t> les Mohawks </a:t>
            </a:r>
            <a:r>
              <a:rPr lang="en-CA" sz="1100" b="1" dirty="0" err="1">
                <a:ea typeface="Helvetica Neue" panose="02000503000000020004" pitchFamily="2" charset="0"/>
              </a:rPr>
              <a:t>ont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protesté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contre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l’empiètement</a:t>
            </a:r>
            <a:r>
              <a:rPr lang="en-CA" sz="1100" b="1" dirty="0">
                <a:ea typeface="Helvetica Neue" panose="02000503000000020004" pitchFamily="2" charset="0"/>
              </a:rPr>
              <a:t> d’un terrain de golf sur </a:t>
            </a:r>
            <a:r>
              <a:rPr lang="en-CA" sz="1100" b="1" dirty="0" err="1">
                <a:ea typeface="Helvetica Neue" panose="02000503000000020004" pitchFamily="2" charset="0"/>
              </a:rPr>
              <a:t>leur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territoire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traditionnel</a:t>
            </a:r>
            <a:r>
              <a:rPr lang="en-CA" sz="1100" b="1" dirty="0">
                <a:ea typeface="Helvetica Neue" panose="02000503000000020004" pitchFamily="2" charset="0"/>
              </a:rPr>
              <a:t> et </a:t>
            </a:r>
            <a:r>
              <a:rPr lang="en-CA" sz="1100" b="1" dirty="0" err="1">
                <a:ea typeface="Helvetica Neue" panose="02000503000000020004" pitchFamily="2" charset="0"/>
              </a:rPr>
              <a:t>leur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cimetière</a:t>
            </a:r>
            <a:r>
              <a:rPr lang="en-CA" sz="1100" b="1" dirty="0">
                <a:ea typeface="Helvetica Neue" panose="02000503000000020004" pitchFamily="2" charset="0"/>
              </a:rPr>
              <a:t> au Québec. </a:t>
            </a:r>
          </a:p>
        </p:txBody>
      </p:sp>
      <p:pic>
        <p:nvPicPr>
          <p:cNvPr id="3" name="Picture 2" descr="robert-houle-kanehsatake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5360"/>
            <a:ext cx="2880320" cy="47527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/>
        </p:nvSpPr>
        <p:spPr>
          <a:xfrm>
            <a:off x="5004432" y="4083918"/>
            <a:ext cx="251989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ea typeface="Helvetica Neue" panose="02000503000000020004" pitchFamily="2" charset="0"/>
              </a:rPr>
              <a:t>Robert Houle </a:t>
            </a:r>
            <a:r>
              <a:rPr lang="en-CA" sz="1100" b="1" dirty="0" err="1">
                <a:ea typeface="Helvetica Neue" panose="02000503000000020004" pitchFamily="2" charset="0"/>
              </a:rPr>
              <a:t>alors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qu’il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peint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i="1" dirty="0">
                <a:ea typeface="Helvetica Neue" panose="02000503000000020004" pitchFamily="2" charset="0"/>
              </a:rPr>
              <a:t>Sandy Bay </a:t>
            </a:r>
            <a:r>
              <a:rPr lang="en-CA" sz="1100" b="1" dirty="0" err="1">
                <a:ea typeface="Helvetica Neue" panose="02000503000000020004" pitchFamily="2" charset="0"/>
              </a:rPr>
              <a:t>en</a:t>
            </a:r>
            <a:r>
              <a:rPr lang="en-CA" sz="1100" b="1" dirty="0">
                <a:ea typeface="Helvetica Neue" panose="02000503000000020004" pitchFamily="2" charset="0"/>
              </a:rPr>
              <a:t> 1999. Houle a </a:t>
            </a:r>
            <a:r>
              <a:rPr lang="en-CA" sz="1100" b="1" dirty="0" err="1">
                <a:ea typeface="Helvetica Neue" panose="02000503000000020004" pitchFamily="2" charset="0"/>
              </a:rPr>
              <a:t>souvent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revisité</a:t>
            </a:r>
            <a:r>
              <a:rPr lang="en-CA" sz="1100" b="1" dirty="0">
                <a:ea typeface="Helvetica Neue" panose="02000503000000020004" pitchFamily="2" charset="0"/>
              </a:rPr>
              <a:t> son </a:t>
            </a:r>
            <a:r>
              <a:rPr lang="en-CA" sz="1100" b="1" dirty="0" err="1">
                <a:ea typeface="Helvetica Neue" panose="02000503000000020004" pitchFamily="2" charset="0"/>
              </a:rPr>
              <a:t>expérience</a:t>
            </a:r>
            <a:r>
              <a:rPr lang="en-CA" sz="1100" b="1" dirty="0">
                <a:ea typeface="Helvetica Neue" panose="02000503000000020004" pitchFamily="2" charset="0"/>
              </a:rPr>
              <a:t> des pensionnats dans son art. </a:t>
            </a:r>
          </a:p>
        </p:txBody>
      </p:sp>
      <p:pic>
        <p:nvPicPr>
          <p:cNvPr id="3" name="Picture 2" descr="photo-robert-houle-painting-sandy-bay-1989-contextua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/>
          <a:stretch/>
        </p:blipFill>
        <p:spPr>
          <a:xfrm>
            <a:off x="1682480" y="267494"/>
            <a:ext cx="3014957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/>
        </p:nvSpPr>
        <p:spPr>
          <a:xfrm>
            <a:off x="6372200" y="1779662"/>
            <a:ext cx="2612733" cy="104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ea typeface="Helvetica Neue" panose="02000503000000020004" pitchFamily="2" charset="0"/>
              </a:rPr>
              <a:t>Robert Houle, </a:t>
            </a:r>
            <a:r>
              <a:rPr lang="en-CA" sz="1100" b="1" i="1" dirty="0">
                <a:ea typeface="Helvetica Neue" panose="02000503000000020004" pitchFamily="2" charset="0"/>
              </a:rPr>
              <a:t>Paris/Ojibwa</a:t>
            </a:r>
            <a:r>
              <a:rPr lang="en-CA" sz="1100" b="1" dirty="0">
                <a:ea typeface="Helvetica Neue" panose="02000503000000020004" pitchFamily="2" charset="0"/>
              </a:rPr>
              <a:t>,</a:t>
            </a:r>
          </a:p>
          <a:p>
            <a:pPr>
              <a:lnSpc>
                <a:spcPct val="114000"/>
              </a:lnSpc>
            </a:pPr>
            <a:r>
              <a:rPr lang="en-CA" sz="1100" b="1" dirty="0">
                <a:ea typeface="Helvetica Neue" panose="02000503000000020004" pitchFamily="2" charset="0"/>
              </a:rPr>
              <a:t>2009-2010, installation</a:t>
            </a:r>
          </a:p>
          <a:p>
            <a:pPr>
              <a:lnSpc>
                <a:spcPct val="114000"/>
              </a:lnSpc>
            </a:pPr>
            <a:r>
              <a:rPr lang="en-CA" sz="1100" b="1" dirty="0" err="1">
                <a:ea typeface="Helvetica Neue" panose="02000503000000020004" pitchFamily="2" charset="0"/>
              </a:rPr>
              <a:t>multimédia</a:t>
            </a:r>
            <a:r>
              <a:rPr lang="en-CA" sz="1100" b="1" dirty="0">
                <a:ea typeface="Helvetica Neue" panose="02000503000000020004" pitchFamily="2" charset="0"/>
              </a:rPr>
              <a:t> : </a:t>
            </a:r>
            <a:r>
              <a:rPr lang="en-CA" sz="1100" b="1" dirty="0" err="1">
                <a:ea typeface="Helvetica Neue" panose="02000503000000020004" pitchFamily="2" charset="0"/>
              </a:rPr>
              <a:t>contreplaqué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peint</a:t>
            </a:r>
            <a:r>
              <a:rPr lang="en-CA" sz="1100" b="1" dirty="0">
                <a:ea typeface="Helvetica Neue" panose="02000503000000020004" pitchFamily="2" charset="0"/>
              </a:rPr>
              <a:t>,</a:t>
            </a:r>
          </a:p>
          <a:p>
            <a:pPr>
              <a:lnSpc>
                <a:spcPct val="114000"/>
              </a:lnSpc>
            </a:pPr>
            <a:r>
              <a:rPr lang="en-CA" sz="1100" b="1" dirty="0">
                <a:ea typeface="Helvetica Neue" panose="02000503000000020004" pitchFamily="2" charset="0"/>
              </a:rPr>
              <a:t>4 </a:t>
            </a:r>
            <a:r>
              <a:rPr lang="en-CA" sz="1100" b="1" dirty="0" err="1">
                <a:ea typeface="Helvetica Neue" panose="02000503000000020004" pitchFamily="2" charset="0"/>
              </a:rPr>
              <a:t>panneaux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à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l’huile</a:t>
            </a:r>
            <a:r>
              <a:rPr lang="en-CA" sz="1100" b="1" dirty="0">
                <a:ea typeface="Helvetica Neue" panose="02000503000000020004" pitchFamily="2" charset="0"/>
              </a:rPr>
              <a:t> sur toile, </a:t>
            </a:r>
            <a:r>
              <a:rPr lang="en-CA" sz="1100" b="1" dirty="0" err="1">
                <a:ea typeface="Helvetica Neue" panose="02000503000000020004" pitchFamily="2" charset="0"/>
              </a:rPr>
              <a:t>clé</a:t>
            </a:r>
            <a:endParaRPr lang="en-CA" sz="1100" b="1" dirty="0">
              <a:ea typeface="Helvetica Neue" panose="02000503000000020004" pitchFamily="2" charset="0"/>
            </a:endParaRPr>
          </a:p>
          <a:p>
            <a:pPr>
              <a:lnSpc>
                <a:spcPct val="114000"/>
              </a:lnSpc>
            </a:pPr>
            <a:r>
              <a:rPr lang="en-CA" sz="1100" b="1" dirty="0">
                <a:ea typeface="Helvetica Neue" panose="02000503000000020004" pitchFamily="2" charset="0"/>
              </a:rPr>
              <a:t>USB </a:t>
            </a:r>
            <a:r>
              <a:rPr lang="en-CA" sz="1100" b="1" dirty="0" err="1">
                <a:ea typeface="Helvetica Neue" panose="02000503000000020004" pitchFamily="2" charset="0"/>
              </a:rPr>
              <a:t>contenant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une</a:t>
            </a:r>
            <a:r>
              <a:rPr lang="en-CA" sz="1100" b="1" dirty="0">
                <a:ea typeface="Helvetica Neue" panose="02000503000000020004" pitchFamily="2" charset="0"/>
              </a:rPr>
              <a:t> projection</a:t>
            </a:r>
          </a:p>
          <a:p>
            <a:pPr>
              <a:lnSpc>
                <a:spcPct val="114000"/>
              </a:lnSpc>
            </a:pPr>
            <a:r>
              <a:rPr lang="en-CA" sz="1100" b="1" dirty="0" err="1">
                <a:ea typeface="Helvetica Neue" panose="02000503000000020004" pitchFamily="2" charset="0"/>
              </a:rPr>
              <a:t>vidéo</a:t>
            </a:r>
            <a:r>
              <a:rPr lang="en-CA" sz="1100" b="1" dirty="0">
                <a:ea typeface="Helvetica Neue" panose="02000503000000020004" pitchFamily="2" charset="0"/>
              </a:rPr>
              <a:t> et </a:t>
            </a:r>
            <a:r>
              <a:rPr lang="en-CA" sz="1100" b="1" dirty="0" err="1">
                <a:ea typeface="Helvetica Neue" panose="02000503000000020004" pitchFamily="2" charset="0"/>
              </a:rPr>
              <a:t>une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composante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sonore</a:t>
            </a:r>
            <a:r>
              <a:rPr lang="en-CA" sz="1100" b="1" dirty="0">
                <a:ea typeface="Helvetica Neue" panose="02000503000000020004" pitchFamily="2" charset="0"/>
              </a:rPr>
              <a:t>,</a:t>
            </a:r>
          </a:p>
          <a:p>
            <a:pPr>
              <a:lnSpc>
                <a:spcPct val="114000"/>
              </a:lnSpc>
            </a:pPr>
            <a:r>
              <a:rPr lang="en-CA" sz="1100" b="1" dirty="0" err="1">
                <a:ea typeface="Helvetica Neue" panose="02000503000000020004" pitchFamily="2" charset="0"/>
              </a:rPr>
              <a:t>installée</a:t>
            </a:r>
            <a:r>
              <a:rPr lang="en-CA" sz="1100" b="1" dirty="0">
                <a:ea typeface="Helvetica Neue" panose="02000503000000020004" pitchFamily="2" charset="0"/>
              </a:rPr>
              <a:t> : 358 x 488 x 488 cm,</a:t>
            </a:r>
          </a:p>
          <a:p>
            <a:pPr>
              <a:lnSpc>
                <a:spcPct val="114000"/>
              </a:lnSpc>
            </a:pPr>
            <a:r>
              <a:rPr lang="en-CA" sz="1100" b="1" dirty="0" err="1">
                <a:ea typeface="Helvetica Neue" panose="02000503000000020004" pitchFamily="2" charset="0"/>
              </a:rPr>
              <a:t>Musée</a:t>
            </a:r>
            <a:r>
              <a:rPr lang="en-CA" sz="1100" b="1" dirty="0">
                <a:ea typeface="Helvetica Neue" panose="02000503000000020004" pitchFamily="2" charset="0"/>
              </a:rPr>
              <a:t> des beaux-arts de</a:t>
            </a:r>
          </a:p>
          <a:p>
            <a:pPr>
              <a:lnSpc>
                <a:spcPct val="114000"/>
              </a:lnSpc>
            </a:pPr>
            <a:r>
              <a:rPr lang="en-CA" sz="1100" b="1" dirty="0" err="1">
                <a:ea typeface="Helvetica Neue" panose="02000503000000020004" pitchFamily="2" charset="0"/>
              </a:rPr>
              <a:t>l’Ontario</a:t>
            </a:r>
            <a:r>
              <a:rPr lang="en-CA" sz="1100" b="1" dirty="0">
                <a:ea typeface="Helvetica Neue" panose="02000503000000020004" pitchFamily="2" charset="0"/>
              </a:rPr>
              <a:t>, Toronto, don de Robert</a:t>
            </a:r>
          </a:p>
          <a:p>
            <a:pPr>
              <a:lnSpc>
                <a:spcPct val="114000"/>
              </a:lnSpc>
            </a:pPr>
            <a:r>
              <a:rPr lang="en-CA" sz="1100" b="1" dirty="0">
                <a:ea typeface="Helvetica Neue" panose="02000503000000020004" pitchFamily="2" charset="0"/>
              </a:rPr>
              <a:t>Houle, 2020, 2020/3.</a:t>
            </a:r>
          </a:p>
          <a:p>
            <a:pPr>
              <a:lnSpc>
                <a:spcPct val="114000"/>
              </a:lnSpc>
            </a:pPr>
            <a:endParaRPr lang="en-CA" sz="1100" b="1" dirty="0">
              <a:ea typeface="Helvetica Neue" panose="02000503000000020004" pitchFamily="2" charset="0"/>
            </a:endParaRPr>
          </a:p>
          <a:p>
            <a:pPr>
              <a:lnSpc>
                <a:spcPct val="114000"/>
              </a:lnSpc>
            </a:pPr>
            <a:r>
              <a:rPr lang="en-CA" sz="1100" b="1" dirty="0">
                <a:ea typeface="Helvetica Neue" panose="02000503000000020004" pitchFamily="2" charset="0"/>
              </a:rPr>
              <a:t>Une installation qui </a:t>
            </a:r>
            <a:r>
              <a:rPr lang="en-CA" sz="1100" b="1" dirty="0" err="1">
                <a:ea typeface="Helvetica Neue" panose="02000503000000020004" pitchFamily="2" charset="0"/>
              </a:rPr>
              <a:t>représente</a:t>
            </a:r>
            <a:r>
              <a:rPr lang="en-CA" sz="1100" b="1" dirty="0">
                <a:ea typeface="Helvetica Neue" panose="02000503000000020004" pitchFamily="2" charset="0"/>
              </a:rPr>
              <a:t> quatre danseurs </a:t>
            </a:r>
            <a:r>
              <a:rPr lang="en-CA" sz="1100" b="1" dirty="0" err="1">
                <a:ea typeface="Helvetica Neue" panose="02000503000000020004" pitchFamily="2" charset="0"/>
              </a:rPr>
              <a:t>ojibwas</a:t>
            </a:r>
            <a:r>
              <a:rPr lang="en-CA" sz="1100" b="1" dirty="0">
                <a:ea typeface="Helvetica Neue" panose="02000503000000020004" pitchFamily="2" charset="0"/>
              </a:rPr>
              <a:t> qui </a:t>
            </a:r>
            <a:r>
              <a:rPr lang="en-CA" sz="1100" b="1" dirty="0" err="1">
                <a:ea typeface="Helvetica Neue" panose="02000503000000020004" pitchFamily="2" charset="0"/>
              </a:rPr>
              <a:t>ont</a:t>
            </a:r>
            <a:r>
              <a:rPr lang="en-CA" sz="1100" b="1" dirty="0">
                <a:ea typeface="Helvetica Neue" panose="02000503000000020004" pitchFamily="2" charset="0"/>
              </a:rPr>
              <a:t> </a:t>
            </a:r>
            <a:r>
              <a:rPr lang="en-CA" sz="1100" b="1" dirty="0" err="1">
                <a:ea typeface="Helvetica Neue" panose="02000503000000020004" pitchFamily="2" charset="0"/>
              </a:rPr>
              <a:t>voyagé</a:t>
            </a:r>
            <a:r>
              <a:rPr lang="en-CA" sz="1100" b="1" dirty="0">
                <a:ea typeface="Helvetica Neue" panose="02000503000000020004" pitchFamily="2" charset="0"/>
              </a:rPr>
              <a:t> du Canada </a:t>
            </a:r>
            <a:r>
              <a:rPr lang="en-CA" sz="1100" b="1" dirty="0" err="1">
                <a:ea typeface="Helvetica Neue" panose="02000503000000020004" pitchFamily="2" charset="0"/>
              </a:rPr>
              <a:t>à</a:t>
            </a:r>
            <a:r>
              <a:rPr lang="en-CA" sz="1100" b="1" dirty="0">
                <a:ea typeface="Helvetica Neue" panose="02000503000000020004" pitchFamily="2" charset="0"/>
              </a:rPr>
              <a:t> Paris </a:t>
            </a:r>
            <a:r>
              <a:rPr lang="en-CA" sz="1100" b="1" dirty="0" err="1">
                <a:ea typeface="Helvetica Neue" panose="02000503000000020004" pitchFamily="2" charset="0"/>
              </a:rPr>
              <a:t>en</a:t>
            </a:r>
            <a:r>
              <a:rPr lang="en-CA" sz="1100" b="1" dirty="0">
                <a:ea typeface="Helvetica Neue" panose="02000503000000020004" pitchFamily="2" charset="0"/>
              </a:rPr>
              <a:t> 1845. </a:t>
            </a:r>
          </a:p>
        </p:txBody>
      </p:sp>
      <p:pic>
        <p:nvPicPr>
          <p:cNvPr id="3" name="Picture 2" descr="robert-houle-paris-ojibwa-installation-a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5795"/>
            <a:ext cx="5812203" cy="40119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1122</Words>
  <Application>Microsoft Macintosh PowerPoint</Application>
  <PresentationFormat>On-screen Show (16:9)</PresentationFormat>
  <Paragraphs>46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Helvetica Neue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Simone Wharton</cp:lastModifiedBy>
  <cp:revision>37</cp:revision>
  <dcterms:modified xsi:type="dcterms:W3CDTF">2021-10-27T12:32:32Z</dcterms:modified>
</cp:coreProperties>
</file>