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77" r:id="rId4"/>
    <p:sldId id="258" r:id="rId5"/>
    <p:sldId id="278" r:id="rId6"/>
    <p:sldId id="279" r:id="rId7"/>
    <p:sldId id="280" r:id="rId8"/>
    <p:sldId id="281" r:id="rId9"/>
    <p:sldId id="282" r:id="rId10"/>
    <p:sldId id="283" r:id="rId11"/>
    <p:sldId id="298" r:id="rId12"/>
    <p:sldId id="259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9" autoAdjust="0"/>
    <p:restoredTop sz="94694"/>
  </p:normalViewPr>
  <p:slideViewPr>
    <p:cSldViewPr snapToGrid="0">
      <p:cViewPr varScale="1">
        <p:scale>
          <a:sx n="96" d="100"/>
          <a:sy n="96" d="100"/>
        </p:scale>
        <p:origin x="-424" y="-112"/>
      </p:cViewPr>
      <p:guideLst>
        <p:guide orient="horz" pos="1641"/>
        <p:guide pos="28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08220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c1606e0b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c1606e0b9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c1606e0b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c1606e0b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c1606e0b9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c1606e0b9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e5bc22b1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e5bc22b1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e5bc22b1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e5bc22b1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c1606e0b9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c1606e0b9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e5bc22b1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e5bc22b1b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32725" y="675050"/>
            <a:ext cx="45861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 descr="Jock Macdoanld Image File_Les techniques dombrage et lanalyse mathematique des cercl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3" y="0"/>
            <a:ext cx="9207944" cy="518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0"/>
          <p:cNvSpPr txBox="1"/>
          <p:nvPr/>
        </p:nvSpPr>
        <p:spPr>
          <a:xfrm>
            <a:off x="6886717" y="3516474"/>
            <a:ext cx="2044332" cy="143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Jock Macdonald, 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Terrain de </a:t>
            </a:r>
            <a:r>
              <a:rPr lang="en-US" sz="1100" b="1" i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jeu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1100" b="1" i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poissons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1946. Macdonald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éprouve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une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grande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joie en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peignant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tableaux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automatiques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à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l’aquarelle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jock-macdonald-fish-playground-1946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34" y="494658"/>
            <a:ext cx="6085287" cy="42208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5255380" y="3556698"/>
            <a:ext cx="3252348" cy="149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Jock Macdonald, </a:t>
            </a:r>
            <a:r>
              <a:rPr lang="en-US" sz="1100" b="1" i="1" dirty="0" err="1">
                <a:latin typeface="Helvetica Neue"/>
                <a:ea typeface="Helvetica Neue"/>
                <a:cs typeface="Helvetica Neue"/>
                <a:sym typeface="Helvetica Neue"/>
              </a:rPr>
              <a:t>Aurore</a:t>
            </a:r>
            <a:r>
              <a:rPr lang="en-US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en-US" sz="1100" b="1" i="1" dirty="0" err="1">
                <a:latin typeface="Helvetica Neue"/>
                <a:ea typeface="Helvetica Neue"/>
                <a:cs typeface="Helvetica Neue"/>
                <a:sym typeface="Helvetica Neue"/>
              </a:rPr>
              <a:t>Matin</a:t>
            </a:r>
            <a:r>
              <a:rPr lang="en-US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1100" b="1" i="1" dirty="0" err="1">
                <a:latin typeface="Helvetica Neue"/>
                <a:ea typeface="Helvetica Neue"/>
                <a:cs typeface="Helvetica Neue"/>
                <a:sym typeface="Helvetica Neue"/>
              </a:rPr>
              <a:t>mai</a:t>
            </a:r>
            <a:r>
              <a:rPr lang="en-US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.1937. </a:t>
            </a:r>
            <a:r>
              <a:rPr lang="en-US" sz="11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À</a:t>
            </a:r>
            <a:r>
              <a:rPr lang="en-US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compter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de 1936, Macdonald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crée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une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série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tableaux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abstraits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inspirés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de la nature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qu’il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appelle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des 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«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modalités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». </a:t>
            </a:r>
          </a:p>
        </p:txBody>
      </p:sp>
      <p:pic>
        <p:nvPicPr>
          <p:cNvPr id="4" name="Picture 3" descr="jock-macdonald-day-break-may-morning-c1937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42" y="150219"/>
            <a:ext cx="3952834" cy="480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83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5255380" y="3556698"/>
            <a:ext cx="3340242" cy="149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smtClean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Jock 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Macdonald, 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Departing Day 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Jour du </a:t>
            </a:r>
            <a:r>
              <a:rPr lang="en-US" sz="1100" b="1" i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départ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), 1935,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huile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sur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panneau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de bois, 37,9 x 30,5 cm.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Musée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des beaux-arts de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l’Ontario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Toronto,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acquise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grâce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à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l’aide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financière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Wintario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1979 (79/60.1-.2). ©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Musée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des beaux-arts de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l’Ontario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</a:p>
          <a:p>
            <a:pPr lvl="0">
              <a:lnSpc>
                <a:spcPct val="115000"/>
              </a:lnSpc>
            </a:pPr>
            <a:endParaRPr lang="en-US"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lnSpc>
                <a:spcPct val="115000"/>
              </a:lnSpc>
            </a:pPr>
            <a:r>
              <a:rPr lang="en-US" sz="1100" b="1" dirty="0" smtClean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 smtClean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Cette</a:t>
            </a:r>
            <a:r>
              <a:rPr lang="en-US" sz="1100" b="1" dirty="0" smtClean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œuvre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représente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un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ciel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abstrait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en </a:t>
            </a:r>
            <a:r>
              <a:rPr lang="en-US" sz="1100" b="1" dirty="0" smtClean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soirée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. Macdonald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s’intéressait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aux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découvertes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sur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le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système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solaire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jock-macdonald-departing-day-1936-k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63" y="479874"/>
            <a:ext cx="3608880" cy="4511100"/>
          </a:xfrm>
          <a:prstGeom prst="rect">
            <a:avLst/>
          </a:prstGeom>
        </p:spPr>
      </p:pic>
      <p:sp>
        <p:nvSpPr>
          <p:cNvPr id="5" name="Google Shape;90;p19">
            <a:extLst>
              <a:ext uri="{FF2B5EF4-FFF2-40B4-BE49-F238E27FC236}">
                <a16:creationId xmlns="" xmlns:a16="http://schemas.microsoft.com/office/drawing/2014/main" id="{7A892B60-F202-E245-A0AD-15085EACD99B}"/>
              </a:ext>
            </a:extLst>
          </p:cNvPr>
          <p:cNvSpPr txBox="1"/>
          <p:nvPr/>
        </p:nvSpPr>
        <p:spPr>
          <a:xfrm>
            <a:off x="176581" y="98963"/>
            <a:ext cx="263615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Activité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d’apprentissage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n</a:t>
            </a:r>
            <a:r>
              <a:rPr lang="en-US" sz="1100" b="1" baseline="30000" dirty="0"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1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5255380" y="3556698"/>
            <a:ext cx="3252348" cy="149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Jock Macdonald, </a:t>
            </a:r>
            <a:r>
              <a:rPr lang="en-US" sz="1100" b="1" i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Forme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i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éthérée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1936 (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datée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de 1934).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Dans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cette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œuvre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Macdonald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utilise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des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lignes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fines et un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cercle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lumineux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pour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représenter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l’image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symbolique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l’équilibre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dans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l’univers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jock-macdonald-etheric-form-1936-k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74" y="464657"/>
            <a:ext cx="3608183" cy="4510229"/>
          </a:xfrm>
          <a:prstGeom prst="rect">
            <a:avLst/>
          </a:prstGeom>
        </p:spPr>
      </p:pic>
      <p:sp>
        <p:nvSpPr>
          <p:cNvPr id="5" name="Google Shape;90;p19">
            <a:extLst>
              <a:ext uri="{FF2B5EF4-FFF2-40B4-BE49-F238E27FC236}">
                <a16:creationId xmlns="" xmlns:a16="http://schemas.microsoft.com/office/drawing/2014/main" id="{7A892B60-F202-E245-A0AD-15085EACD99B}"/>
              </a:ext>
            </a:extLst>
          </p:cNvPr>
          <p:cNvSpPr txBox="1"/>
          <p:nvPr/>
        </p:nvSpPr>
        <p:spPr>
          <a:xfrm>
            <a:off x="176580" y="98963"/>
            <a:ext cx="2971999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Activité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d’apprentissage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n</a:t>
            </a:r>
            <a:r>
              <a:rPr lang="en-US" sz="1100" b="1" baseline="30000" dirty="0"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1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20079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5255380" y="3556698"/>
            <a:ext cx="3252348" cy="149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Jock Macdonald, </a:t>
            </a:r>
            <a:r>
              <a:rPr lang="en-US" sz="1100" b="1" i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Automne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en-US" sz="1100" b="1" i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Modalité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16)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1937. Les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formes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abstraites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dominent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tableau,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mais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un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examen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attentif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révèle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un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arbre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une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feuille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et un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papillon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90;p19">
            <a:extLst>
              <a:ext uri="{FF2B5EF4-FFF2-40B4-BE49-F238E27FC236}">
                <a16:creationId xmlns="" xmlns:a16="http://schemas.microsoft.com/office/drawing/2014/main" id="{7A892B60-F202-E245-A0AD-15085EACD99B}"/>
              </a:ext>
            </a:extLst>
          </p:cNvPr>
          <p:cNvSpPr txBox="1"/>
          <p:nvPr/>
        </p:nvSpPr>
        <p:spPr>
          <a:xfrm>
            <a:off x="176580" y="98963"/>
            <a:ext cx="3402305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Activité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d’apprentissage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n</a:t>
            </a:r>
            <a:r>
              <a:rPr lang="en-US" sz="1100" b="1" baseline="30000" dirty="0"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lang="en-US" sz="11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jock-macdonald-fall-modality-16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34" y="452968"/>
            <a:ext cx="3886423" cy="453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16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6628592" y="3200974"/>
            <a:ext cx="2157907" cy="184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Jock Macdonald, 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La </a:t>
            </a:r>
            <a:r>
              <a:rPr lang="en-US" sz="1100" b="1" i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défense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noire, </a:t>
            </a:r>
            <a:r>
              <a:rPr lang="en-US" sz="1100" b="1" i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parc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Garibaldi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1934. Macdonald commence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à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peindre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à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l’huile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car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il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veut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travailler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avec un nouveau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matériau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pour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rendre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le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paysage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dramatique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de la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Colombie-Britannique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90;p19">
            <a:extLst>
              <a:ext uri="{FF2B5EF4-FFF2-40B4-BE49-F238E27FC236}">
                <a16:creationId xmlns="" xmlns:a16="http://schemas.microsoft.com/office/drawing/2014/main" id="{7A892B60-F202-E245-A0AD-15085EACD99B}"/>
              </a:ext>
            </a:extLst>
          </p:cNvPr>
          <p:cNvSpPr txBox="1"/>
          <p:nvPr/>
        </p:nvSpPr>
        <p:spPr>
          <a:xfrm>
            <a:off x="176580" y="98963"/>
            <a:ext cx="3160913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Activité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d’apprentissage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n</a:t>
            </a:r>
            <a:r>
              <a:rPr lang="en-US" sz="1100" b="1" baseline="30000" dirty="0"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lang="en-US" sz="11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jock-macdonald-the-black-tusk-garibaldi-park-1934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46" y="465812"/>
            <a:ext cx="5730326" cy="455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06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6463396" y="3200974"/>
            <a:ext cx="2323104" cy="184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Jock Macdonald, </a:t>
            </a:r>
            <a:r>
              <a:rPr lang="en-US" sz="1100" b="1" i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Vallée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de Yale, C.-B.)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v.1932. Au début des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années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1930, Macdonald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souhaite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rendre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paysages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plus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puissants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et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énergiques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90;p19">
            <a:extLst>
              <a:ext uri="{FF2B5EF4-FFF2-40B4-BE49-F238E27FC236}">
                <a16:creationId xmlns="" xmlns:a16="http://schemas.microsoft.com/office/drawing/2014/main" id="{7A892B60-F202-E245-A0AD-15085EACD99B}"/>
              </a:ext>
            </a:extLst>
          </p:cNvPr>
          <p:cNvSpPr txBox="1"/>
          <p:nvPr/>
        </p:nvSpPr>
        <p:spPr>
          <a:xfrm>
            <a:off x="176580" y="98963"/>
            <a:ext cx="3486267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Activité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d’apprentissage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n</a:t>
            </a:r>
            <a:r>
              <a:rPr lang="en-US" sz="1100" b="1" baseline="30000" dirty="0"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2</a:t>
            </a:r>
          </a:p>
          <a:p>
            <a:pPr lvl="0">
              <a:lnSpc>
                <a:spcPct val="115000"/>
              </a:lnSpc>
            </a:pPr>
            <a:endParaRPr lang="en-US" sz="11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jock-macdonald-yale-valley-bc-c-1932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42" y="461855"/>
            <a:ext cx="5136882" cy="453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55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5059207" y="3556698"/>
            <a:ext cx="3004549" cy="149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i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Automne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en-US" sz="1100" b="1" i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Modalité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16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) de Jock Macdonald, 1937,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présentée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avec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une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grille de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coordonnées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démontrant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comment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analyser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l’équation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d’un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cercle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à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l’aide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Desmos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90;p19">
            <a:extLst>
              <a:ext uri="{FF2B5EF4-FFF2-40B4-BE49-F238E27FC236}">
                <a16:creationId xmlns="" xmlns:a16="http://schemas.microsoft.com/office/drawing/2014/main" id="{7A892B60-F202-E245-A0AD-15085EACD99B}"/>
              </a:ext>
            </a:extLst>
          </p:cNvPr>
          <p:cNvSpPr txBox="1"/>
          <p:nvPr/>
        </p:nvSpPr>
        <p:spPr>
          <a:xfrm>
            <a:off x="176581" y="98963"/>
            <a:ext cx="241575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Activité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d’apprentissage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n</a:t>
            </a:r>
            <a:r>
              <a:rPr lang="en-US" sz="1100" b="1" baseline="30000" dirty="0"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2</a:t>
            </a:r>
          </a:p>
          <a:p>
            <a:pPr lvl="0">
              <a:lnSpc>
                <a:spcPct val="115000"/>
              </a:lnSpc>
            </a:pPr>
            <a:endParaRPr lang="en-US" sz="11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Fall (Desmos with Circles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22" y="465334"/>
            <a:ext cx="3556788" cy="449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20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5059207" y="3556698"/>
            <a:ext cx="3004549" cy="149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Jock Macdonald, 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Naissance du </a:t>
            </a:r>
            <a:r>
              <a:rPr lang="en-US" sz="1100" b="1" i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printemps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1939.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Dans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tableau, Macdonald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tente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s’éloigner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l’utilisation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lignes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droites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et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structurées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jock-macdonald-birth-of-spring-1939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9" y="212350"/>
            <a:ext cx="3806624" cy="472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29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5038557" y="3556698"/>
            <a:ext cx="3004549" cy="149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Jock Macdonald, </a:t>
            </a:r>
            <a:r>
              <a:rPr lang="en-US" sz="1100" b="1" i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Réveil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du </a:t>
            </a:r>
            <a:r>
              <a:rPr lang="en-US" sz="1100" b="1" i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printemps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100" b="1" dirty="0" smtClean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1100" b="1" dirty="0" smtClean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100" b="1" dirty="0" smtClean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.1938.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Cette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œuvre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appartenant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à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une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série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représentant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les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saisons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révèle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un style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très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géométrique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90;p19">
            <a:extLst>
              <a:ext uri="{FF2B5EF4-FFF2-40B4-BE49-F238E27FC236}">
                <a16:creationId xmlns="" xmlns:a16="http://schemas.microsoft.com/office/drawing/2014/main" id="{7A892B60-F202-E245-A0AD-15085EACD99B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Exercice</a:t>
            </a:r>
            <a:r>
              <a:rPr lang="en-CA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sommatif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jock-macdonald-spring-awakening-c1938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80" y="474982"/>
            <a:ext cx="3592630" cy="445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6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5472202" y="3925855"/>
            <a:ext cx="3238868" cy="117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Jock Macdonald,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Chrysanthèmes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1938.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œuvre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été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présentée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au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Musée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beaux-arts de Vancouver en 1938. Macdonald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 premier artiste de la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Colombie-Britannique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exposer un tableau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abstrait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8786" y="107200"/>
            <a:ext cx="3816701" cy="492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jock-macdonald-chrysanthemum-1938-contextu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39" y="106673"/>
            <a:ext cx="4047365" cy="492142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6566644" y="3283578"/>
            <a:ext cx="2364404" cy="170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Jock 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Macdonald, La </a:t>
            </a:r>
            <a:r>
              <a:rPr lang="en-US" sz="1100" b="1" i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défense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noire, </a:t>
            </a:r>
            <a:r>
              <a:rPr lang="en-US" sz="1100" b="1" i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parc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Garibaldi, C.-B.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1932. Macdonald et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Varley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ont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fréquemment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peint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ensemble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dans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le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parc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Garibaldi.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jock-macdonald-the-black-tusk-garibaldi-park-bc-1932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47" y="250119"/>
            <a:ext cx="5854225" cy="462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93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5730324" y="3293903"/>
            <a:ext cx="2812822" cy="170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Jock Macdonald, 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La vague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1939. </a:t>
            </a:r>
            <a:r>
              <a:rPr lang="en-US" sz="1100" b="1" dirty="0" smtClean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1100" b="1" dirty="0" smtClean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100" b="1" dirty="0" err="1" smtClean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Dans</a:t>
            </a:r>
            <a:r>
              <a:rPr lang="en-US" sz="1100" b="1" dirty="0" smtClean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cette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«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modalité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»</a:t>
            </a:r>
            <a:r>
              <a:rPr lang="en-US" sz="1100" b="1" dirty="0" smtClean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Macdonald 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mélangé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du sable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à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smtClean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la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peinture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Picture 3" descr="jock-macdonald-the-wave-1939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18" y="247815"/>
            <a:ext cx="3739962" cy="466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72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6638917" y="3283578"/>
            <a:ext cx="2188883" cy="170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Jock Macdonald, 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Sans </a:t>
            </a:r>
            <a:r>
              <a:rPr lang="en-US" sz="1100" b="1" i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titre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en-US" sz="1100" b="1" i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automatique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1948. Les tableaux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automatiques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de Macdonald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sont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grandement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admirés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par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d’autres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lvl="0">
              <a:lnSpc>
                <a:spcPct val="115000"/>
              </a:lnSpc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artistes.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jock-macdonald-untitled-automatic-1948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24" y="187710"/>
            <a:ext cx="5796424" cy="47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03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6897040" y="3035764"/>
            <a:ext cx="2246960" cy="170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Jock Macdonald, </a:t>
            </a:r>
            <a:r>
              <a:rPr lang="en-US" sz="1100" b="1" i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L’art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i="1" dirty="0" smtClean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en 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relation </a:t>
            </a:r>
            <a:r>
              <a:rPr lang="en-US" sz="1100" b="1" i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à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la nature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1940. </a:t>
            </a:r>
            <a:r>
              <a:rPr lang="en-US" sz="1100" b="1" dirty="0" smtClean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1100" b="1" dirty="0" smtClean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100" b="1" dirty="0" smtClean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Les 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notes de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conférence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de Macdonald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comprennent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des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diagrammes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géométriques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detail-of-art-in-relation-to-nature-1940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71" y="565104"/>
            <a:ext cx="6225923" cy="407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69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/>
          <p:nvPr/>
        </p:nvSpPr>
        <p:spPr>
          <a:xfrm>
            <a:off x="5072735" y="4609112"/>
            <a:ext cx="2575604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Jock Macdonald, date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inconnue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2" name="Picture 1" descr="portrait-of-jock-macdonald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19" y="154886"/>
            <a:ext cx="3629514" cy="48342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5203756" y="3715916"/>
            <a:ext cx="3215847" cy="1082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Logo de la division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britannocolombienne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la Corporation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canadienne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l’artisanat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conçu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 Jock Macdonald. Après son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déménagement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Colombie-Britannique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Macdonald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accepte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l’occasion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réaliser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projets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design en plus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d’enseigner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2" name="Picture 1" descr="macdonalds-trademark-for-the-canadian-handicraft-guild-of-british-columbia-contextua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8"/>
          <a:stretch/>
        </p:blipFill>
        <p:spPr>
          <a:xfrm>
            <a:off x="1661686" y="33338"/>
            <a:ext cx="3284572" cy="50365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/>
        </p:nvSpPr>
        <p:spPr>
          <a:xfrm>
            <a:off x="6236246" y="4088985"/>
            <a:ext cx="2436679" cy="94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Jock Macdonald, </a:t>
            </a:r>
            <a:r>
              <a:rPr lang="en-US" sz="1100" b="1" i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Dans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la </a:t>
            </a:r>
            <a:r>
              <a:rPr lang="en-US" sz="1100" b="1" i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forêt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blanch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e, 1932. Au début des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années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1930, Macdonald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peint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nombreux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paysages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modernes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jock-macdonald-in-the-white-forest-1932-k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67" y="237491"/>
            <a:ext cx="5468131" cy="4711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 txBox="1"/>
          <p:nvPr/>
        </p:nvSpPr>
        <p:spPr>
          <a:xfrm>
            <a:off x="6888975" y="3568911"/>
            <a:ext cx="2130400" cy="14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Jock Macdonald, </a:t>
            </a:r>
            <a:r>
              <a:rPr lang="en-US" sz="1100" b="1" i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Fantaisie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i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russe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1946.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Cette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œuvre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est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typique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des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peintures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automatiques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à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l’aquarelle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que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Macdonald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crée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de 1945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à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1952.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jock-macdonald-russian-fantasy-1946-k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89" y="359243"/>
            <a:ext cx="6320640" cy="44916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7"/>
          <p:cNvSpPr txBox="1"/>
          <p:nvPr/>
        </p:nvSpPr>
        <p:spPr>
          <a:xfrm>
            <a:off x="6434689" y="4114800"/>
            <a:ext cx="2066476" cy="94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Jock Macdonald, </a:t>
            </a:r>
            <a:r>
              <a:rPr lang="en-US" sz="1100" b="1" i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Jeune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i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été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1959. Les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derniers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tableaux de Macdonald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sont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remarquablement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délicats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9" name="Google Shape;19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1513" y="152400"/>
            <a:ext cx="3170469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jock-macdonald-young-summer-1959-contextu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08" y="154886"/>
            <a:ext cx="5488889" cy="48465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8"/>
          <p:cNvSpPr txBox="1"/>
          <p:nvPr/>
        </p:nvSpPr>
        <p:spPr>
          <a:xfrm>
            <a:off x="5286355" y="4502015"/>
            <a:ext cx="2643177" cy="683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Jock et Barbara Macdonald, date et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photographe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inconnus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2" name="Picture 1" descr="jock-and-barbara-macdonald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109" y="174921"/>
            <a:ext cx="3118575" cy="48603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9"/>
          <p:cNvSpPr txBox="1"/>
          <p:nvPr/>
        </p:nvSpPr>
        <p:spPr>
          <a:xfrm>
            <a:off x="5224403" y="3715917"/>
            <a:ext cx="3098341" cy="992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Jock Macdonald, </a:t>
            </a:r>
            <a:r>
              <a:rPr lang="en-US" sz="1100" b="1" i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Envol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1939.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tableau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faisait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partie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l’exposition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du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Groupe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des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peintres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canadiens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(Canadian Group of Painters)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à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l’Art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Gallery of Toronto (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aujourd’hui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le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Musée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des beaux-arts de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l’Ontario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) en 1939.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jock-macdonald-flight-1939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98" y="165212"/>
            <a:ext cx="3964496" cy="47911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6337</TotalTime>
  <Words>615</Words>
  <Application>Microsoft Macintosh PowerPoint</Application>
  <PresentationFormat>On-screen Show (16:9)</PresentationFormat>
  <Paragraphs>32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Simone Wharton</cp:lastModifiedBy>
  <cp:revision>47</cp:revision>
  <cp:lastPrinted>2019-08-15T17:42:03Z</cp:lastPrinted>
  <dcterms:modified xsi:type="dcterms:W3CDTF">2021-06-12T22:50:26Z</dcterms:modified>
</cp:coreProperties>
</file>