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67" r:id="rId4"/>
    <p:sldId id="269" r:id="rId5"/>
    <p:sldId id="270" r:id="rId6"/>
    <p:sldId id="271" r:id="rId7"/>
    <p:sldId id="272" r:id="rId8"/>
    <p:sldId id="273" r:id="rId9"/>
    <p:sldId id="274" r:id="rId10"/>
    <p:sldId id="276" r:id="rId11"/>
    <p:sldId id="275" r:id="rId12"/>
    <p:sldId id="258" r:id="rId13"/>
    <p:sldId id="259" r:id="rId14"/>
    <p:sldId id="260" r:id="rId15"/>
    <p:sldId id="285" r:id="rId16"/>
    <p:sldId id="287" r:id="rId17"/>
    <p:sldId id="261" r:id="rId18"/>
    <p:sldId id="262" r:id="rId19"/>
    <p:sldId id="263" r:id="rId20"/>
    <p:sldId id="268" r:id="rId21"/>
    <p:sldId id="264" r:id="rId22"/>
    <p:sldId id="281" r:id="rId23"/>
    <p:sldId id="282" r:id="rId24"/>
    <p:sldId id="283" r:id="rId25"/>
    <p:sldId id="284" r:id="rId26"/>
    <p:sldId id="266" r:id="rId27"/>
    <p:sldId id="277"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8"/>
    <p:restoredTop sz="94708"/>
  </p:normalViewPr>
  <p:slideViewPr>
    <p:cSldViewPr>
      <p:cViewPr varScale="1">
        <p:scale>
          <a:sx n="124" d="100"/>
          <a:sy n="124" d="100"/>
        </p:scale>
        <p:origin x="-96" y="-184"/>
      </p:cViewPr>
      <p:guideLst>
        <p:guide orient="horz" pos="1620"/>
        <p:guide pos="2880"/>
        <p:guide pos="288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832385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c1606e0b9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c1606e0b9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c1606e0b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c1606e0b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c1606e0b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c1606e0b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c1606e0b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c1606e0b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c1606e0b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c1606e0b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c1606e0b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c1606e0b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c1606e0b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c1606e0b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c1606e0b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c1606e0b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c1606e0b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c1606e0b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c1606e0b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c1606e0b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c1606e0b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c1606e0b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c1606e0b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c1606e0b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c1606e0b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c1606e0b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c1606e0b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c1606e0b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c1606e0b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c1606e0b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c1606e0b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c1606e0b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c1606e0b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c1606e0b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e55879c2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e55879c2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e55879c2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e55879c2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e55879c2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e55879c2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c1606e0b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c1606e0b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c1606e0b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c1606e0b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c1606e0b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c1606e0b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c1606e0b9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c1606e0b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c1606e0b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c1606e0b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c1606e0b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c1606e0b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732725" y="675050"/>
            <a:ext cx="45861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 name="Picture 9" descr="Image File Cover_Robert Hou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80000" cy="5168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3"/>
        <p:cNvGrpSpPr/>
        <p:nvPr/>
      </p:nvGrpSpPr>
      <p:grpSpPr>
        <a:xfrm>
          <a:off x="0" y="0"/>
          <a:ext cx="0" cy="0"/>
          <a:chOff x="0" y="0"/>
          <a:chExt cx="0" cy="0"/>
        </a:xfrm>
      </p:grpSpPr>
      <p:sp>
        <p:nvSpPr>
          <p:cNvPr id="174" name="Google Shape;174;p33"/>
          <p:cNvSpPr txBox="1"/>
          <p:nvPr/>
        </p:nvSpPr>
        <p:spPr>
          <a:xfrm>
            <a:off x="858984" y="3579862"/>
            <a:ext cx="8033496" cy="724468"/>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solidFill>
                  <a:schemeClr val="dk1"/>
                </a:solidFill>
                <a:highlight>
                  <a:srgbClr val="FFFFFF"/>
                </a:highlight>
                <a:ea typeface="Helvetica Neue"/>
                <a:sym typeface="Helvetica Neue"/>
              </a:rPr>
              <a:t>Robert </a:t>
            </a:r>
            <a:r>
              <a:rPr lang="en-US" sz="1100" b="1" dirty="0" err="1">
                <a:solidFill>
                  <a:schemeClr val="dk1"/>
                </a:solidFill>
                <a:highlight>
                  <a:srgbClr val="FFFFFF"/>
                </a:highlight>
                <a:ea typeface="Helvetica Neue"/>
                <a:sym typeface="Helvetica Neue"/>
              </a:rPr>
              <a:t>Houle</a:t>
            </a:r>
            <a:r>
              <a:rPr lang="en-US" sz="1100" b="1" dirty="0">
                <a:solidFill>
                  <a:schemeClr val="dk1"/>
                </a:solidFill>
                <a:highlight>
                  <a:srgbClr val="FFFFFF"/>
                </a:highlight>
                <a:ea typeface="Helvetica Neue"/>
                <a:sym typeface="Helvetica Neue"/>
              </a:rPr>
              <a:t>, </a:t>
            </a:r>
            <a:r>
              <a:rPr lang="en-US" sz="1100" b="1" i="1" dirty="0">
                <a:solidFill>
                  <a:schemeClr val="dk1"/>
                </a:solidFill>
                <a:highlight>
                  <a:srgbClr val="FFFFFF"/>
                </a:highlight>
                <a:ea typeface="Helvetica Neue"/>
                <a:sym typeface="Helvetica Neue"/>
              </a:rPr>
              <a:t>Everything You Wanted to Know about Indians from A to Z </a:t>
            </a:r>
            <a:r>
              <a:rPr lang="en-US" sz="1100" b="1" dirty="0">
                <a:solidFill>
                  <a:schemeClr val="dk1"/>
                </a:solidFill>
                <a:highlight>
                  <a:srgbClr val="FFFFFF"/>
                </a:highlight>
                <a:ea typeface="Helvetica Neue"/>
                <a:sym typeface="Helvetica Neue"/>
              </a:rPr>
              <a:t>(detail), 1985. </a:t>
            </a:r>
            <a:br>
              <a:rPr lang="en-US" sz="1100" b="1" dirty="0">
                <a:solidFill>
                  <a:schemeClr val="dk1"/>
                </a:solidFill>
                <a:highlight>
                  <a:srgbClr val="FFFFFF"/>
                </a:highlight>
                <a:ea typeface="Helvetica Neue"/>
                <a:sym typeface="Helvetica Neue"/>
              </a:rPr>
            </a:br>
            <a:r>
              <a:rPr lang="en-US" sz="1100" b="1" dirty="0">
                <a:solidFill>
                  <a:schemeClr val="dk1"/>
                </a:solidFill>
                <a:highlight>
                  <a:srgbClr val="FFFFFF"/>
                </a:highlight>
                <a:ea typeface="Helvetica Neue"/>
                <a:sym typeface="Helvetica Neue"/>
              </a:rPr>
              <a:t>For this work, </a:t>
            </a:r>
            <a:r>
              <a:rPr lang="en-US" sz="1100" b="1" dirty="0" err="1">
                <a:solidFill>
                  <a:schemeClr val="dk1"/>
                </a:solidFill>
                <a:highlight>
                  <a:srgbClr val="FFFFFF"/>
                </a:highlight>
                <a:ea typeface="Helvetica Neue"/>
                <a:sym typeface="Helvetica Neue"/>
              </a:rPr>
              <a:t>Houle</a:t>
            </a:r>
            <a:r>
              <a:rPr lang="en-US" sz="1100" b="1" dirty="0">
                <a:solidFill>
                  <a:schemeClr val="dk1"/>
                </a:solidFill>
                <a:highlight>
                  <a:srgbClr val="FFFFFF"/>
                </a:highlight>
                <a:ea typeface="Helvetica Neue"/>
                <a:sym typeface="Helvetica Neue"/>
              </a:rPr>
              <a:t> </a:t>
            </a:r>
            <a:r>
              <a:rPr lang="en-US" sz="1100" b="1" dirty="0" err="1">
                <a:solidFill>
                  <a:schemeClr val="dk1"/>
                </a:solidFill>
                <a:highlight>
                  <a:srgbClr val="FFFFFF"/>
                </a:highlight>
                <a:ea typeface="Helvetica Neue"/>
                <a:sym typeface="Helvetica Neue"/>
              </a:rPr>
              <a:t>stencilled</a:t>
            </a:r>
            <a:r>
              <a:rPr lang="en-US" sz="1100" b="1" dirty="0">
                <a:solidFill>
                  <a:schemeClr val="dk1"/>
                </a:solidFill>
                <a:highlight>
                  <a:srgbClr val="FFFFFF"/>
                </a:highlight>
                <a:ea typeface="Helvetica Neue"/>
                <a:sym typeface="Helvetica Neue"/>
              </a:rPr>
              <a:t> the letters of the alphabet onto twenty-six rawhide </a:t>
            </a:r>
            <a:r>
              <a:rPr lang="en-US" sz="1100" b="1" dirty="0" err="1">
                <a:solidFill>
                  <a:schemeClr val="dk1"/>
                </a:solidFill>
                <a:highlight>
                  <a:srgbClr val="FFFFFF"/>
                </a:highlight>
                <a:ea typeface="Helvetica Neue"/>
                <a:sym typeface="Helvetica Neue"/>
              </a:rPr>
              <a:t>parfleches</a:t>
            </a:r>
            <a:r>
              <a:rPr lang="en-US" sz="1100" b="1" dirty="0">
                <a:solidFill>
                  <a:schemeClr val="dk1"/>
                </a:solidFill>
                <a:highlight>
                  <a:srgbClr val="FFFFFF"/>
                </a:highlight>
                <a:ea typeface="Helvetica Neue"/>
                <a:sym typeface="Helvetica Neue"/>
              </a:rPr>
              <a:t>.</a:t>
            </a:r>
            <a:endParaRPr sz="1100" b="1" dirty="0">
              <a:solidFill>
                <a:schemeClr val="dk1"/>
              </a:solidFill>
              <a:highlight>
                <a:srgbClr val="FFFFFF"/>
              </a:highlight>
              <a:ea typeface="Helvetica Neue"/>
              <a:sym typeface="Helvetica Neue"/>
            </a:endParaRPr>
          </a:p>
        </p:txBody>
      </p:sp>
      <p:pic>
        <p:nvPicPr>
          <p:cNvPr id="2" name="Picture 1" descr="robert-houle-everything-you-wanted-to-know-detail-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92" y="1131590"/>
            <a:ext cx="7452320" cy="23633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7"/>
        <p:cNvGrpSpPr/>
        <p:nvPr/>
      </p:nvGrpSpPr>
      <p:grpSpPr>
        <a:xfrm>
          <a:off x="0" y="0"/>
          <a:ext cx="0" cy="0"/>
          <a:chOff x="0" y="0"/>
          <a:chExt cx="0" cy="0"/>
        </a:xfrm>
      </p:grpSpPr>
      <p:sp>
        <p:nvSpPr>
          <p:cNvPr id="168" name="Google Shape;168;p32"/>
          <p:cNvSpPr txBox="1"/>
          <p:nvPr/>
        </p:nvSpPr>
        <p:spPr>
          <a:xfrm>
            <a:off x="4932040" y="3818230"/>
            <a:ext cx="2736304" cy="127380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Cover of exhibition catalogue for </a:t>
            </a:r>
            <a:r>
              <a:rPr lang="en-US" sz="1100" b="1" i="1" dirty="0">
                <a:ea typeface="Helvetica Neue"/>
                <a:sym typeface="Helvetica Neue"/>
              </a:rPr>
              <a:t>Land, Spirit, Power</a:t>
            </a:r>
            <a:r>
              <a:rPr lang="en-US" sz="1100" b="1" dirty="0">
                <a:ea typeface="Helvetica Neue"/>
                <a:sym typeface="Helvetica Neue"/>
              </a:rPr>
              <a:t>, co-curated by</a:t>
            </a:r>
          </a:p>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the National Gallery of Canada in 1992.</a:t>
            </a:r>
            <a:endParaRPr sz="1100" b="1" dirty="0">
              <a:ea typeface="Helvetica Neue"/>
              <a:sym typeface="Helvetica Neue"/>
            </a:endParaRPr>
          </a:p>
        </p:txBody>
      </p:sp>
      <p:pic>
        <p:nvPicPr>
          <p:cNvPr id="2" name="Picture 1" descr="catalogue-land-spirit-power-ngc-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471" y="313767"/>
            <a:ext cx="3644576" cy="45159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15"/>
          <p:cNvSpPr txBox="1"/>
          <p:nvPr/>
        </p:nvSpPr>
        <p:spPr>
          <a:xfrm>
            <a:off x="1153208" y="4026990"/>
            <a:ext cx="6552728" cy="1008112"/>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a:ea typeface="Helvetica Neue"/>
                <a:sym typeface="Helvetica Neue"/>
              </a:rPr>
              <a:t>O-</a:t>
            </a:r>
            <a:r>
              <a:rPr lang="en-US" sz="1100" b="1" i="1" dirty="0" err="1">
                <a:ea typeface="Helvetica Neue"/>
                <a:sym typeface="Helvetica Neue"/>
              </a:rPr>
              <a:t>ween</a:t>
            </a:r>
            <a:r>
              <a:rPr lang="en-US" sz="1100" b="1" i="1" dirty="0">
                <a:ea typeface="Helvetica Neue"/>
                <a:sym typeface="Helvetica Neue"/>
              </a:rPr>
              <a:t> du </a:t>
            </a:r>
            <a:r>
              <a:rPr lang="en-US" sz="1100" b="1" i="1" dirty="0" err="1">
                <a:ea typeface="Helvetica Neue"/>
                <a:sym typeface="Helvetica Neue"/>
              </a:rPr>
              <a:t>muh</a:t>
            </a:r>
            <a:r>
              <a:rPr lang="en-US" sz="1100" b="1" i="1" dirty="0">
                <a:ea typeface="Helvetica Neue"/>
                <a:sym typeface="Helvetica Neue"/>
              </a:rPr>
              <a:t> </a:t>
            </a:r>
            <a:r>
              <a:rPr lang="en-US" sz="1100" b="1" i="1" dirty="0" err="1">
                <a:ea typeface="Helvetica Neue"/>
                <a:sym typeface="Helvetica Neue"/>
              </a:rPr>
              <a:t>waun</a:t>
            </a:r>
            <a:r>
              <a:rPr lang="en-US" sz="1100" b="1" i="1" dirty="0">
                <a:ea typeface="Helvetica Neue"/>
                <a:sym typeface="Helvetica Neue"/>
              </a:rPr>
              <a:t> (We Were Told)</a:t>
            </a:r>
            <a:r>
              <a:rPr lang="en-US" sz="1100" b="1" dirty="0">
                <a:ea typeface="Helvetica Neue"/>
                <a:sym typeface="Helvetica Neue"/>
              </a:rPr>
              <a:t>, 2017. This painting was commissioned by the Confederation Art Centre in Charlottetown for Canada’s 150th celebrations. It </a:t>
            </a:r>
            <a:r>
              <a:rPr lang="en-US" sz="1100" b="1" dirty="0" err="1">
                <a:ea typeface="Helvetica Neue"/>
                <a:sym typeface="Helvetica Neue"/>
              </a:rPr>
              <a:t>centres</a:t>
            </a:r>
            <a:r>
              <a:rPr lang="en-US" sz="1100" b="1" dirty="0">
                <a:ea typeface="Helvetica Neue"/>
                <a:sym typeface="Helvetica Neue"/>
              </a:rPr>
              <a:t> the Indigenous presence in Canada, effectively erasing colonial histories and making the audience question by and for whom history is written and whose voices are left out.</a:t>
            </a:r>
            <a:endParaRPr sz="1100" b="1" dirty="0">
              <a:ea typeface="Helvetica Neue"/>
              <a:sym typeface="Helvetica Neue"/>
            </a:endParaRPr>
          </a:p>
        </p:txBody>
      </p:sp>
      <p:pic>
        <p:nvPicPr>
          <p:cNvPr id="2" name="Picture 1" descr="robert-houle-we-were-told-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216" y="123478"/>
            <a:ext cx="6696744" cy="39035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
        <p:cNvGrpSpPr/>
        <p:nvPr/>
      </p:nvGrpSpPr>
      <p:grpSpPr>
        <a:xfrm>
          <a:off x="0" y="0"/>
          <a:ext cx="0" cy="0"/>
          <a:chOff x="0" y="0"/>
          <a:chExt cx="0" cy="0"/>
        </a:xfrm>
      </p:grpSpPr>
      <p:sp>
        <p:nvSpPr>
          <p:cNvPr id="72" name="Google Shape;72;p16"/>
          <p:cNvSpPr txBox="1"/>
          <p:nvPr/>
        </p:nvSpPr>
        <p:spPr>
          <a:xfrm>
            <a:off x="1691680" y="4039974"/>
            <a:ext cx="5688632" cy="1124064"/>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Benjamin West, </a:t>
            </a:r>
            <a:r>
              <a:rPr lang="en-US" sz="1100" b="1" i="1" dirty="0">
                <a:ea typeface="Helvetica Neue"/>
                <a:sym typeface="Helvetica Neue"/>
              </a:rPr>
              <a:t>The Death of General Wolfe</a:t>
            </a:r>
            <a:r>
              <a:rPr lang="en-US" sz="1100" b="1" dirty="0">
                <a:ea typeface="Helvetica Neue"/>
                <a:sym typeface="Helvetica Neue"/>
              </a:rPr>
              <a:t>, 1770. This painting depicts the death of the British general (September 13, 1759) on the Plains of Abraham—just outside the walls of Quebec City—during the Seven Years’ War (1756–1763). The battle ultimately led to the British conquest of Quebec and victory in the war.</a:t>
            </a:r>
            <a:endParaRPr sz="1100" b="1" dirty="0">
              <a:ea typeface="Helvetica Neue"/>
              <a:sym typeface="Helvetica Neue"/>
            </a:endParaRPr>
          </a:p>
        </p:txBody>
      </p:sp>
      <p:pic>
        <p:nvPicPr>
          <p:cNvPr id="2" name="Picture 1" descr="benjamin-west-death-of-general-wolfe-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14" y="136245"/>
            <a:ext cx="5760714" cy="38756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
        <p:cNvGrpSpPr/>
        <p:nvPr/>
      </p:nvGrpSpPr>
      <p:grpSpPr>
        <a:xfrm>
          <a:off x="0" y="0"/>
          <a:ext cx="0" cy="0"/>
          <a:chOff x="0" y="0"/>
          <a:chExt cx="0" cy="0"/>
        </a:xfrm>
      </p:grpSpPr>
      <p:sp>
        <p:nvSpPr>
          <p:cNvPr id="78" name="Google Shape;78;p17"/>
          <p:cNvSpPr txBox="1"/>
          <p:nvPr/>
        </p:nvSpPr>
        <p:spPr>
          <a:xfrm>
            <a:off x="971600" y="4049668"/>
            <a:ext cx="6911367" cy="75433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a:ea typeface="Helvetica Neue"/>
                <a:sym typeface="Helvetica Neue"/>
              </a:rPr>
              <a:t>Kanata</a:t>
            </a:r>
            <a:r>
              <a:rPr lang="en-US" sz="1100" b="1" dirty="0">
                <a:ea typeface="Helvetica Neue"/>
                <a:sym typeface="Helvetica Neue"/>
              </a:rPr>
              <a:t>, 1992. By focusing the viewer’s attention on the Delaware warrior from West’s painting, </a:t>
            </a:r>
            <a:r>
              <a:rPr lang="en-US" sz="1100" b="1" dirty="0" err="1">
                <a:ea typeface="Helvetica Neue"/>
                <a:sym typeface="Helvetica Neue"/>
              </a:rPr>
              <a:t>Houle</a:t>
            </a:r>
            <a:r>
              <a:rPr lang="en-US" sz="1100" b="1" dirty="0">
                <a:ea typeface="Helvetica Neue"/>
                <a:sym typeface="Helvetica Neue"/>
              </a:rPr>
              <a:t> emphasizes the place of First Nations in history and challenges representations of Indigenous peoples by non-Indigenous artists.</a:t>
            </a:r>
            <a:endParaRPr sz="1100" b="1" dirty="0">
              <a:ea typeface="Helvetica Neue"/>
              <a:sym typeface="Helvetica Neue"/>
            </a:endParaRPr>
          </a:p>
        </p:txBody>
      </p:sp>
      <p:pic>
        <p:nvPicPr>
          <p:cNvPr id="3" name="Picture 2" descr="robert-houle-kanata2.jpg"/>
          <p:cNvPicPr>
            <a:picLocks noChangeAspect="1"/>
          </p:cNvPicPr>
          <p:nvPr/>
        </p:nvPicPr>
        <p:blipFill rotWithShape="1">
          <a:blip r:embed="rId3">
            <a:extLst>
              <a:ext uri="{28A0092B-C50C-407E-A947-70E740481C1C}">
                <a14:useLocalDpi xmlns:a14="http://schemas.microsoft.com/office/drawing/2010/main" val="0"/>
              </a:ext>
            </a:extLst>
          </a:blip>
          <a:srcRect t="15175" b="18233"/>
          <a:stretch/>
        </p:blipFill>
        <p:spPr>
          <a:xfrm>
            <a:off x="1007198" y="514786"/>
            <a:ext cx="7129604" cy="34251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
        <p:cNvGrpSpPr/>
        <p:nvPr/>
      </p:nvGrpSpPr>
      <p:grpSpPr>
        <a:xfrm>
          <a:off x="0" y="0"/>
          <a:ext cx="0" cy="0"/>
          <a:chOff x="0" y="0"/>
          <a:chExt cx="0" cy="0"/>
        </a:xfrm>
      </p:grpSpPr>
      <p:sp>
        <p:nvSpPr>
          <p:cNvPr id="78" name="Google Shape;78;p17"/>
          <p:cNvSpPr txBox="1"/>
          <p:nvPr/>
        </p:nvSpPr>
        <p:spPr>
          <a:xfrm>
            <a:off x="6228184" y="1995686"/>
            <a:ext cx="2160240" cy="75433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a:ea typeface="Helvetica Neue"/>
                <a:sym typeface="Helvetica Neue"/>
              </a:rPr>
              <a:t>Kanata</a:t>
            </a:r>
            <a:r>
              <a:rPr lang="en-US" sz="1100" b="1" dirty="0">
                <a:ea typeface="Helvetica Neue"/>
                <a:sym typeface="Helvetica Neue"/>
              </a:rPr>
              <a:t>, 1992.</a:t>
            </a:r>
            <a:endParaRPr sz="1100" b="1" dirty="0">
              <a:ea typeface="Helvetica Neue"/>
              <a:sym typeface="Helvetica Neue"/>
            </a:endParaRPr>
          </a:p>
        </p:txBody>
      </p:sp>
      <p:pic>
        <p:nvPicPr>
          <p:cNvPr id="3" name="Picture 2" descr="robert-houle-kanata2.jpg"/>
          <p:cNvPicPr>
            <a:picLocks noChangeAspect="1"/>
          </p:cNvPicPr>
          <p:nvPr/>
        </p:nvPicPr>
        <p:blipFill rotWithShape="1">
          <a:blip r:embed="rId3">
            <a:extLst>
              <a:ext uri="{28A0092B-C50C-407E-A947-70E740481C1C}">
                <a14:useLocalDpi xmlns:a14="http://schemas.microsoft.com/office/drawing/2010/main" val="0"/>
              </a:ext>
            </a:extLst>
          </a:blip>
          <a:srcRect l="7909" t="27082" r="8392" b="35870"/>
          <a:stretch/>
        </p:blipFill>
        <p:spPr>
          <a:xfrm>
            <a:off x="179512" y="483518"/>
            <a:ext cx="5863099" cy="1872208"/>
          </a:xfrm>
          <a:prstGeom prst="rect">
            <a:avLst/>
          </a:prstGeom>
        </p:spPr>
      </p:pic>
      <p:pic>
        <p:nvPicPr>
          <p:cNvPr id="4" name="Picture 3" descr="benjamin-west-death-of-general-wolfe-contextu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449978"/>
            <a:ext cx="3600400" cy="2422260"/>
          </a:xfrm>
          <a:prstGeom prst="rect">
            <a:avLst/>
          </a:prstGeom>
        </p:spPr>
      </p:pic>
      <p:sp>
        <p:nvSpPr>
          <p:cNvPr id="5" name="Google Shape;72;p16"/>
          <p:cNvSpPr txBox="1"/>
          <p:nvPr/>
        </p:nvSpPr>
        <p:spPr>
          <a:xfrm>
            <a:off x="3923928" y="4515966"/>
            <a:ext cx="3744416" cy="403984"/>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Benjamin West, </a:t>
            </a:r>
            <a:r>
              <a:rPr lang="en-US" sz="1100" b="1" i="1" dirty="0">
                <a:ea typeface="Helvetica Neue"/>
                <a:sym typeface="Helvetica Neue"/>
              </a:rPr>
              <a:t>The Death of General Wolfe</a:t>
            </a:r>
            <a:r>
              <a:rPr lang="en-US" sz="1100" b="1" dirty="0">
                <a:ea typeface="Helvetica Neue"/>
                <a:sym typeface="Helvetica Neue"/>
              </a:rPr>
              <a:t>, 1770.</a:t>
            </a:r>
            <a:endParaRPr sz="1100" b="1" dirty="0">
              <a:ea typeface="Helvetica Neue"/>
              <a:sym typeface="Helvetica Neue"/>
            </a:endParaRPr>
          </a:p>
        </p:txBody>
      </p:sp>
      <p:sp>
        <p:nvSpPr>
          <p:cNvPr id="6" name="Google Shape;78;p17"/>
          <p:cNvSpPr txBox="1"/>
          <p:nvPr/>
        </p:nvSpPr>
        <p:spPr>
          <a:xfrm>
            <a:off x="179512" y="20138"/>
            <a:ext cx="2160240" cy="75433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Learning Activity #1</a:t>
            </a:r>
            <a:endParaRPr sz="1100" b="1" dirty="0">
              <a:ea typeface="Helvetica Neue"/>
              <a:sym typeface="Helvetica Neue"/>
            </a:endParaRPr>
          </a:p>
        </p:txBody>
      </p:sp>
    </p:spTree>
    <p:extLst>
      <p:ext uri="{BB962C8B-B14F-4D97-AF65-F5344CB8AC3E}">
        <p14:creationId xmlns:p14="http://schemas.microsoft.com/office/powerpoint/2010/main" val="204535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
        <p:cNvGrpSpPr/>
        <p:nvPr/>
      </p:nvGrpSpPr>
      <p:grpSpPr>
        <a:xfrm>
          <a:off x="0" y="0"/>
          <a:ext cx="0" cy="0"/>
          <a:chOff x="0" y="0"/>
          <a:chExt cx="0" cy="0"/>
        </a:xfrm>
      </p:grpSpPr>
      <p:sp>
        <p:nvSpPr>
          <p:cNvPr id="78" name="Google Shape;78;p17"/>
          <p:cNvSpPr txBox="1"/>
          <p:nvPr/>
        </p:nvSpPr>
        <p:spPr>
          <a:xfrm>
            <a:off x="6300192" y="2033444"/>
            <a:ext cx="2160240" cy="75433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a:ea typeface="Helvetica Neue"/>
                <a:sym typeface="Helvetica Neue"/>
              </a:rPr>
              <a:t>Kanata</a:t>
            </a:r>
            <a:r>
              <a:rPr lang="en-US" sz="1100" b="1" dirty="0">
                <a:ea typeface="Helvetica Neue"/>
                <a:sym typeface="Helvetica Neue"/>
              </a:rPr>
              <a:t>, 1992.</a:t>
            </a:r>
            <a:endParaRPr sz="1100" b="1" dirty="0">
              <a:ea typeface="Helvetica Neue"/>
              <a:sym typeface="Helvetica Neue"/>
            </a:endParaRPr>
          </a:p>
        </p:txBody>
      </p:sp>
      <p:pic>
        <p:nvPicPr>
          <p:cNvPr id="3" name="Picture 2" descr="robert-houle-kanata2.jpg"/>
          <p:cNvPicPr>
            <a:picLocks noChangeAspect="1"/>
          </p:cNvPicPr>
          <p:nvPr/>
        </p:nvPicPr>
        <p:blipFill rotWithShape="1">
          <a:blip r:embed="rId3">
            <a:extLst>
              <a:ext uri="{28A0092B-C50C-407E-A947-70E740481C1C}">
                <a14:useLocalDpi xmlns:a14="http://schemas.microsoft.com/office/drawing/2010/main" val="0"/>
              </a:ext>
            </a:extLst>
          </a:blip>
          <a:srcRect l="7909" t="27082" r="8392" b="35870"/>
          <a:stretch/>
        </p:blipFill>
        <p:spPr>
          <a:xfrm>
            <a:off x="179512" y="467220"/>
            <a:ext cx="5914139" cy="1888506"/>
          </a:xfrm>
          <a:prstGeom prst="rect">
            <a:avLst/>
          </a:prstGeom>
        </p:spPr>
      </p:pic>
      <p:sp>
        <p:nvSpPr>
          <p:cNvPr id="5" name="Google Shape;72;p16"/>
          <p:cNvSpPr txBox="1"/>
          <p:nvPr/>
        </p:nvSpPr>
        <p:spPr>
          <a:xfrm>
            <a:off x="4716016" y="4515966"/>
            <a:ext cx="2808312" cy="403984"/>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a:ea typeface="Helvetica Neue"/>
                <a:sym typeface="Helvetica Neue"/>
              </a:rPr>
              <a:t>O-</a:t>
            </a:r>
            <a:r>
              <a:rPr lang="en-US" sz="1100" b="1" i="1" dirty="0" err="1">
                <a:ea typeface="Helvetica Neue"/>
                <a:sym typeface="Helvetica Neue"/>
              </a:rPr>
              <a:t>ween</a:t>
            </a:r>
            <a:r>
              <a:rPr lang="en-US" sz="1100" b="1" i="1" dirty="0">
                <a:ea typeface="Helvetica Neue"/>
                <a:sym typeface="Helvetica Neue"/>
              </a:rPr>
              <a:t> du </a:t>
            </a:r>
            <a:r>
              <a:rPr lang="en-US" sz="1100" b="1" i="1" dirty="0" err="1">
                <a:ea typeface="Helvetica Neue"/>
                <a:sym typeface="Helvetica Neue"/>
              </a:rPr>
              <a:t>muh</a:t>
            </a:r>
            <a:r>
              <a:rPr lang="en-US" sz="1100" b="1" i="1" dirty="0">
                <a:ea typeface="Helvetica Neue"/>
                <a:sym typeface="Helvetica Neue"/>
              </a:rPr>
              <a:t> </a:t>
            </a:r>
            <a:r>
              <a:rPr lang="en-US" sz="1100" b="1" i="1" dirty="0" err="1">
                <a:ea typeface="Helvetica Neue"/>
                <a:sym typeface="Helvetica Neue"/>
              </a:rPr>
              <a:t>waun</a:t>
            </a:r>
            <a:r>
              <a:rPr lang="en-US" sz="1100" b="1" i="1" dirty="0">
                <a:ea typeface="Helvetica Neue"/>
                <a:sym typeface="Helvetica Neue"/>
              </a:rPr>
              <a:t> (We Were Told)</a:t>
            </a:r>
            <a:r>
              <a:rPr lang="en-US" sz="1100" b="1" dirty="0">
                <a:ea typeface="Helvetica Neue"/>
                <a:sym typeface="Helvetica Neue"/>
              </a:rPr>
              <a:t>, 2017.</a:t>
            </a:r>
            <a:endParaRPr sz="1100" b="1" dirty="0">
              <a:ea typeface="Helvetica Neue"/>
              <a:sym typeface="Helvetica Neue"/>
            </a:endParaRPr>
          </a:p>
        </p:txBody>
      </p:sp>
      <p:pic>
        <p:nvPicPr>
          <p:cNvPr id="6" name="Picture 5" descr="robert-houle-we-were-told-contextu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74" y="2427734"/>
            <a:ext cx="4412014" cy="2571750"/>
          </a:xfrm>
          <a:prstGeom prst="rect">
            <a:avLst/>
          </a:prstGeom>
        </p:spPr>
      </p:pic>
      <p:sp>
        <p:nvSpPr>
          <p:cNvPr id="7" name="Google Shape;78;p17"/>
          <p:cNvSpPr txBox="1"/>
          <p:nvPr/>
        </p:nvSpPr>
        <p:spPr>
          <a:xfrm>
            <a:off x="179512" y="20138"/>
            <a:ext cx="2160240" cy="75433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Learning Activity #1</a:t>
            </a:r>
            <a:endParaRPr sz="1100" b="1" dirty="0">
              <a:ea typeface="Helvetica Neue"/>
              <a:sym typeface="Helvetica Neue"/>
            </a:endParaRPr>
          </a:p>
        </p:txBody>
      </p:sp>
    </p:spTree>
    <p:extLst>
      <p:ext uri="{BB962C8B-B14F-4D97-AF65-F5344CB8AC3E}">
        <p14:creationId xmlns:p14="http://schemas.microsoft.com/office/powerpoint/2010/main" val="417958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sp>
        <p:nvSpPr>
          <p:cNvPr id="84" name="Google Shape;84;p18"/>
          <p:cNvSpPr txBox="1"/>
          <p:nvPr/>
        </p:nvSpPr>
        <p:spPr>
          <a:xfrm>
            <a:off x="1187624" y="3867894"/>
            <a:ext cx="6696744" cy="1008112"/>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a:ea typeface="Helvetica Neue"/>
                <a:sym typeface="Helvetica Neue"/>
              </a:rPr>
              <a:t>Premises for Self-Rule: Treaty No. 1</a:t>
            </a:r>
            <a:r>
              <a:rPr lang="en-US" sz="1100" b="1" dirty="0">
                <a:ea typeface="Helvetica Neue"/>
                <a:sym typeface="Helvetica Neue"/>
              </a:rPr>
              <a:t>, 1994. Placing an archival image of warriors looking at a medicine bundle over the text of Treaty No. 1, </a:t>
            </a:r>
            <a:r>
              <a:rPr lang="en-US" sz="1100" b="1" dirty="0" err="1">
                <a:ea typeface="Helvetica Neue"/>
                <a:sym typeface="Helvetica Neue"/>
              </a:rPr>
              <a:t>Houle</a:t>
            </a:r>
            <a:r>
              <a:rPr lang="en-US" sz="1100" b="1" dirty="0">
                <a:ea typeface="Helvetica Neue"/>
                <a:sym typeface="Helvetica Neue"/>
              </a:rPr>
              <a:t> emphasizes the rights and histories of Indigenous peoples and subverts the legislation that was used to force Indigenous peoples to cede their territory and rights.</a:t>
            </a:r>
            <a:endParaRPr sz="1100" b="1" dirty="0">
              <a:ea typeface="Helvetica Neue"/>
              <a:sym typeface="Helvetica Neue"/>
            </a:endParaRPr>
          </a:p>
        </p:txBody>
      </p:sp>
      <p:pic>
        <p:nvPicPr>
          <p:cNvPr id="3" name="Picture 2" descr="robert-houle-premises-for-self-rule-treaty-n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888" y="483518"/>
            <a:ext cx="6580190" cy="3327215"/>
          </a:xfrm>
          <a:prstGeom prst="rect">
            <a:avLst/>
          </a:prstGeom>
        </p:spPr>
      </p:pic>
      <p:sp>
        <p:nvSpPr>
          <p:cNvPr id="4" name="Google Shape;78;p17"/>
          <p:cNvSpPr txBox="1"/>
          <p:nvPr/>
        </p:nvSpPr>
        <p:spPr>
          <a:xfrm>
            <a:off x="179512" y="20138"/>
            <a:ext cx="2160240" cy="75433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Learning Activity #2</a:t>
            </a:r>
            <a:endParaRPr sz="1100" b="1" dirty="0">
              <a:ea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sp>
        <p:nvSpPr>
          <p:cNvPr id="90" name="Google Shape;90;p19"/>
          <p:cNvSpPr txBox="1"/>
          <p:nvPr/>
        </p:nvSpPr>
        <p:spPr>
          <a:xfrm>
            <a:off x="6012160" y="3507854"/>
            <a:ext cx="3059832" cy="1152128"/>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Barnett Newman, </a:t>
            </a:r>
            <a:r>
              <a:rPr lang="en-US" sz="1100" b="1" i="1" dirty="0">
                <a:ea typeface="Helvetica Neue"/>
                <a:sym typeface="Helvetica Neue"/>
              </a:rPr>
              <a:t>Tundra</a:t>
            </a:r>
            <a:r>
              <a:rPr lang="en-US" sz="1100" b="1" dirty="0">
                <a:ea typeface="Helvetica Neue"/>
                <a:sym typeface="Helvetica Neue"/>
              </a:rPr>
              <a:t>, 1950. Newman painted this bold field of colour after witnessing the great expanse of Canada’s tundra. </a:t>
            </a:r>
            <a:r>
              <a:rPr lang="en-US" sz="1100" b="1" dirty="0" err="1">
                <a:ea typeface="Helvetica Neue"/>
                <a:sym typeface="Helvetica Neue"/>
              </a:rPr>
              <a:t>Houle’s</a:t>
            </a:r>
            <a:r>
              <a:rPr lang="en-US" sz="1100" b="1" dirty="0">
                <a:ea typeface="Helvetica Neue"/>
                <a:sym typeface="Helvetica Neue"/>
              </a:rPr>
              <a:t> abstract paintings draw inspiration from Newman and similar colour-field painters.</a:t>
            </a:r>
            <a:endParaRPr sz="1100" b="1" dirty="0">
              <a:ea typeface="Helvetica Neue"/>
              <a:sym typeface="Helvetica Neue"/>
            </a:endParaRPr>
          </a:p>
        </p:txBody>
      </p:sp>
      <p:pic>
        <p:nvPicPr>
          <p:cNvPr id="3" name="Picture 2" descr="barnett-newman-tundra-1950-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42" y="430614"/>
            <a:ext cx="5269186" cy="4301376"/>
          </a:xfrm>
          <a:prstGeom prst="rect">
            <a:avLst/>
          </a:prstGeom>
        </p:spPr>
      </p:pic>
      <p:sp>
        <p:nvSpPr>
          <p:cNvPr id="4" name="Google Shape;78;p17"/>
          <p:cNvSpPr txBox="1"/>
          <p:nvPr/>
        </p:nvSpPr>
        <p:spPr>
          <a:xfrm>
            <a:off x="179512" y="20138"/>
            <a:ext cx="2160240" cy="75433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Learning Activity #2</a:t>
            </a:r>
            <a:endParaRPr sz="1100" b="1" dirty="0">
              <a:ea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Google Shape;96;p20"/>
          <p:cNvSpPr txBox="1"/>
          <p:nvPr/>
        </p:nvSpPr>
        <p:spPr>
          <a:xfrm>
            <a:off x="1187624" y="3962088"/>
            <a:ext cx="6912768" cy="769902"/>
          </a:xfrm>
          <a:prstGeom prst="rect">
            <a:avLst/>
          </a:prstGeom>
          <a:noFill/>
          <a:ln>
            <a:noFill/>
          </a:ln>
        </p:spPr>
        <p:txBody>
          <a:bodyPr spcFirstLastPara="1" wrap="square" lIns="91425" tIns="91425" rIns="91425" bIns="91425" anchor="t" anchorCtr="0">
            <a:noAutofit/>
          </a:bodyPr>
          <a:lstStyle/>
          <a:p>
            <a:pPr>
              <a:lnSpc>
                <a:spcPct val="115000"/>
              </a:lnSpc>
            </a:pPr>
            <a:r>
              <a:rPr lang="en-US" sz="1100" b="1" dirty="0">
                <a:ea typeface="Helvetica Neue"/>
                <a:sym typeface="Helvetica Neue"/>
              </a:rPr>
              <a:t>Robert Houle, </a:t>
            </a:r>
            <a:r>
              <a:rPr lang="en-US" sz="1100" b="1" i="1" dirty="0">
                <a:ea typeface="Helvetica Neue"/>
                <a:sym typeface="Helvetica Neue"/>
              </a:rPr>
              <a:t>Premises for Self-Rule: Constitution Act, 1982</a:t>
            </a:r>
            <a:r>
              <a:rPr lang="en-US" sz="1100" b="1" dirty="0">
                <a:ea typeface="Helvetica Neue"/>
                <a:sym typeface="Helvetica Neue"/>
              </a:rPr>
              <a:t>, 1994, </a:t>
            </a:r>
            <a:r>
              <a:rPr lang="en-CA" sz="1100" b="1" dirty="0">
                <a:latin typeface="Helvetica Neue" panose="02000503000000020004" pitchFamily="2" charset="0"/>
                <a:ea typeface="Helvetica Neue" panose="02000503000000020004" pitchFamily="2" charset="0"/>
                <a:cs typeface="Helvetica Neue" panose="02000503000000020004" pitchFamily="2" charset="0"/>
              </a:rPr>
              <a:t>oil on canvas, photo emulsion on canvas, and laser cut vinyl Painting: 152.4 × 152.4 cm, Art Gallery of Ontario, Toronto, purchased with funds from the Estate of Mary Eileen Ash, 2014, 2014/1. © Robert Houle.</a:t>
            </a:r>
            <a:r>
              <a:rPr lang="en-US" sz="1100" b="1" dirty="0">
                <a:ea typeface="Helvetica Neue"/>
                <a:sym typeface="Helvetica Neue"/>
              </a:rPr>
              <a:t> This is another work in the series Premises for Self-Rule; it confronts the </a:t>
            </a:r>
            <a:r>
              <a:rPr lang="en-US" sz="1100" b="1" i="1" dirty="0">
                <a:ea typeface="Helvetica Neue"/>
                <a:sym typeface="Helvetica Neue"/>
              </a:rPr>
              <a:t>Constitution Act</a:t>
            </a:r>
            <a:r>
              <a:rPr lang="en-US" sz="1100" b="1" dirty="0">
                <a:ea typeface="Helvetica Neue"/>
                <a:sym typeface="Helvetica Neue"/>
              </a:rPr>
              <a:t>, another piece of legislation that is critical to Indigenous land rights.</a:t>
            </a:r>
            <a:endParaRPr sz="1100" b="1" dirty="0">
              <a:ea typeface="Helvetica Neue"/>
              <a:sym typeface="Helvetica Neue"/>
            </a:endParaRPr>
          </a:p>
        </p:txBody>
      </p:sp>
      <p:pic>
        <p:nvPicPr>
          <p:cNvPr id="3" name="Picture 2" descr="robert-houle-premises-for-self-rule-constitution-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39503"/>
            <a:ext cx="6338032" cy="3600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4788024" y="2787774"/>
            <a:ext cx="3096344" cy="2232248"/>
          </a:xfrm>
          <a:prstGeom prst="rect">
            <a:avLst/>
          </a:prstGeom>
          <a:noFill/>
          <a:ln>
            <a:noFill/>
          </a:ln>
        </p:spPr>
        <p:txBody>
          <a:bodyPr spcFirstLastPara="1" wrap="square" lIns="91425" tIns="91425" rIns="91425" bIns="91425" anchor="b"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err="1">
                <a:ea typeface="Helvetica Neue"/>
                <a:sym typeface="Helvetica Neue"/>
              </a:rPr>
              <a:t>Muhnedobe</a:t>
            </a:r>
            <a:r>
              <a:rPr lang="en-US" sz="1100" b="1" i="1" dirty="0">
                <a:ea typeface="Helvetica Neue"/>
                <a:sym typeface="Helvetica Neue"/>
              </a:rPr>
              <a:t> </a:t>
            </a:r>
            <a:r>
              <a:rPr lang="en-US" sz="1100" b="1" i="1" dirty="0" err="1">
                <a:ea typeface="Helvetica Neue"/>
                <a:sym typeface="Helvetica Neue"/>
              </a:rPr>
              <a:t>uhyahyuk</a:t>
            </a:r>
            <a:endParaRPr lang="en-US" sz="1100" b="1" i="1" dirty="0">
              <a:ea typeface="Helvetica Neue"/>
              <a:sym typeface="Helvetica Neue"/>
            </a:endParaRPr>
          </a:p>
          <a:p>
            <a:pPr lvl="0">
              <a:lnSpc>
                <a:spcPct val="115000"/>
              </a:lnSpc>
            </a:pPr>
            <a:r>
              <a:rPr lang="en-US" sz="1100" b="1" i="1" dirty="0">
                <a:ea typeface="Helvetica Neue"/>
                <a:sym typeface="Helvetica Neue"/>
              </a:rPr>
              <a:t>(Where the gods are present) </a:t>
            </a:r>
            <a:r>
              <a:rPr lang="en-US" sz="1100" b="1" dirty="0">
                <a:ea typeface="Helvetica Neue"/>
                <a:sym typeface="Helvetica Neue"/>
              </a:rPr>
              <a:t>(</a:t>
            </a:r>
            <a:r>
              <a:rPr lang="en-US" sz="1100" b="1" i="1" dirty="0">
                <a:ea typeface="Helvetica Neue"/>
                <a:sym typeface="Helvetica Neue"/>
              </a:rPr>
              <a:t>Matthew</a:t>
            </a:r>
            <a:r>
              <a:rPr lang="en-US" sz="1100" b="1" dirty="0">
                <a:ea typeface="Helvetica Neue"/>
                <a:sym typeface="Helvetica Neue"/>
              </a:rPr>
              <a:t>), 1989. This work was created during </a:t>
            </a:r>
            <a:r>
              <a:rPr lang="en-US" sz="1100" b="1" dirty="0" err="1">
                <a:ea typeface="Helvetica Neue"/>
                <a:sym typeface="Helvetica Neue"/>
              </a:rPr>
              <a:t>Houle’s</a:t>
            </a:r>
            <a:r>
              <a:rPr lang="en-US" sz="1100" b="1" dirty="0">
                <a:ea typeface="Helvetica Neue"/>
                <a:sym typeface="Helvetica Neue"/>
              </a:rPr>
              <a:t> artist residency at the Winnipeg Art Gallery. It is composed of four large panels (the other panels are titled</a:t>
            </a:r>
            <a:r>
              <a:rPr lang="en-US" sz="1100" b="1" i="1" dirty="0">
                <a:ea typeface="Helvetica Neue"/>
                <a:sym typeface="Helvetica Neue"/>
              </a:rPr>
              <a:t> Philip</a:t>
            </a:r>
            <a:r>
              <a:rPr lang="en-US" sz="1100" b="1" dirty="0">
                <a:ea typeface="Helvetica Neue"/>
                <a:sym typeface="Helvetica Neue"/>
              </a:rPr>
              <a:t>, </a:t>
            </a:r>
            <a:r>
              <a:rPr lang="en-US" sz="1100" b="1" i="1" dirty="0">
                <a:ea typeface="Helvetica Neue"/>
                <a:sym typeface="Helvetica Neue"/>
              </a:rPr>
              <a:t>Bartholomew</a:t>
            </a:r>
            <a:r>
              <a:rPr lang="en-US" sz="1100" b="1" dirty="0">
                <a:ea typeface="Helvetica Neue"/>
                <a:sym typeface="Helvetica Neue"/>
              </a:rPr>
              <a:t>, and </a:t>
            </a:r>
            <a:r>
              <a:rPr lang="en-US" sz="1100" b="1" i="1" dirty="0">
                <a:ea typeface="Helvetica Neue"/>
                <a:sym typeface="Helvetica Neue"/>
              </a:rPr>
              <a:t>Thomas</a:t>
            </a:r>
            <a:r>
              <a:rPr lang="en-US" sz="1100" b="1" dirty="0">
                <a:ea typeface="Helvetica Neue"/>
                <a:sym typeface="Helvetica Neue"/>
              </a:rPr>
              <a:t>); its title celebrates the origins of the name “Manitoba.”</a:t>
            </a:r>
            <a:endParaRPr sz="1100" b="1" dirty="0">
              <a:ea typeface="Helvetica Neue"/>
              <a:sym typeface="Helvetica Neue"/>
            </a:endParaRPr>
          </a:p>
        </p:txBody>
      </p:sp>
      <p:pic>
        <p:nvPicPr>
          <p:cNvPr id="2" name="Picture 1" descr="robert-houle-muhnedobe-uhyahyuk-matthew-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2211"/>
            <a:ext cx="3600400" cy="487907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25"/>
          <p:cNvSpPr txBox="1"/>
          <p:nvPr/>
        </p:nvSpPr>
        <p:spPr>
          <a:xfrm>
            <a:off x="5076056" y="4083918"/>
            <a:ext cx="2520280" cy="806052"/>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US" sz="1100" b="1" dirty="0">
                <a:solidFill>
                  <a:schemeClr val="dk1"/>
                </a:solidFill>
                <a:highlight>
                  <a:srgbClr val="FFFFFF"/>
                </a:highlight>
                <a:ea typeface="Helvetica Neue"/>
                <a:sym typeface="Helvetica Neue"/>
              </a:rPr>
              <a:t>Robert </a:t>
            </a:r>
            <a:r>
              <a:rPr lang="en-US" sz="1100" b="1" dirty="0" err="1">
                <a:solidFill>
                  <a:schemeClr val="dk1"/>
                </a:solidFill>
                <a:highlight>
                  <a:srgbClr val="FFFFFF"/>
                </a:highlight>
                <a:ea typeface="Helvetica Neue"/>
                <a:sym typeface="Helvetica Neue"/>
              </a:rPr>
              <a:t>Houle</a:t>
            </a:r>
            <a:r>
              <a:rPr lang="en-US" sz="1100" b="1" dirty="0">
                <a:solidFill>
                  <a:schemeClr val="dk1"/>
                </a:solidFill>
                <a:highlight>
                  <a:srgbClr val="FFFFFF"/>
                </a:highlight>
                <a:ea typeface="Helvetica Neue"/>
                <a:sym typeface="Helvetica Neue"/>
              </a:rPr>
              <a:t>, </a:t>
            </a:r>
            <a:r>
              <a:rPr lang="en-US" sz="1100" b="1" i="1" dirty="0">
                <a:solidFill>
                  <a:schemeClr val="dk1"/>
                </a:solidFill>
                <a:highlight>
                  <a:srgbClr val="FFFFFF"/>
                </a:highlight>
                <a:ea typeface="Helvetica Neue"/>
                <a:sym typeface="Helvetica Neue"/>
              </a:rPr>
              <a:t>Aboriginal Title</a:t>
            </a:r>
            <a:r>
              <a:rPr lang="en-US" sz="1100" b="1" dirty="0">
                <a:solidFill>
                  <a:schemeClr val="dk1"/>
                </a:solidFill>
                <a:highlight>
                  <a:srgbClr val="FFFFFF"/>
                </a:highlight>
                <a:ea typeface="Helvetica Neue"/>
                <a:sym typeface="Helvetica Neue"/>
              </a:rPr>
              <a:t>, 1989–90. This work highlights four critical dates in Canadian and Indigenous history.</a:t>
            </a:r>
            <a:endParaRPr sz="1100" b="1" dirty="0">
              <a:solidFill>
                <a:schemeClr val="dk1"/>
              </a:solidFill>
              <a:highlight>
                <a:srgbClr val="FFFFFF"/>
              </a:highlight>
              <a:ea typeface="Helvetica Neue"/>
              <a:sym typeface="Helvetica Neue"/>
            </a:endParaRPr>
          </a:p>
        </p:txBody>
      </p:sp>
      <p:pic>
        <p:nvPicPr>
          <p:cNvPr id="3" name="Picture 2" descr="robert-houle-aboriginal-title-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091" y="169751"/>
            <a:ext cx="3499925" cy="48039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p21"/>
          <p:cNvSpPr txBox="1"/>
          <p:nvPr/>
        </p:nvSpPr>
        <p:spPr>
          <a:xfrm>
            <a:off x="971600" y="3695442"/>
            <a:ext cx="7526124" cy="60450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a:ea typeface="Helvetica Neue"/>
                <a:sym typeface="Helvetica Neue"/>
              </a:rPr>
              <a:t>Coming Home</a:t>
            </a:r>
            <a:r>
              <a:rPr lang="en-US" sz="1100" b="1" dirty="0">
                <a:ea typeface="Helvetica Neue"/>
                <a:sym typeface="Helvetica Neue"/>
              </a:rPr>
              <a:t>, 1995. This work was included in an important exhibition of </a:t>
            </a:r>
            <a:r>
              <a:rPr lang="en-US" sz="1100" b="1" dirty="0" err="1">
                <a:ea typeface="Helvetica Neue"/>
                <a:sym typeface="Helvetica Neue"/>
              </a:rPr>
              <a:t>Houle’s</a:t>
            </a:r>
            <a:r>
              <a:rPr lang="en-US" sz="1100" b="1" dirty="0">
                <a:ea typeface="Helvetica Neue"/>
                <a:sym typeface="Helvetica Neue"/>
              </a:rPr>
              <a:t> work titled </a:t>
            </a:r>
            <a:r>
              <a:rPr lang="en-US" sz="1100" b="1" i="1" dirty="0">
                <a:ea typeface="Helvetica Neue"/>
                <a:sym typeface="Helvetica Neue"/>
              </a:rPr>
              <a:t>Sovereignty over Subjectivity</a:t>
            </a:r>
            <a:r>
              <a:rPr lang="en-US" sz="1100" b="1" dirty="0">
                <a:ea typeface="Helvetica Neue"/>
                <a:sym typeface="Helvetica Neue"/>
              </a:rPr>
              <a:t>, organized by the Winnipeg Art Gallery in 1999.</a:t>
            </a:r>
            <a:endParaRPr sz="1100" b="1" dirty="0">
              <a:ea typeface="Helvetica Neue"/>
              <a:sym typeface="Helvetica Neue"/>
            </a:endParaRPr>
          </a:p>
        </p:txBody>
      </p:sp>
      <p:pic>
        <p:nvPicPr>
          <p:cNvPr id="2" name="Picture 1" descr="robert-houle-coming-home-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09" y="1341044"/>
            <a:ext cx="7260715" cy="21668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7"/>
        <p:cNvGrpSpPr/>
        <p:nvPr/>
      </p:nvGrpSpPr>
      <p:grpSpPr>
        <a:xfrm>
          <a:off x="0" y="0"/>
          <a:ext cx="0" cy="0"/>
          <a:chOff x="0" y="0"/>
          <a:chExt cx="0" cy="0"/>
        </a:xfrm>
      </p:grpSpPr>
      <p:sp>
        <p:nvSpPr>
          <p:cNvPr id="168" name="Google Shape;168;p32"/>
          <p:cNvSpPr txBox="1"/>
          <p:nvPr/>
        </p:nvSpPr>
        <p:spPr>
          <a:xfrm>
            <a:off x="5436096" y="3867894"/>
            <a:ext cx="2880320" cy="1296144"/>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a:ea typeface="Helvetica Neue"/>
                <a:sym typeface="Helvetica Neue"/>
              </a:rPr>
              <a:t>Love Games</a:t>
            </a:r>
            <a:r>
              <a:rPr lang="en-US" sz="1100" b="1" dirty="0">
                <a:ea typeface="Helvetica Neue"/>
                <a:sym typeface="Helvetica Neue"/>
              </a:rPr>
              <a:t>, 1972. </a:t>
            </a:r>
            <a:br>
              <a:rPr lang="en-US" sz="1100" b="1" dirty="0">
                <a:ea typeface="Helvetica Neue"/>
                <a:sym typeface="Helvetica Neue"/>
              </a:rPr>
            </a:br>
            <a:r>
              <a:rPr lang="en-US" sz="1100" b="1" dirty="0">
                <a:ea typeface="Helvetica Neue"/>
                <a:sym typeface="Helvetica Neue"/>
              </a:rPr>
              <a:t>This is one of twelve paintings by </a:t>
            </a:r>
          </a:p>
          <a:p>
            <a:pPr lvl="0">
              <a:lnSpc>
                <a:spcPct val="115000"/>
              </a:lnSpc>
            </a:pPr>
            <a:r>
              <a:rPr lang="en-US" sz="1100" b="1" dirty="0" err="1">
                <a:ea typeface="Helvetica Neue"/>
                <a:sym typeface="Helvetica Neue"/>
              </a:rPr>
              <a:t>Houle</a:t>
            </a:r>
            <a:r>
              <a:rPr lang="en-US" sz="1100" b="1" dirty="0">
                <a:ea typeface="Helvetica Neue"/>
                <a:sym typeface="Helvetica Neue"/>
              </a:rPr>
              <a:t> based on love poems written</a:t>
            </a:r>
            <a:br>
              <a:rPr lang="en-US" sz="1100" b="1" dirty="0">
                <a:ea typeface="Helvetica Neue"/>
                <a:sym typeface="Helvetica Neue"/>
              </a:rPr>
            </a:br>
            <a:r>
              <a:rPr lang="en-US" sz="1100" b="1" dirty="0">
                <a:ea typeface="Helvetica Neue"/>
                <a:sym typeface="Helvetica Neue"/>
              </a:rPr>
              <a:t>by his friend Brenda </a:t>
            </a:r>
            <a:r>
              <a:rPr lang="en-US" sz="1100" b="1" dirty="0" err="1">
                <a:ea typeface="Helvetica Neue"/>
                <a:sym typeface="Helvetica Neue"/>
              </a:rPr>
              <a:t>Gureshko</a:t>
            </a:r>
            <a:r>
              <a:rPr lang="en-US" sz="1100" b="1" dirty="0">
                <a:ea typeface="Helvetica Neue"/>
                <a:sym typeface="Helvetica Neue"/>
              </a:rPr>
              <a:t>.</a:t>
            </a:r>
            <a:endParaRPr sz="1100" b="1" dirty="0">
              <a:ea typeface="Helvetica Neue"/>
              <a:sym typeface="Helvetica Neue"/>
            </a:endParaRPr>
          </a:p>
        </p:txBody>
      </p:sp>
      <p:pic>
        <p:nvPicPr>
          <p:cNvPr id="3" name="Picture 2" descr="robert-houle-love-poem-games-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64007"/>
            <a:ext cx="4392488" cy="4415485"/>
          </a:xfrm>
          <a:prstGeom prst="rect">
            <a:avLst/>
          </a:prstGeom>
        </p:spPr>
      </p:pic>
    </p:spTree>
    <p:extLst>
      <p:ext uri="{BB962C8B-B14F-4D97-AF65-F5344CB8AC3E}">
        <p14:creationId xmlns:p14="http://schemas.microsoft.com/office/powerpoint/2010/main" val="189514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7"/>
        <p:cNvGrpSpPr/>
        <p:nvPr/>
      </p:nvGrpSpPr>
      <p:grpSpPr>
        <a:xfrm>
          <a:off x="0" y="0"/>
          <a:ext cx="0" cy="0"/>
          <a:chOff x="0" y="0"/>
          <a:chExt cx="0" cy="0"/>
        </a:xfrm>
      </p:grpSpPr>
      <p:sp>
        <p:nvSpPr>
          <p:cNvPr id="168" name="Google Shape;168;p32"/>
          <p:cNvSpPr txBox="1"/>
          <p:nvPr/>
        </p:nvSpPr>
        <p:spPr>
          <a:xfrm>
            <a:off x="6300192" y="3579862"/>
            <a:ext cx="2376264" cy="1440160"/>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a:ea typeface="Helvetica Neue"/>
                <a:sym typeface="Helvetica Neue"/>
              </a:rPr>
              <a:t>Red Is Beautiful</a:t>
            </a:r>
            <a:r>
              <a:rPr lang="en-US" sz="1100" b="1" dirty="0">
                <a:ea typeface="Helvetica Neue"/>
                <a:sym typeface="Helvetica Neue"/>
              </a:rPr>
              <a:t>,</a:t>
            </a:r>
          </a:p>
          <a:p>
            <a:pPr lvl="0">
              <a:lnSpc>
                <a:spcPct val="115000"/>
              </a:lnSpc>
            </a:pPr>
            <a:r>
              <a:rPr lang="en-US" sz="1100" b="1" dirty="0">
                <a:ea typeface="Helvetica Neue"/>
                <a:sym typeface="Helvetica Neue"/>
              </a:rPr>
              <a:t>1970. The geometric patterns in this painting were inspired by designs used in traditional Ojibwa woven bags.</a:t>
            </a:r>
            <a:endParaRPr sz="1100" b="1" dirty="0">
              <a:ea typeface="Helvetica Neue"/>
              <a:sym typeface="Helvetica Neue"/>
            </a:endParaRPr>
          </a:p>
        </p:txBody>
      </p:sp>
      <p:pic>
        <p:nvPicPr>
          <p:cNvPr id="2" name="Picture 1" descr="robert-houle-red-is-beautifu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55526"/>
            <a:ext cx="5435932" cy="4083918"/>
          </a:xfrm>
          <a:prstGeom prst="rect">
            <a:avLst/>
          </a:prstGeom>
        </p:spPr>
      </p:pic>
    </p:spTree>
    <p:extLst>
      <p:ext uri="{BB962C8B-B14F-4D97-AF65-F5344CB8AC3E}">
        <p14:creationId xmlns:p14="http://schemas.microsoft.com/office/powerpoint/2010/main" val="1019998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7"/>
        <p:cNvGrpSpPr/>
        <p:nvPr/>
      </p:nvGrpSpPr>
      <p:grpSpPr>
        <a:xfrm>
          <a:off x="0" y="0"/>
          <a:ext cx="0" cy="0"/>
          <a:chOff x="0" y="0"/>
          <a:chExt cx="0" cy="0"/>
        </a:xfrm>
      </p:grpSpPr>
      <p:sp>
        <p:nvSpPr>
          <p:cNvPr id="168" name="Google Shape;168;p32"/>
          <p:cNvSpPr txBox="1"/>
          <p:nvPr/>
        </p:nvSpPr>
        <p:spPr>
          <a:xfrm>
            <a:off x="1117204" y="4155926"/>
            <a:ext cx="6912768" cy="699542"/>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err="1">
                <a:ea typeface="Helvetica Neue"/>
                <a:sym typeface="Helvetica Neue"/>
              </a:rPr>
              <a:t>Parfleches</a:t>
            </a:r>
            <a:r>
              <a:rPr lang="en-US" sz="1100" b="1" i="1" dirty="0">
                <a:ea typeface="Helvetica Neue"/>
                <a:sym typeface="Helvetica Neue"/>
              </a:rPr>
              <a:t> for the Last Supper</a:t>
            </a:r>
            <a:r>
              <a:rPr lang="en-US" sz="1100" b="1" dirty="0">
                <a:ea typeface="Helvetica Neue"/>
                <a:sym typeface="Helvetica Neue"/>
              </a:rPr>
              <a:t>, 1983. This work was inspired by </a:t>
            </a:r>
            <a:r>
              <a:rPr lang="en-US" sz="1100" b="1" dirty="0" err="1">
                <a:ea typeface="Helvetica Neue"/>
                <a:sym typeface="Helvetica Neue"/>
              </a:rPr>
              <a:t>Houle’s</a:t>
            </a:r>
            <a:r>
              <a:rPr lang="en-US" sz="1100" b="1" dirty="0">
                <a:ea typeface="Helvetica Neue"/>
                <a:sym typeface="Helvetica Neue"/>
              </a:rPr>
              <a:t> devotion to the appropriate representation of Indigenous cultural objects, art, and artists in Canadian museums and galleries. It also attempts to reconcile </a:t>
            </a:r>
            <a:r>
              <a:rPr lang="en-US" sz="1100" b="1" dirty="0" err="1">
                <a:ea typeface="Helvetica Neue"/>
                <a:sym typeface="Helvetica Neue"/>
              </a:rPr>
              <a:t>Houle’s</a:t>
            </a:r>
            <a:r>
              <a:rPr lang="en-US" sz="1100" b="1" dirty="0">
                <a:ea typeface="Helvetica Neue"/>
                <a:sym typeface="Helvetica Neue"/>
              </a:rPr>
              <a:t> </a:t>
            </a:r>
            <a:r>
              <a:rPr lang="en-US" sz="1100" b="1" dirty="0" err="1">
                <a:ea typeface="Helvetica Neue"/>
                <a:sym typeface="Helvetica Neue"/>
              </a:rPr>
              <a:t>Saulteaux</a:t>
            </a:r>
            <a:r>
              <a:rPr lang="en-US" sz="1100" b="1" dirty="0">
                <a:ea typeface="Helvetica Neue"/>
                <a:sym typeface="Helvetica Neue"/>
              </a:rPr>
              <a:t> traditions, like the Sun Dance ceremony, with Christian beliefs.</a:t>
            </a:r>
            <a:endParaRPr sz="1100" b="1" dirty="0">
              <a:ea typeface="Helvetica Neue"/>
              <a:sym typeface="Helvetica Neue"/>
            </a:endParaRPr>
          </a:p>
        </p:txBody>
      </p:sp>
      <p:pic>
        <p:nvPicPr>
          <p:cNvPr id="3" name="Picture 2" descr="robert-houle-parfleches-for-the-last-supper-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430" y="195486"/>
            <a:ext cx="6554316" cy="3917719"/>
          </a:xfrm>
          <a:prstGeom prst="rect">
            <a:avLst/>
          </a:prstGeom>
        </p:spPr>
      </p:pic>
    </p:spTree>
    <p:extLst>
      <p:ext uri="{BB962C8B-B14F-4D97-AF65-F5344CB8AC3E}">
        <p14:creationId xmlns:p14="http://schemas.microsoft.com/office/powerpoint/2010/main" val="1127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7"/>
        <p:cNvGrpSpPr/>
        <p:nvPr/>
      </p:nvGrpSpPr>
      <p:grpSpPr>
        <a:xfrm>
          <a:off x="0" y="0"/>
          <a:ext cx="0" cy="0"/>
          <a:chOff x="0" y="0"/>
          <a:chExt cx="0" cy="0"/>
        </a:xfrm>
      </p:grpSpPr>
      <p:sp>
        <p:nvSpPr>
          <p:cNvPr id="168" name="Google Shape;168;p32"/>
          <p:cNvSpPr txBox="1"/>
          <p:nvPr/>
        </p:nvSpPr>
        <p:spPr>
          <a:xfrm>
            <a:off x="6732240" y="1995686"/>
            <a:ext cx="2160240" cy="1728192"/>
          </a:xfrm>
          <a:prstGeom prst="rect">
            <a:avLst/>
          </a:prstGeom>
          <a:noFill/>
          <a:ln>
            <a:noFill/>
          </a:ln>
        </p:spPr>
        <p:txBody>
          <a:bodyPr spcFirstLastPara="1" wrap="square" lIns="91425" tIns="91425" rIns="91425" bIns="91425" anchor="t" anchorCtr="0">
            <a:noAutofit/>
          </a:bodyPr>
          <a:lstStyle/>
          <a:p>
            <a:r>
              <a:rPr lang="en-US" sz="1100" b="1" dirty="0">
                <a:ea typeface="Helvetica Neue"/>
                <a:sym typeface="Helvetica Neue"/>
              </a:rPr>
              <a:t>Robert Houle, </a:t>
            </a:r>
            <a:r>
              <a:rPr lang="en-US" sz="1100" b="1" i="1" dirty="0">
                <a:ea typeface="Helvetica Neue"/>
                <a:sym typeface="Helvetica Neue"/>
              </a:rPr>
              <a:t>Seven Grandfathers</a:t>
            </a:r>
            <a:r>
              <a:rPr lang="en-US" sz="1100" b="1" dirty="0">
                <a:ea typeface="Helvetica Neue"/>
                <a:sym typeface="Helvetica Neue"/>
              </a:rPr>
              <a:t>, 2013</a:t>
            </a:r>
            <a:r>
              <a:rPr lang="en-US" sz="1100" b="1" dirty="0">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lang="en-CA" sz="1100" b="1" dirty="0">
                <a:latin typeface="Helvetica Neue" panose="02000503000000020004" pitchFamily="2" charset="0"/>
                <a:ea typeface="Helvetica Neue" panose="02000503000000020004" pitchFamily="2" charset="0"/>
                <a:cs typeface="Helvetica Neue" panose="02000503000000020004" pitchFamily="2" charset="0"/>
              </a:rPr>
              <a:t>oil on canvas, digital prints, mylar, watercolour on paper, outside: 20.3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cm. Collection of the </a:t>
            </a:r>
            <a:r>
              <a:rPr lang="en-CA" sz="1100" b="1" dirty="0">
                <a:latin typeface="Helvetica Neue" panose="02000503000000020004" pitchFamily="2" charset="0"/>
                <a:ea typeface="Helvetica Neue" panose="02000503000000020004" pitchFamily="2" charset="0"/>
                <a:cs typeface="Helvetica Neue" panose="02000503000000020004" pitchFamily="2" charset="0"/>
              </a:rPr>
              <a:t>Art Gallery of Ontario, Toronto, purchased with the assistance of the </a:t>
            </a:r>
            <a:r>
              <a:rPr lang="en-CA" sz="1100" b="1" dirty="0" err="1">
                <a:latin typeface="Helvetica Neue" panose="02000503000000020004" pitchFamily="2" charset="0"/>
                <a:ea typeface="Helvetica Neue" panose="02000503000000020004" pitchFamily="2" charset="0"/>
                <a:cs typeface="Helvetica Neue" panose="02000503000000020004" pitchFamily="2" charset="0"/>
              </a:rPr>
              <a:t>Martinsell</a:t>
            </a:r>
            <a:r>
              <a:rPr lang="en-CA" sz="1100" b="1" dirty="0">
                <a:latin typeface="Helvetica Neue" panose="02000503000000020004" pitchFamily="2" charset="0"/>
                <a:ea typeface="Helvetica Neue" panose="02000503000000020004" pitchFamily="2" charset="0"/>
                <a:cs typeface="Helvetica Neue" panose="02000503000000020004" pitchFamily="2" charset="0"/>
              </a:rPr>
              <a:t> Fund, 2016, 2015/38.1-14. </a:t>
            </a:r>
          </a:p>
          <a:p>
            <a:r>
              <a:rPr lang="en-CA" sz="1100" b="1" dirty="0">
                <a:latin typeface="Helvetica Neue" panose="02000503000000020004" pitchFamily="2" charset="0"/>
                <a:ea typeface="Helvetica Neue" panose="02000503000000020004" pitchFamily="2" charset="0"/>
                <a:cs typeface="Helvetica Neue" panose="02000503000000020004" pitchFamily="2" charset="0"/>
              </a:rPr>
              <a:t>© Robert Houle. </a:t>
            </a:r>
            <a:endParaRPr lang="en-CA" sz="1100" b="1" dirty="0" smtClean="0">
              <a:latin typeface="Helvetica Neue" panose="02000503000000020004" pitchFamily="2" charset="0"/>
              <a:ea typeface="Helvetica Neue" panose="02000503000000020004" pitchFamily="2" charset="0"/>
              <a:cs typeface="Helvetica Neue" panose="02000503000000020004" pitchFamily="2" charset="0"/>
            </a:endParaRPr>
          </a:p>
          <a:p>
            <a:endParaRPr lang="en-CA" sz="1100" b="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p>
            <a:r>
              <a:rPr lang="en-US" sz="1100" b="1" dirty="0" smtClean="0">
                <a:ea typeface="Helvetica Neue"/>
                <a:sym typeface="Helvetica Neue"/>
              </a:rPr>
              <a:t>Here</a:t>
            </a:r>
            <a:r>
              <a:rPr lang="en-US" sz="1100" b="1" dirty="0">
                <a:ea typeface="Helvetica Neue"/>
                <a:sym typeface="Helvetica Neue"/>
              </a:rPr>
              <a:t>, each drum painting corresponds to an animal spirit and imparts one of the seven sacred teachings in </a:t>
            </a:r>
            <a:r>
              <a:rPr lang="en-US" sz="1100" b="1" dirty="0" err="1">
                <a:ea typeface="Helvetica Neue"/>
                <a:sym typeface="Helvetica Neue"/>
              </a:rPr>
              <a:t>Anishnabe</a:t>
            </a:r>
            <a:r>
              <a:rPr lang="en-US" sz="1100" b="1" dirty="0">
                <a:ea typeface="Helvetica Neue"/>
                <a:sym typeface="Helvetica Neue"/>
              </a:rPr>
              <a:t> culture.</a:t>
            </a:r>
            <a:endParaRPr sz="1100" b="1" dirty="0">
              <a:ea typeface="Helvetica Neue"/>
              <a:sym typeface="Helvetica Neue"/>
            </a:endParaRPr>
          </a:p>
        </p:txBody>
      </p:sp>
      <p:pic>
        <p:nvPicPr>
          <p:cNvPr id="2" name="Picture 1" descr="robert-houle-seven-grandfathers-walker-court-1-gallery-cropp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11510"/>
            <a:ext cx="5912964" cy="4392488"/>
          </a:xfrm>
          <a:prstGeom prst="rect">
            <a:avLst/>
          </a:prstGeom>
        </p:spPr>
      </p:pic>
    </p:spTree>
    <p:extLst>
      <p:ext uri="{BB962C8B-B14F-4D97-AF65-F5344CB8AC3E}">
        <p14:creationId xmlns:p14="http://schemas.microsoft.com/office/powerpoint/2010/main" val="3802070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3"/>
        <p:cNvGrpSpPr/>
        <p:nvPr/>
      </p:nvGrpSpPr>
      <p:grpSpPr>
        <a:xfrm>
          <a:off x="0" y="0"/>
          <a:ext cx="0" cy="0"/>
          <a:chOff x="0" y="0"/>
          <a:chExt cx="0" cy="0"/>
        </a:xfrm>
      </p:grpSpPr>
      <p:sp>
        <p:nvSpPr>
          <p:cNvPr id="114" name="Google Shape;114;p23"/>
          <p:cNvSpPr txBox="1"/>
          <p:nvPr/>
        </p:nvSpPr>
        <p:spPr>
          <a:xfrm>
            <a:off x="4860032" y="4299942"/>
            <a:ext cx="3451718" cy="648073"/>
          </a:xfrm>
          <a:prstGeom prst="rect">
            <a:avLst/>
          </a:prstGeom>
          <a:noFill/>
          <a:ln>
            <a:noFill/>
          </a:ln>
        </p:spPr>
        <p:txBody>
          <a:bodyPr spcFirstLastPara="1" wrap="square" lIns="91425" tIns="91425" rIns="91425" bIns="91425" anchor="b"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err="1">
                <a:ea typeface="Helvetica Neue"/>
                <a:sym typeface="Helvetica Neue"/>
              </a:rPr>
              <a:t>Parfleche</a:t>
            </a:r>
            <a:r>
              <a:rPr lang="en-US" sz="1100" b="1" i="1" dirty="0">
                <a:ea typeface="Helvetica Neue"/>
                <a:sym typeface="Helvetica Neue"/>
              </a:rPr>
              <a:t> for Edna </a:t>
            </a:r>
            <a:r>
              <a:rPr lang="en-US" sz="1100" b="1" i="1" dirty="0" err="1">
                <a:ea typeface="Helvetica Neue"/>
                <a:sym typeface="Helvetica Neue"/>
              </a:rPr>
              <a:t>Manitowabi</a:t>
            </a:r>
            <a:r>
              <a:rPr lang="en-US" sz="1100" b="1" dirty="0">
                <a:ea typeface="Helvetica Neue"/>
                <a:sym typeface="Helvetica Neue"/>
              </a:rPr>
              <a:t>, 1999. In this painting </a:t>
            </a:r>
            <a:r>
              <a:rPr lang="en-US" sz="1100" b="1" dirty="0" err="1">
                <a:ea typeface="Helvetica Neue"/>
                <a:sym typeface="Helvetica Neue"/>
              </a:rPr>
              <a:t>Houle</a:t>
            </a:r>
            <a:r>
              <a:rPr lang="en-US" sz="1100" b="1" dirty="0">
                <a:ea typeface="Helvetica Neue"/>
                <a:sym typeface="Helvetica Neue"/>
              </a:rPr>
              <a:t> pays homage to the important Indigenous artist Edna </a:t>
            </a:r>
            <a:r>
              <a:rPr lang="en-US" sz="1100" b="1" dirty="0" err="1">
                <a:ea typeface="Helvetica Neue"/>
                <a:sym typeface="Helvetica Neue"/>
              </a:rPr>
              <a:t>Manitowabi</a:t>
            </a:r>
            <a:r>
              <a:rPr lang="en-US" sz="1100" b="1" dirty="0">
                <a:ea typeface="Helvetica Neue"/>
                <a:sym typeface="Helvetica Neue"/>
              </a:rPr>
              <a:t> through the spiritual object of the </a:t>
            </a:r>
            <a:r>
              <a:rPr lang="en-US" sz="1100" b="1" dirty="0" err="1">
                <a:ea typeface="Helvetica Neue"/>
                <a:sym typeface="Helvetica Neue"/>
              </a:rPr>
              <a:t>parfleche</a:t>
            </a:r>
            <a:r>
              <a:rPr lang="en-US" sz="1100" b="1" dirty="0">
                <a:ea typeface="Helvetica Neue"/>
                <a:sym typeface="Helvetica Neue"/>
              </a:rPr>
              <a:t>.</a:t>
            </a:r>
            <a:endParaRPr sz="1100" b="1" dirty="0">
              <a:ea typeface="Helvetica Neue"/>
              <a:sym typeface="Helvetica Neue"/>
            </a:endParaRPr>
          </a:p>
        </p:txBody>
      </p:sp>
      <p:pic>
        <p:nvPicPr>
          <p:cNvPr id="2" name="Picture 1" descr="robert-houle-parfleche-for-edna-manitowabi-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48725"/>
            <a:ext cx="2308922" cy="46460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3"/>
        <p:cNvGrpSpPr/>
        <p:nvPr/>
      </p:nvGrpSpPr>
      <p:grpSpPr>
        <a:xfrm>
          <a:off x="0" y="0"/>
          <a:ext cx="0" cy="0"/>
          <a:chOff x="0" y="0"/>
          <a:chExt cx="0" cy="0"/>
        </a:xfrm>
      </p:grpSpPr>
      <p:sp>
        <p:nvSpPr>
          <p:cNvPr id="114" name="Google Shape;114;p23"/>
          <p:cNvSpPr txBox="1"/>
          <p:nvPr/>
        </p:nvSpPr>
        <p:spPr>
          <a:xfrm>
            <a:off x="4716016" y="3651870"/>
            <a:ext cx="3528392" cy="1224136"/>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err="1">
                <a:ea typeface="Helvetica Neue"/>
                <a:sym typeface="Helvetica Neue"/>
              </a:rPr>
              <a:t>Parfleche</a:t>
            </a:r>
            <a:r>
              <a:rPr lang="en-US" sz="1100" b="1" i="1" dirty="0">
                <a:ea typeface="Helvetica Neue"/>
                <a:sym typeface="Helvetica Neue"/>
              </a:rPr>
              <a:t> for </a:t>
            </a:r>
            <a:r>
              <a:rPr lang="en-US" sz="1100" b="1" i="1" dirty="0" err="1">
                <a:ea typeface="Helvetica Neue"/>
                <a:sym typeface="Helvetica Neue"/>
              </a:rPr>
              <a:t>Norval</a:t>
            </a:r>
            <a:r>
              <a:rPr lang="en-US" sz="1100" b="1" i="1" dirty="0">
                <a:ea typeface="Helvetica Neue"/>
                <a:sym typeface="Helvetica Neue"/>
              </a:rPr>
              <a:t> </a:t>
            </a:r>
            <a:r>
              <a:rPr lang="en-US" sz="1100" b="1" i="1" dirty="0" err="1">
                <a:ea typeface="Helvetica Neue"/>
                <a:sym typeface="Helvetica Neue"/>
              </a:rPr>
              <a:t>Morrisseau</a:t>
            </a:r>
            <a:r>
              <a:rPr lang="en-US" sz="1100" b="1" dirty="0">
                <a:ea typeface="Helvetica Neue"/>
                <a:sym typeface="Helvetica Neue"/>
              </a:rPr>
              <a:t>, 1999. For this painting, </a:t>
            </a:r>
            <a:r>
              <a:rPr lang="en-US" sz="1100" b="1" dirty="0" err="1">
                <a:ea typeface="Helvetica Neue"/>
                <a:sym typeface="Helvetica Neue"/>
              </a:rPr>
              <a:t>Houle</a:t>
            </a:r>
            <a:r>
              <a:rPr lang="en-US" sz="1100" b="1" dirty="0">
                <a:ea typeface="Helvetica Neue"/>
                <a:sym typeface="Helvetica Neue"/>
              </a:rPr>
              <a:t> carefully chose the colour to represent the influential artist </a:t>
            </a:r>
            <a:r>
              <a:rPr lang="en-US" sz="1100" b="1" dirty="0" err="1">
                <a:ea typeface="Helvetica Neue"/>
                <a:sym typeface="Helvetica Neue"/>
              </a:rPr>
              <a:t>Norval</a:t>
            </a:r>
            <a:r>
              <a:rPr lang="en-US" sz="1100" b="1" dirty="0">
                <a:ea typeface="Helvetica Neue"/>
                <a:sym typeface="Helvetica Neue"/>
              </a:rPr>
              <a:t> </a:t>
            </a:r>
            <a:r>
              <a:rPr lang="en-US" sz="1100" b="1" dirty="0" err="1">
                <a:ea typeface="Helvetica Neue"/>
                <a:sym typeface="Helvetica Neue"/>
              </a:rPr>
              <a:t>Morrisseau</a:t>
            </a:r>
            <a:r>
              <a:rPr lang="en-US" sz="1100" b="1" dirty="0">
                <a:ea typeface="Helvetica Neue"/>
                <a:sym typeface="Helvetica Neue"/>
              </a:rPr>
              <a:t>. In </a:t>
            </a:r>
            <a:r>
              <a:rPr lang="en-US" sz="1100" b="1" dirty="0" err="1">
                <a:ea typeface="Helvetica Neue"/>
                <a:sym typeface="Helvetica Neue"/>
              </a:rPr>
              <a:t>Houle’s</a:t>
            </a:r>
            <a:r>
              <a:rPr lang="en-US" sz="1100" b="1" dirty="0">
                <a:ea typeface="Helvetica Neue"/>
                <a:sym typeface="Helvetica Neue"/>
              </a:rPr>
              <a:t> own words, “What better way to recognize people who have played a significant role in my life?”</a:t>
            </a:r>
            <a:endParaRPr sz="1100" b="1" dirty="0">
              <a:ea typeface="Helvetica Neue"/>
              <a:sym typeface="Helvetica Neue"/>
            </a:endParaRPr>
          </a:p>
        </p:txBody>
      </p:sp>
      <p:pic>
        <p:nvPicPr>
          <p:cNvPr id="4" name="Picture 3" descr="robert-houle-parfleche-for-norval-morrisseau-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83" y="231490"/>
            <a:ext cx="2317009" cy="4680520"/>
          </a:xfrm>
          <a:prstGeom prst="rect">
            <a:avLst/>
          </a:prstGeom>
        </p:spPr>
      </p:pic>
    </p:spTree>
    <p:extLst>
      <p:ext uri="{BB962C8B-B14F-4D97-AF65-F5344CB8AC3E}">
        <p14:creationId xmlns:p14="http://schemas.microsoft.com/office/powerpoint/2010/main" val="394726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24"/>
          <p:cNvSpPr txBox="1"/>
          <p:nvPr/>
        </p:nvSpPr>
        <p:spPr>
          <a:xfrm>
            <a:off x="1547664" y="4515966"/>
            <a:ext cx="6212699" cy="504056"/>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in 2015 with his triptych </a:t>
            </a:r>
            <a:r>
              <a:rPr lang="en-US" sz="1100" b="1" i="1" dirty="0">
                <a:ea typeface="Helvetica Neue"/>
                <a:sym typeface="Helvetica Neue"/>
              </a:rPr>
              <a:t>Colours of Love</a:t>
            </a:r>
            <a:r>
              <a:rPr lang="en-US" sz="1100" b="1" dirty="0">
                <a:ea typeface="Helvetica Neue"/>
                <a:sym typeface="Helvetica Neue"/>
              </a:rPr>
              <a:t>, 2015.</a:t>
            </a:r>
            <a:endParaRPr sz="1100" b="1" dirty="0">
              <a:ea typeface="Helvetica Neue"/>
              <a:sym typeface="Helvetica Neue"/>
            </a:endParaRPr>
          </a:p>
        </p:txBody>
      </p:sp>
      <p:pic>
        <p:nvPicPr>
          <p:cNvPr id="3" name="Picture 2" descr="photo-robert-houle-portrait-with-painting-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550" y="195486"/>
            <a:ext cx="6211810" cy="42279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sp>
        <p:nvSpPr>
          <p:cNvPr id="132" name="Google Shape;132;p26"/>
          <p:cNvSpPr txBox="1"/>
          <p:nvPr/>
        </p:nvSpPr>
        <p:spPr>
          <a:xfrm>
            <a:off x="6444208" y="3507854"/>
            <a:ext cx="2520280" cy="1368152"/>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solidFill>
                  <a:schemeClr val="dk1"/>
                </a:solidFill>
                <a:highlight>
                  <a:srgbClr val="FFFFFF"/>
                </a:highlight>
                <a:ea typeface="Helvetica Neue"/>
                <a:sym typeface="Helvetica Neue"/>
              </a:rPr>
              <a:t>Robert </a:t>
            </a:r>
            <a:r>
              <a:rPr lang="en-US" sz="1100" b="1" dirty="0" err="1">
                <a:solidFill>
                  <a:schemeClr val="dk1"/>
                </a:solidFill>
                <a:highlight>
                  <a:srgbClr val="FFFFFF"/>
                </a:highlight>
                <a:ea typeface="Helvetica Neue"/>
                <a:sym typeface="Helvetica Neue"/>
              </a:rPr>
              <a:t>Houle</a:t>
            </a:r>
            <a:r>
              <a:rPr lang="en-US" sz="1100" b="1" dirty="0">
                <a:solidFill>
                  <a:schemeClr val="dk1"/>
                </a:solidFill>
                <a:highlight>
                  <a:srgbClr val="FFFFFF"/>
                </a:highlight>
                <a:ea typeface="Helvetica Neue"/>
                <a:sym typeface="Helvetica Neue"/>
              </a:rPr>
              <a:t>, </a:t>
            </a:r>
            <a:r>
              <a:rPr lang="en-US" sz="1100" b="1" i="1" dirty="0">
                <a:solidFill>
                  <a:schemeClr val="dk1"/>
                </a:solidFill>
                <a:highlight>
                  <a:srgbClr val="FFFFFF"/>
                </a:highlight>
                <a:ea typeface="Helvetica Neue"/>
                <a:sym typeface="Helvetica Neue"/>
              </a:rPr>
              <a:t>Sandy Bay</a:t>
            </a:r>
          </a:p>
          <a:p>
            <a:pPr lvl="0">
              <a:lnSpc>
                <a:spcPct val="115000"/>
              </a:lnSpc>
            </a:pPr>
            <a:r>
              <a:rPr lang="en-US" sz="1100" b="1" i="1" dirty="0">
                <a:solidFill>
                  <a:schemeClr val="dk1"/>
                </a:solidFill>
                <a:highlight>
                  <a:srgbClr val="FFFFFF"/>
                </a:highlight>
                <a:ea typeface="Helvetica Neue"/>
                <a:sym typeface="Helvetica Neue"/>
              </a:rPr>
              <a:t>Residential School Series </a:t>
            </a:r>
            <a:r>
              <a:rPr lang="en-US" sz="1100" b="1" dirty="0">
                <a:solidFill>
                  <a:schemeClr val="dk1"/>
                </a:solidFill>
                <a:highlight>
                  <a:srgbClr val="FFFFFF"/>
                </a:highlight>
                <a:ea typeface="Helvetica Neue"/>
                <a:sym typeface="Helvetica Neue"/>
              </a:rPr>
              <a:t>(</a:t>
            </a:r>
            <a:r>
              <a:rPr lang="en-US" sz="1100" b="1" i="1" dirty="0">
                <a:solidFill>
                  <a:schemeClr val="dk1"/>
                </a:solidFill>
                <a:highlight>
                  <a:srgbClr val="FFFFFF"/>
                </a:highlight>
                <a:ea typeface="Helvetica Neue"/>
                <a:sym typeface="Helvetica Neue"/>
              </a:rPr>
              <a:t>The</a:t>
            </a:r>
          </a:p>
          <a:p>
            <a:pPr lvl="0">
              <a:lnSpc>
                <a:spcPct val="115000"/>
              </a:lnSpc>
            </a:pPr>
            <a:r>
              <a:rPr lang="en-US" sz="1100" b="1" i="1" dirty="0">
                <a:solidFill>
                  <a:schemeClr val="dk1"/>
                </a:solidFill>
                <a:highlight>
                  <a:srgbClr val="FFFFFF"/>
                </a:highlight>
                <a:ea typeface="Helvetica Neue"/>
                <a:sym typeface="Helvetica Neue"/>
              </a:rPr>
              <a:t>Morning</a:t>
            </a:r>
            <a:r>
              <a:rPr lang="en-US" sz="1100" b="1" dirty="0">
                <a:solidFill>
                  <a:schemeClr val="dk1"/>
                </a:solidFill>
                <a:highlight>
                  <a:srgbClr val="FFFFFF"/>
                </a:highlight>
                <a:ea typeface="Helvetica Neue"/>
                <a:sym typeface="Helvetica Neue"/>
              </a:rPr>
              <a:t>), 2009. </a:t>
            </a:r>
            <a:r>
              <a:rPr lang="en-US" sz="1100" b="1" dirty="0" err="1">
                <a:solidFill>
                  <a:schemeClr val="dk1"/>
                </a:solidFill>
                <a:highlight>
                  <a:srgbClr val="FFFFFF"/>
                </a:highlight>
                <a:ea typeface="Helvetica Neue"/>
                <a:sym typeface="Helvetica Neue"/>
              </a:rPr>
              <a:t>Houle</a:t>
            </a:r>
            <a:r>
              <a:rPr lang="en-US" sz="1100" b="1" dirty="0">
                <a:solidFill>
                  <a:schemeClr val="dk1"/>
                </a:solidFill>
                <a:highlight>
                  <a:srgbClr val="FFFFFF"/>
                </a:highlight>
                <a:ea typeface="Helvetica Neue"/>
                <a:sym typeface="Helvetica Neue"/>
              </a:rPr>
              <a:t> created a</a:t>
            </a:r>
          </a:p>
          <a:p>
            <a:pPr lvl="0">
              <a:lnSpc>
                <a:spcPct val="115000"/>
              </a:lnSpc>
            </a:pPr>
            <a:r>
              <a:rPr lang="en-US" sz="1100" b="1" dirty="0">
                <a:solidFill>
                  <a:schemeClr val="dk1"/>
                </a:solidFill>
                <a:highlight>
                  <a:srgbClr val="FFFFFF"/>
                </a:highlight>
                <a:ea typeface="Helvetica Neue"/>
                <a:sym typeface="Helvetica Neue"/>
              </a:rPr>
              <a:t>series of works that explored the</a:t>
            </a:r>
          </a:p>
          <a:p>
            <a:pPr lvl="0">
              <a:lnSpc>
                <a:spcPct val="115000"/>
              </a:lnSpc>
            </a:pPr>
            <a:r>
              <a:rPr lang="en-US" sz="1100" b="1" dirty="0">
                <a:solidFill>
                  <a:schemeClr val="dk1"/>
                </a:solidFill>
                <a:highlight>
                  <a:srgbClr val="FFFFFF"/>
                </a:highlight>
                <a:ea typeface="Helvetica Neue"/>
                <a:sym typeface="Helvetica Neue"/>
              </a:rPr>
              <a:t>difficult experiences he endured in</a:t>
            </a:r>
          </a:p>
          <a:p>
            <a:pPr lvl="0">
              <a:lnSpc>
                <a:spcPct val="115000"/>
              </a:lnSpc>
            </a:pPr>
            <a:r>
              <a:rPr lang="en-US" sz="1100" b="1" dirty="0">
                <a:solidFill>
                  <a:schemeClr val="dk1"/>
                </a:solidFill>
                <a:highlight>
                  <a:srgbClr val="FFFFFF"/>
                </a:highlight>
                <a:ea typeface="Helvetica Neue"/>
                <a:sym typeface="Helvetica Neue"/>
              </a:rPr>
              <a:t>residential schools.</a:t>
            </a:r>
            <a:endParaRPr sz="1100" b="1" dirty="0">
              <a:solidFill>
                <a:schemeClr val="dk1"/>
              </a:solidFill>
              <a:highlight>
                <a:srgbClr val="FFFFFF"/>
              </a:highlight>
              <a:ea typeface="Helvetica Neue"/>
              <a:sym typeface="Helvetica Neue"/>
            </a:endParaRPr>
          </a:p>
        </p:txBody>
      </p:sp>
      <p:pic>
        <p:nvPicPr>
          <p:cNvPr id="3" name="Picture 2" descr="robert-houle-sandy-bay-the-morning-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11510"/>
            <a:ext cx="5703034" cy="43295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7"/>
        <p:cNvGrpSpPr/>
        <p:nvPr/>
      </p:nvGrpSpPr>
      <p:grpSpPr>
        <a:xfrm>
          <a:off x="0" y="0"/>
          <a:ext cx="0" cy="0"/>
          <a:chOff x="0" y="0"/>
          <a:chExt cx="0" cy="0"/>
        </a:xfrm>
      </p:grpSpPr>
      <p:sp>
        <p:nvSpPr>
          <p:cNvPr id="138" name="Google Shape;138;p27"/>
          <p:cNvSpPr txBox="1"/>
          <p:nvPr/>
        </p:nvSpPr>
        <p:spPr>
          <a:xfrm>
            <a:off x="1369040" y="4365617"/>
            <a:ext cx="6336320" cy="504056"/>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solidFill>
                  <a:schemeClr val="dk1"/>
                </a:solidFill>
                <a:highlight>
                  <a:srgbClr val="FFFFFF"/>
                </a:highlight>
                <a:ea typeface="Helvetica Neue"/>
                <a:sym typeface="Helvetica Neue"/>
              </a:rPr>
              <a:t>Robert </a:t>
            </a:r>
            <a:r>
              <a:rPr lang="en-US" sz="1100" b="1" dirty="0" err="1">
                <a:solidFill>
                  <a:schemeClr val="dk1"/>
                </a:solidFill>
                <a:highlight>
                  <a:srgbClr val="FFFFFF"/>
                </a:highlight>
                <a:ea typeface="Helvetica Neue"/>
                <a:sym typeface="Helvetica Neue"/>
              </a:rPr>
              <a:t>Houle</a:t>
            </a:r>
            <a:r>
              <a:rPr lang="en-US" sz="1100" b="1" dirty="0">
                <a:solidFill>
                  <a:schemeClr val="dk1"/>
                </a:solidFill>
                <a:highlight>
                  <a:srgbClr val="FFFFFF"/>
                </a:highlight>
                <a:ea typeface="Helvetica Neue"/>
                <a:sym typeface="Helvetica Neue"/>
              </a:rPr>
              <a:t>, </a:t>
            </a:r>
            <a:r>
              <a:rPr lang="en-US" sz="1100" b="1" i="1" dirty="0" err="1">
                <a:solidFill>
                  <a:schemeClr val="dk1"/>
                </a:solidFill>
                <a:highlight>
                  <a:srgbClr val="FFFFFF"/>
                </a:highlight>
                <a:ea typeface="Helvetica Neue"/>
                <a:sym typeface="Helvetica Neue"/>
              </a:rPr>
              <a:t>Muhnedobe</a:t>
            </a:r>
            <a:r>
              <a:rPr lang="en-US" sz="1100" b="1" i="1" dirty="0">
                <a:solidFill>
                  <a:schemeClr val="dk1"/>
                </a:solidFill>
                <a:highlight>
                  <a:srgbClr val="FFFFFF"/>
                </a:highlight>
                <a:ea typeface="Helvetica Neue"/>
                <a:sym typeface="Helvetica Neue"/>
              </a:rPr>
              <a:t> </a:t>
            </a:r>
            <a:r>
              <a:rPr lang="en-US" sz="1100" b="1" i="1" dirty="0" err="1">
                <a:solidFill>
                  <a:schemeClr val="dk1"/>
                </a:solidFill>
                <a:highlight>
                  <a:srgbClr val="FFFFFF"/>
                </a:highlight>
                <a:ea typeface="Helvetica Neue"/>
                <a:sym typeface="Helvetica Neue"/>
              </a:rPr>
              <a:t>uhyahyuk</a:t>
            </a:r>
            <a:r>
              <a:rPr lang="en-US" sz="1100" b="1" i="1" dirty="0">
                <a:solidFill>
                  <a:schemeClr val="dk1"/>
                </a:solidFill>
                <a:highlight>
                  <a:srgbClr val="FFFFFF"/>
                </a:highlight>
                <a:ea typeface="Helvetica Neue"/>
                <a:sym typeface="Helvetica Neue"/>
              </a:rPr>
              <a:t> (Where the gods are present)</a:t>
            </a:r>
            <a:r>
              <a:rPr lang="en-US" sz="1100" b="1" dirty="0">
                <a:solidFill>
                  <a:schemeClr val="dk1"/>
                </a:solidFill>
                <a:highlight>
                  <a:srgbClr val="FFFFFF"/>
                </a:highlight>
                <a:ea typeface="Helvetica Neue"/>
                <a:sym typeface="Helvetica Neue"/>
              </a:rPr>
              <a:t>, 1989. These large abstract works were inspired by the Manitoba landscape.</a:t>
            </a:r>
            <a:endParaRPr sz="1100" b="1" dirty="0">
              <a:solidFill>
                <a:schemeClr val="dk1"/>
              </a:solidFill>
              <a:highlight>
                <a:srgbClr val="FFFFFF"/>
              </a:highlight>
              <a:ea typeface="Helvetica Neue"/>
              <a:sym typeface="Helvetica Neue"/>
            </a:endParaRPr>
          </a:p>
        </p:txBody>
      </p:sp>
      <p:pic>
        <p:nvPicPr>
          <p:cNvPr id="2" name="Picture 1" descr="robert-houle-muhnedobe-uhyahyu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432" y="267494"/>
            <a:ext cx="6264312" cy="40522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28"/>
          <p:cNvSpPr txBox="1"/>
          <p:nvPr/>
        </p:nvSpPr>
        <p:spPr>
          <a:xfrm>
            <a:off x="5580112" y="3507854"/>
            <a:ext cx="3239976" cy="1512168"/>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US" sz="1100" b="1" dirty="0">
                <a:solidFill>
                  <a:schemeClr val="dk1"/>
                </a:solidFill>
                <a:ea typeface="Helvetica Neue"/>
                <a:sym typeface="Helvetica Neue"/>
              </a:rPr>
              <a:t>Robert </a:t>
            </a:r>
            <a:r>
              <a:rPr lang="en-US" sz="1100" b="1" dirty="0" err="1">
                <a:solidFill>
                  <a:schemeClr val="dk1"/>
                </a:solidFill>
                <a:ea typeface="Helvetica Neue"/>
                <a:sym typeface="Helvetica Neue"/>
              </a:rPr>
              <a:t>Houle</a:t>
            </a:r>
            <a:r>
              <a:rPr lang="en-US" sz="1100" b="1" dirty="0">
                <a:solidFill>
                  <a:schemeClr val="dk1"/>
                </a:solidFill>
                <a:ea typeface="Helvetica Neue"/>
                <a:sym typeface="Helvetica Neue"/>
              </a:rPr>
              <a:t>, </a:t>
            </a:r>
            <a:r>
              <a:rPr lang="en-US" sz="1100" b="1" i="1" dirty="0" err="1">
                <a:solidFill>
                  <a:schemeClr val="dk1"/>
                </a:solidFill>
                <a:ea typeface="Helvetica Neue"/>
                <a:sym typeface="Helvetica Neue"/>
              </a:rPr>
              <a:t>Parfleches</a:t>
            </a:r>
            <a:r>
              <a:rPr lang="en-US" sz="1100" b="1" i="1" dirty="0">
                <a:solidFill>
                  <a:schemeClr val="dk1"/>
                </a:solidFill>
                <a:ea typeface="Helvetica Neue"/>
                <a:sym typeface="Helvetica Neue"/>
              </a:rPr>
              <a:t> for the Last Supper </a:t>
            </a:r>
            <a:r>
              <a:rPr lang="en-US" sz="1100" b="1" dirty="0">
                <a:solidFill>
                  <a:schemeClr val="dk1"/>
                </a:solidFill>
                <a:ea typeface="Helvetica Neue"/>
                <a:sym typeface="Helvetica Neue"/>
              </a:rPr>
              <a:t>(</a:t>
            </a:r>
            <a:r>
              <a:rPr lang="en-US" sz="1100" b="1" i="1" dirty="0">
                <a:solidFill>
                  <a:schemeClr val="dk1"/>
                </a:solidFill>
                <a:ea typeface="Helvetica Neue"/>
                <a:sym typeface="Helvetica Neue"/>
              </a:rPr>
              <a:t>Matthew</a:t>
            </a:r>
            <a:r>
              <a:rPr lang="en-US" sz="1100" b="1" dirty="0">
                <a:solidFill>
                  <a:schemeClr val="dk1"/>
                </a:solidFill>
                <a:ea typeface="Helvetica Neue"/>
                <a:sym typeface="Helvetica Neue"/>
              </a:rPr>
              <a:t>), 1983. Each </a:t>
            </a:r>
            <a:r>
              <a:rPr lang="en-US" sz="1100" b="1" dirty="0" err="1">
                <a:solidFill>
                  <a:schemeClr val="dk1"/>
                </a:solidFill>
                <a:ea typeface="Helvetica Neue"/>
                <a:sym typeface="Helvetica Neue"/>
              </a:rPr>
              <a:t>parfleche</a:t>
            </a:r>
            <a:r>
              <a:rPr lang="en-US" sz="1100" b="1" dirty="0">
                <a:solidFill>
                  <a:schemeClr val="dk1"/>
                </a:solidFill>
                <a:ea typeface="Helvetica Neue"/>
                <a:sym typeface="Helvetica Neue"/>
              </a:rPr>
              <a:t> in this work (which contains thirteen in total, one of</a:t>
            </a:r>
          </a:p>
          <a:p>
            <a:pPr lvl="0">
              <a:lnSpc>
                <a:spcPct val="115000"/>
              </a:lnSpc>
              <a:buClr>
                <a:schemeClr val="dk1"/>
              </a:buClr>
              <a:buSzPts val="1100"/>
            </a:pPr>
            <a:r>
              <a:rPr lang="en-US" sz="1100" b="1" dirty="0">
                <a:solidFill>
                  <a:schemeClr val="dk1"/>
                </a:solidFill>
                <a:ea typeface="Helvetica Neue"/>
                <a:sym typeface="Helvetica Neue"/>
              </a:rPr>
              <a:t>which you see here) is named for an apostle, with one for Jesus Christ. It is a bicultural work bringing together two spiritual traditions: </a:t>
            </a:r>
            <a:r>
              <a:rPr lang="en-US" sz="1100" b="1" dirty="0" err="1">
                <a:solidFill>
                  <a:schemeClr val="dk1"/>
                </a:solidFill>
                <a:ea typeface="Helvetica Neue"/>
                <a:sym typeface="Helvetica Neue"/>
              </a:rPr>
              <a:t>Saulteaux</a:t>
            </a:r>
            <a:r>
              <a:rPr lang="en-US" sz="1100" b="1" dirty="0">
                <a:solidFill>
                  <a:schemeClr val="dk1"/>
                </a:solidFill>
                <a:ea typeface="Helvetica Neue"/>
                <a:sym typeface="Helvetica Neue"/>
              </a:rPr>
              <a:t> and Christianity.</a:t>
            </a:r>
            <a:endParaRPr sz="1100" b="1" dirty="0">
              <a:solidFill>
                <a:schemeClr val="dk1"/>
              </a:solidFill>
              <a:ea typeface="Helvetica Neue"/>
              <a:sym typeface="Helvetica Neue"/>
            </a:endParaRPr>
          </a:p>
        </p:txBody>
      </p:sp>
      <p:pic>
        <p:nvPicPr>
          <p:cNvPr id="3" name="Picture 2" descr="robert-houle-parfleches-k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95486"/>
            <a:ext cx="4752528" cy="47525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
        <p:cNvGrpSpPr/>
        <p:nvPr/>
      </p:nvGrpSpPr>
      <p:grpSpPr>
        <a:xfrm>
          <a:off x="0" y="0"/>
          <a:ext cx="0" cy="0"/>
          <a:chOff x="0" y="0"/>
          <a:chExt cx="0" cy="0"/>
        </a:xfrm>
      </p:grpSpPr>
      <p:sp>
        <p:nvSpPr>
          <p:cNvPr id="150" name="Google Shape;150;p29"/>
          <p:cNvSpPr txBox="1"/>
          <p:nvPr/>
        </p:nvSpPr>
        <p:spPr>
          <a:xfrm>
            <a:off x="4716016" y="3507854"/>
            <a:ext cx="2592288" cy="1224136"/>
          </a:xfrm>
          <a:prstGeom prst="rect">
            <a:avLst/>
          </a:prstGeom>
          <a:noFill/>
          <a:ln>
            <a:noFill/>
          </a:ln>
        </p:spPr>
        <p:txBody>
          <a:bodyPr spcFirstLastPara="1" wrap="square" lIns="91425" tIns="91425" rIns="91425" bIns="91425" anchor="t" anchorCtr="0">
            <a:noAutofit/>
          </a:bodyPr>
          <a:lstStyle/>
          <a:p>
            <a:pPr>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a:t>
            </a:r>
            <a:r>
              <a:rPr lang="en-US" sz="1100" b="1" i="1" dirty="0" err="1">
                <a:ea typeface="Helvetica Neue"/>
                <a:sym typeface="Helvetica Neue"/>
              </a:rPr>
              <a:t>Kanehsatake</a:t>
            </a:r>
            <a:r>
              <a:rPr lang="en-US" sz="1100" b="1" dirty="0">
                <a:ea typeface="Helvetica Neue"/>
                <a:sym typeface="Helvetica Neue"/>
              </a:rPr>
              <a:t>, </a:t>
            </a:r>
            <a:br>
              <a:rPr lang="en-US" sz="1100" b="1" dirty="0">
                <a:ea typeface="Helvetica Neue"/>
                <a:sym typeface="Helvetica Neue"/>
              </a:rPr>
            </a:br>
            <a:r>
              <a:rPr lang="en-US" sz="1100" b="1" dirty="0">
                <a:ea typeface="Helvetica Neue"/>
                <a:sym typeface="Helvetica Neue"/>
              </a:rPr>
              <a:t>1990</a:t>
            </a:r>
            <a:r>
              <a:rPr lang="mr-IN" sz="1100" b="1" dirty="0">
                <a:ea typeface="Helvetica Neue"/>
                <a:sym typeface="Helvetica Neue"/>
              </a:rPr>
              <a:t>–</a:t>
            </a:r>
            <a:r>
              <a:rPr lang="en-US" sz="1100" b="1" dirty="0">
                <a:ea typeface="Helvetica Neue"/>
                <a:sym typeface="Helvetica Neue"/>
              </a:rPr>
              <a:t>93. This work was inspired by </a:t>
            </a:r>
            <a:r>
              <a:rPr lang="en-US" sz="1100" b="1" dirty="0" err="1">
                <a:ea typeface="Helvetica Neue"/>
                <a:sym typeface="Helvetica Neue"/>
              </a:rPr>
              <a:t>Houle’s</a:t>
            </a:r>
            <a:r>
              <a:rPr lang="en-US" sz="1100" b="1" dirty="0">
                <a:ea typeface="Helvetica Neue"/>
                <a:sym typeface="Helvetica Neue"/>
              </a:rPr>
              <a:t> response to the Oka Crisis, when Mohawks protested the encroachment of a golf course into their traditional territory and burial ground in Quebec.</a:t>
            </a:r>
            <a:endParaRPr sz="1100" b="1" dirty="0">
              <a:ea typeface="Helvetica Neue"/>
              <a:sym typeface="Helvetica Neue"/>
            </a:endParaRPr>
          </a:p>
        </p:txBody>
      </p:sp>
      <p:pic>
        <p:nvPicPr>
          <p:cNvPr id="3" name="Picture 2" descr="robert-houle-kanehsatake-context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95360"/>
            <a:ext cx="2880320" cy="47527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5"/>
        <p:cNvGrpSpPr/>
        <p:nvPr/>
      </p:nvGrpSpPr>
      <p:grpSpPr>
        <a:xfrm>
          <a:off x="0" y="0"/>
          <a:ext cx="0" cy="0"/>
          <a:chOff x="0" y="0"/>
          <a:chExt cx="0" cy="0"/>
        </a:xfrm>
      </p:grpSpPr>
      <p:sp>
        <p:nvSpPr>
          <p:cNvPr id="156" name="Google Shape;156;p30"/>
          <p:cNvSpPr txBox="1"/>
          <p:nvPr/>
        </p:nvSpPr>
        <p:spPr>
          <a:xfrm>
            <a:off x="5004432" y="4083918"/>
            <a:ext cx="2519896" cy="576064"/>
          </a:xfrm>
          <a:prstGeom prst="rect">
            <a:avLst/>
          </a:prstGeom>
          <a:noFill/>
          <a:ln>
            <a:noFill/>
          </a:ln>
        </p:spPr>
        <p:txBody>
          <a:bodyPr spcFirstLastPara="1" wrap="square" lIns="91425" tIns="91425" rIns="91425" bIns="91425" anchor="t" anchorCtr="0">
            <a:noAutofit/>
          </a:bodyPr>
          <a:lstStyle/>
          <a:p>
            <a:pPr lvl="0">
              <a:lnSpc>
                <a:spcPct val="115000"/>
              </a:lnSpc>
            </a:pPr>
            <a:r>
              <a:rPr lang="en-US" sz="1100" b="1" dirty="0">
                <a:ea typeface="Helvetica Neue"/>
                <a:sym typeface="Helvetica Neue"/>
              </a:rPr>
              <a:t>Robert </a:t>
            </a:r>
            <a:r>
              <a:rPr lang="en-US" sz="1100" b="1" dirty="0" err="1">
                <a:ea typeface="Helvetica Neue"/>
                <a:sym typeface="Helvetica Neue"/>
              </a:rPr>
              <a:t>Houle</a:t>
            </a:r>
            <a:r>
              <a:rPr lang="en-US" sz="1100" b="1" dirty="0">
                <a:ea typeface="Helvetica Neue"/>
                <a:sym typeface="Helvetica Neue"/>
              </a:rPr>
              <a:t> painting </a:t>
            </a:r>
            <a:r>
              <a:rPr lang="en-US" sz="1100" b="1" i="1" dirty="0">
                <a:ea typeface="Helvetica Neue"/>
                <a:sym typeface="Helvetica Neue"/>
              </a:rPr>
              <a:t>Sandy Bay </a:t>
            </a:r>
            <a:r>
              <a:rPr lang="en-US" sz="1100" b="1" dirty="0">
                <a:ea typeface="Helvetica Neue"/>
                <a:sym typeface="Helvetica Neue"/>
              </a:rPr>
              <a:t>in 1999. </a:t>
            </a:r>
            <a:r>
              <a:rPr lang="en-US" sz="1100" b="1" dirty="0" err="1">
                <a:ea typeface="Helvetica Neue"/>
                <a:sym typeface="Helvetica Neue"/>
              </a:rPr>
              <a:t>Houle</a:t>
            </a:r>
            <a:r>
              <a:rPr lang="en-US" sz="1100" b="1" dirty="0">
                <a:ea typeface="Helvetica Neue"/>
                <a:sym typeface="Helvetica Neue"/>
              </a:rPr>
              <a:t> often revisited his residential school experiences in his art.</a:t>
            </a:r>
            <a:endParaRPr sz="1100" b="1" dirty="0">
              <a:ea typeface="Helvetica Neue"/>
              <a:sym typeface="Helvetica Neue"/>
            </a:endParaRPr>
          </a:p>
        </p:txBody>
      </p:sp>
      <p:pic>
        <p:nvPicPr>
          <p:cNvPr id="3" name="Picture 2" descr="photo-robert-houle-painting-sandy-bay-1989-contextual.jpg"/>
          <p:cNvPicPr>
            <a:picLocks noChangeAspect="1"/>
          </p:cNvPicPr>
          <p:nvPr/>
        </p:nvPicPr>
        <p:blipFill rotWithShape="1">
          <a:blip r:embed="rId3">
            <a:extLst>
              <a:ext uri="{28A0092B-C50C-407E-A947-70E740481C1C}">
                <a14:useLocalDpi xmlns:a14="http://schemas.microsoft.com/office/drawing/2010/main" val="0"/>
              </a:ext>
            </a:extLst>
          </a:blip>
          <a:srcRect l="2028"/>
          <a:stretch/>
        </p:blipFill>
        <p:spPr>
          <a:xfrm>
            <a:off x="1682480" y="267494"/>
            <a:ext cx="3014957" cy="46805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31"/>
          <p:cNvSpPr txBox="1"/>
          <p:nvPr/>
        </p:nvSpPr>
        <p:spPr>
          <a:xfrm>
            <a:off x="6444208" y="1779662"/>
            <a:ext cx="2520280" cy="1040952"/>
          </a:xfrm>
          <a:prstGeom prst="rect">
            <a:avLst/>
          </a:prstGeom>
          <a:noFill/>
          <a:ln>
            <a:noFill/>
          </a:ln>
        </p:spPr>
        <p:txBody>
          <a:bodyPr spcFirstLastPara="1" wrap="square" lIns="91425" tIns="91425" rIns="91425" bIns="91425" anchor="t" anchorCtr="0">
            <a:noAutofit/>
          </a:bodyPr>
          <a:lstStyle/>
          <a:p>
            <a:r>
              <a:rPr lang="en-US" sz="1100" b="1" dirty="0">
                <a:ea typeface="Helvetica Neue"/>
                <a:sym typeface="Helvetica Neue"/>
              </a:rPr>
              <a:t>Robert Houle, </a:t>
            </a:r>
            <a:r>
              <a:rPr lang="en-US" sz="1100" b="1" i="1" dirty="0">
                <a:ea typeface="Helvetica Neue"/>
                <a:sym typeface="Helvetica Neue"/>
              </a:rPr>
              <a:t>Paris/Ojibwa</a:t>
            </a:r>
            <a:r>
              <a:rPr lang="en-US" sz="1100" b="1" dirty="0">
                <a:ea typeface="Helvetica Neue"/>
                <a:sym typeface="Helvetica Neue"/>
              </a:rPr>
              <a:t>, </a:t>
            </a:r>
            <a:br>
              <a:rPr lang="en-US" sz="1100" b="1" dirty="0">
                <a:ea typeface="Helvetica Neue"/>
                <a:sym typeface="Helvetica Neue"/>
              </a:rPr>
            </a:br>
            <a:r>
              <a:rPr lang="en-US" sz="1100" b="1" dirty="0">
                <a:ea typeface="Helvetica Neue"/>
                <a:sym typeface="Helvetica Neue"/>
              </a:rPr>
              <a:t>2009–2010, </a:t>
            </a:r>
            <a:r>
              <a:rPr lang="en-CA" sz="1100" b="1" dirty="0">
                <a:latin typeface="Helvetica Neue" panose="02000503000000020004" pitchFamily="2" charset="0"/>
                <a:ea typeface="Helvetica Neue" panose="02000503000000020004" pitchFamily="2" charset="0"/>
                <a:cs typeface="Helvetica Neue" panose="02000503000000020004" pitchFamily="2" charset="0"/>
              </a:rPr>
              <a:t>multi-media installation: painted plywood,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
            </a:r>
            <a:b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b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4 </a:t>
            </a:r>
            <a:r>
              <a:rPr lang="en-CA" sz="1100" b="1" dirty="0">
                <a:latin typeface="Helvetica Neue" panose="02000503000000020004" pitchFamily="2" charset="0"/>
                <a:ea typeface="Helvetica Neue" panose="02000503000000020004" pitchFamily="2" charset="0"/>
                <a:cs typeface="Helvetica Neue" panose="02000503000000020004" pitchFamily="2" charset="0"/>
              </a:rPr>
              <a:t>panels oil on canvas, USB key containing video projection and sound component, installed: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
            </a:r>
            <a:b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b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358 </a:t>
            </a:r>
            <a:r>
              <a:rPr lang="en-CA" sz="1100" b="1" dirty="0">
                <a:latin typeface="Helvetica Neue" panose="02000503000000020004" pitchFamily="2" charset="0"/>
                <a:ea typeface="Helvetica Neue" panose="02000503000000020004" pitchFamily="2" charset="0"/>
                <a:cs typeface="Helvetica Neue" panose="02000503000000020004" pitchFamily="2" charset="0"/>
              </a:rPr>
              <a:t>× 488 × 488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cm. Collection of the </a:t>
            </a:r>
            <a:r>
              <a:rPr lang="en-CA" sz="1100" b="1" dirty="0">
                <a:latin typeface="Helvetica Neue" panose="02000503000000020004" pitchFamily="2" charset="0"/>
                <a:ea typeface="Helvetica Neue" panose="02000503000000020004" pitchFamily="2" charset="0"/>
                <a:cs typeface="Helvetica Neue" panose="02000503000000020004" pitchFamily="2" charset="0"/>
              </a:rPr>
              <a:t>Art Gallery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of </a:t>
            </a:r>
            <a:r>
              <a:rPr lang="en-CA" sz="1100" b="1" dirty="0">
                <a:latin typeface="Helvetica Neue" panose="02000503000000020004" pitchFamily="2" charset="0"/>
                <a:ea typeface="Helvetica Neue" panose="02000503000000020004" pitchFamily="2" charset="0"/>
                <a:cs typeface="Helvetica Neue" panose="02000503000000020004" pitchFamily="2" charset="0"/>
              </a:rPr>
              <a:t>Ontario, Toronto, Gift of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Robert </a:t>
            </a:r>
            <a:r>
              <a:rPr lang="en-CA" sz="1100" b="1" dirty="0">
                <a:latin typeface="Helvetica Neue" panose="02000503000000020004" pitchFamily="2" charset="0"/>
                <a:ea typeface="Helvetica Neue" panose="02000503000000020004" pitchFamily="2" charset="0"/>
                <a:cs typeface="Helvetica Neue" panose="02000503000000020004" pitchFamily="2" charset="0"/>
              </a:rPr>
              <a:t>Houle, 2020, 2020/3. </a:t>
            </a: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
            </a:r>
            <a:b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br>
            <a:r>
              <a:rPr lang="en-CA" sz="1100" b="1" dirty="0" smtClean="0">
                <a:latin typeface="Helvetica Neue" panose="02000503000000020004" pitchFamily="2" charset="0"/>
                <a:ea typeface="Helvetica Neue" panose="02000503000000020004" pitchFamily="2" charset="0"/>
                <a:cs typeface="Helvetica Neue" panose="02000503000000020004" pitchFamily="2" charset="0"/>
              </a:rPr>
              <a:t>© </a:t>
            </a:r>
            <a:r>
              <a:rPr lang="en-CA" sz="1100" b="1" dirty="0">
                <a:latin typeface="Helvetica Neue" panose="02000503000000020004" pitchFamily="2" charset="0"/>
                <a:ea typeface="Helvetica Neue" panose="02000503000000020004" pitchFamily="2" charset="0"/>
                <a:cs typeface="Helvetica Neue" panose="02000503000000020004" pitchFamily="2" charset="0"/>
              </a:rPr>
              <a:t>Robert Houle. Photo credit: Michael Cullen. </a:t>
            </a:r>
            <a:endParaRPr lang="en-CA" sz="1100" b="1" dirty="0" smtClean="0">
              <a:latin typeface="Helvetica Neue" panose="02000503000000020004" pitchFamily="2" charset="0"/>
              <a:ea typeface="Helvetica Neue" panose="02000503000000020004" pitchFamily="2" charset="0"/>
              <a:cs typeface="Helvetica Neue" panose="02000503000000020004" pitchFamily="2" charset="0"/>
            </a:endParaRPr>
          </a:p>
          <a:p>
            <a:endParaRPr lang="en-CA" sz="1100" b="1"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p>
            <a:r>
              <a:rPr lang="en-US" sz="1100" b="1" dirty="0" smtClean="0">
                <a:ea typeface="Helvetica Neue"/>
                <a:sym typeface="Helvetica Neue"/>
              </a:rPr>
              <a:t>An </a:t>
            </a:r>
            <a:r>
              <a:rPr lang="en-US" sz="1100" b="1" dirty="0">
                <a:ea typeface="Helvetica Neue"/>
                <a:sym typeface="Helvetica Neue"/>
              </a:rPr>
              <a:t>installation work that represents four Ojibwa dancers who travelled from Canada to Paris in 1845.</a:t>
            </a:r>
            <a:endParaRPr sz="1100" b="1" dirty="0">
              <a:ea typeface="Helvetica Neue"/>
              <a:sym typeface="Helvetica Neue"/>
            </a:endParaRPr>
          </a:p>
        </p:txBody>
      </p:sp>
      <p:pic>
        <p:nvPicPr>
          <p:cNvPr id="3" name="Picture 2" descr="robert-houle-paris-ojibwa-installation-a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81" y="565795"/>
            <a:ext cx="5812203" cy="401191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1005</Words>
  <Application>Microsoft Macintosh PowerPoint</Application>
  <PresentationFormat>On-screen Show (16:9)</PresentationFormat>
  <Paragraphs>47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Simone Wharton</cp:lastModifiedBy>
  <cp:revision>28</cp:revision>
  <dcterms:modified xsi:type="dcterms:W3CDTF">2021-03-29T21:02:19Z</dcterms:modified>
</cp:coreProperties>
</file>