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31" d="100"/>
          <a:sy n="131" d="100"/>
        </p:scale>
        <p:origin x="-20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20235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Norval Morrisseau Image File_Land and Indigenous Worldviews.jpg" descr="Norval Morrisseau Image File_Land and Indigenous Worldview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048"/>
            <a:ext cx="9144000" cy="5149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216;p40"/>
          <p:cNvSpPr txBox="1"/>
          <p:nvPr/>
        </p:nvSpPr>
        <p:spPr>
          <a:xfrm>
            <a:off x="5790170" y="3340268"/>
            <a:ext cx="2944252" cy="148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Le conteur : l’artiste et son grand-père</a:t>
            </a:r>
            <a:r>
              <a:rPr b="1" dirty="0">
                <a:latin typeface="Helvetica Neue"/>
                <a:cs typeface="Helvetica Neue"/>
              </a:rPr>
              <a:t>, 1978. Dans cette œuvre, Morrisseau se représente en tant que jeune garçon, reconnaissant ainsi respectueusement tout ce qu’il doit à son </a:t>
            </a:r>
            <a:r>
              <a:rPr b="1" i="1" dirty="0">
                <a:latin typeface="Helvetica Neue"/>
                <a:cs typeface="Helvetica Neue"/>
              </a:rPr>
              <a:t>Mishomis </a:t>
            </a:r>
            <a:r>
              <a:rPr b="1" dirty="0">
                <a:latin typeface="Helvetica Neue"/>
                <a:cs typeface="Helvetica Neue"/>
              </a:rPr>
              <a:t>anishinabé, son grand-père maternel, Moses Potan Nanakonagos.</a:t>
            </a:r>
          </a:p>
        </p:txBody>
      </p:sp>
      <p:pic>
        <p:nvPicPr>
          <p:cNvPr id="136" name="norval-morrisseau-the-storyteller-the-artist-and-his-grandfather-kw.jpg" descr="norval-morrisseau-the-storyteller-the-artist-and-his-grandfather-k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38" y="657893"/>
            <a:ext cx="4540634" cy="41637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90;p19"/>
          <p:cNvSpPr txBox="1"/>
          <p:nvPr/>
        </p:nvSpPr>
        <p:spPr>
          <a:xfrm>
            <a:off x="176581" y="98962"/>
            <a:ext cx="3506264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500"/>
              </a:lnSpc>
              <a:spcBef>
                <a:spcPts val="1800"/>
              </a:spcBef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Activité d’apprentissage n</a:t>
            </a:r>
            <a:r>
              <a:rPr baseline="30000" dirty="0"/>
              <a:t>o</a:t>
            </a:r>
            <a:r>
              <a:rPr dirty="0"/>
              <a:t> 1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222;p41"/>
          <p:cNvSpPr txBox="1"/>
          <p:nvPr/>
        </p:nvSpPr>
        <p:spPr>
          <a:xfrm>
            <a:off x="1878775" y="4308717"/>
            <a:ext cx="5425226" cy="740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</a:t>
            </a:r>
            <a:r>
              <a:rPr b="1" dirty="0" smtClean="0">
                <a:latin typeface="Helvetica Neue"/>
                <a:cs typeface="Helvetica Neue"/>
              </a:rPr>
              <a:t>,</a:t>
            </a:r>
            <a:r>
              <a:rPr lang="en-CA" b="1" dirty="0" smtClean="0">
                <a:latin typeface="Helvetica Neue"/>
                <a:cs typeface="Helvetica Neue"/>
              </a:rPr>
              <a:t> </a:t>
            </a:r>
            <a:r>
              <a:rPr b="1" i="1" dirty="0" smtClean="0">
                <a:latin typeface="Helvetica Neue"/>
                <a:cs typeface="Helvetica Neue"/>
              </a:rPr>
              <a:t>Des </a:t>
            </a:r>
            <a:r>
              <a:rPr b="1" i="1" dirty="0">
                <a:latin typeface="Helvetica Neue"/>
                <a:cs typeface="Helvetica Neue"/>
              </a:rPr>
              <a:t>enfants avec l’arbre de vie</a:t>
            </a:r>
            <a:r>
              <a:rPr b="1" dirty="0">
                <a:latin typeface="Helvetica Neue"/>
                <a:cs typeface="Helvetica Neue"/>
              </a:rPr>
              <a:t>, v.1980-1985. Dans ce tableau, des enfants et des animaux sont rassemblés pour observer une plante vibrante et colorée.</a:t>
            </a:r>
          </a:p>
        </p:txBody>
      </p:sp>
      <p:sp>
        <p:nvSpPr>
          <p:cNvPr id="139" name="Google Shape;90;p19"/>
          <p:cNvSpPr txBox="1"/>
          <p:nvPr/>
        </p:nvSpPr>
        <p:spPr>
          <a:xfrm>
            <a:off x="176581" y="98962"/>
            <a:ext cx="3506264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500"/>
              </a:lnSpc>
              <a:spcBef>
                <a:spcPts val="1800"/>
              </a:spcBef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Activité d’apprentissage n</a:t>
            </a:r>
            <a:r>
              <a:rPr baseline="30000" dirty="0"/>
              <a:t>o</a:t>
            </a:r>
            <a:r>
              <a:rPr dirty="0"/>
              <a:t> 1</a:t>
            </a:r>
          </a:p>
        </p:txBody>
      </p:sp>
      <p:pic>
        <p:nvPicPr>
          <p:cNvPr id="140" name="Fig1ChildrenwithTreeofLife-crop-mag.jpg" descr="Fig1ChildrenwithTreeofLife-crop-ma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964" y="647178"/>
            <a:ext cx="5218072" cy="3674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72;p16"/>
          <p:cNvSpPr txBox="1"/>
          <p:nvPr/>
        </p:nvSpPr>
        <p:spPr>
          <a:xfrm>
            <a:off x="1807842" y="4300157"/>
            <a:ext cx="5450762" cy="740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 anchor="b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Chaman et apprenti</a:t>
            </a:r>
            <a:r>
              <a:rPr b="1" dirty="0">
                <a:latin typeface="Helvetica Neue"/>
                <a:cs typeface="Helvetica Neue"/>
              </a:rPr>
              <a:t>, v.1980-1985. Cette œuvre représente l’apprentissage : le chaman à gauche transmet son savoir spirituel à la figure de droite</a:t>
            </a:r>
            <a:r>
              <a:rPr b="1" dirty="0" smtClean="0">
                <a:latin typeface="Helvetica Neue"/>
                <a:cs typeface="Helvetica Neue"/>
              </a:rPr>
              <a:t>.</a:t>
            </a:r>
            <a:endParaRPr b="1" dirty="0">
              <a:latin typeface="Helvetica Neue"/>
              <a:cs typeface="Helvetica Neue"/>
            </a:endParaRPr>
          </a:p>
        </p:txBody>
      </p:sp>
      <p:pic>
        <p:nvPicPr>
          <p:cNvPr id="143" name="Fig4ShamanandApprentice-crop-mag-1.jpg" descr="Fig4ShamanandApprentice-crop-mag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395" y="638367"/>
            <a:ext cx="5373209" cy="369903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Google Shape;90;p19"/>
          <p:cNvSpPr txBox="1"/>
          <p:nvPr/>
        </p:nvSpPr>
        <p:spPr>
          <a:xfrm>
            <a:off x="176581" y="98962"/>
            <a:ext cx="3506264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500"/>
              </a:lnSpc>
              <a:spcBef>
                <a:spcPts val="1800"/>
              </a:spcBef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Activité d’apprentissage n</a:t>
            </a:r>
            <a:r>
              <a:rPr baseline="30000"/>
              <a:t>o</a:t>
            </a:r>
            <a:r>
              <a:t> 1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72;p16"/>
          <p:cNvSpPr txBox="1"/>
          <p:nvPr/>
        </p:nvSpPr>
        <p:spPr>
          <a:xfrm>
            <a:off x="5168043" y="3878559"/>
            <a:ext cx="2802670" cy="12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Le territoire [Droits fonciers]</a:t>
            </a:r>
            <a:r>
              <a:rPr b="1" dirty="0">
                <a:latin typeface="Helvetica Neue"/>
                <a:cs typeface="Helvetica Neue"/>
              </a:rPr>
              <a:t>, 1976. L’éclatant tableau de Morrisseau aborde la question des conflits historiques et perpétuels à propos des droits fonciers.</a:t>
            </a:r>
          </a:p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endParaRPr b="1" dirty="0">
              <a:latin typeface="Helvetica Neue"/>
              <a:cs typeface="Helvetica Neue"/>
            </a:endParaRPr>
          </a:p>
        </p:txBody>
      </p:sp>
      <p:pic>
        <p:nvPicPr>
          <p:cNvPr id="147" name="Morrisseau_Land_scan.jpg" descr="Morrisseau_Land_sc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299" y="601125"/>
            <a:ext cx="3415593" cy="433607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90;p19"/>
          <p:cNvSpPr txBox="1"/>
          <p:nvPr/>
        </p:nvSpPr>
        <p:spPr>
          <a:xfrm>
            <a:off x="176581" y="98962"/>
            <a:ext cx="3506264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500"/>
              </a:lnSpc>
              <a:spcBef>
                <a:spcPts val="1800"/>
              </a:spcBef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Activité d’apprentissage n</a:t>
            </a:r>
            <a:r>
              <a:rPr baseline="30000" dirty="0"/>
              <a:t>o</a:t>
            </a:r>
            <a:r>
              <a:rPr dirty="0"/>
              <a:t> 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90;p19"/>
          <p:cNvSpPr txBox="1"/>
          <p:nvPr/>
        </p:nvSpPr>
        <p:spPr>
          <a:xfrm>
            <a:off x="6555033" y="3620404"/>
            <a:ext cx="2479907" cy="111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 anchor="b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Légende du rêve de l’orignal</a:t>
            </a:r>
            <a:r>
              <a:rPr b="1" dirty="0">
                <a:latin typeface="Helvetica Neue"/>
                <a:cs typeface="Helvetica Neue"/>
              </a:rPr>
              <a:t>, 1962. Ce tableau, l’un des premiers de Morrisseau, est un exemple de l’utilisation puissante des lignes par l’artiste.</a:t>
            </a:r>
          </a:p>
        </p:txBody>
      </p:sp>
      <p:pic>
        <p:nvPicPr>
          <p:cNvPr id="150" name="norval-morrisseau-moose-dream-legend-contextual.jpg" descr="norval-morrisseau-moose-dream-legend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122" y="644206"/>
            <a:ext cx="5592127" cy="406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Google Shape;90;p19"/>
          <p:cNvSpPr txBox="1"/>
          <p:nvPr/>
        </p:nvSpPr>
        <p:spPr>
          <a:xfrm>
            <a:off x="176581" y="98962"/>
            <a:ext cx="3506264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500"/>
              </a:lnSpc>
              <a:spcBef>
                <a:spcPts val="1800"/>
              </a:spcBef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Activité d’apprentissage n</a:t>
            </a:r>
            <a:r>
              <a:rPr baseline="30000" dirty="0"/>
              <a:t>o</a:t>
            </a:r>
            <a:r>
              <a:rPr dirty="0"/>
              <a:t> 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96;p20"/>
          <p:cNvSpPr txBox="1"/>
          <p:nvPr/>
        </p:nvSpPr>
        <p:spPr>
          <a:xfrm>
            <a:off x="5301349" y="3646645"/>
            <a:ext cx="2411176" cy="12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Isaac Murdoch, </a:t>
            </a:r>
            <a:r>
              <a:rPr b="1" i="1" dirty="0">
                <a:latin typeface="Helvetica Neue"/>
                <a:cs typeface="Helvetica Neue"/>
              </a:rPr>
              <a:t>Femme Oiseau-Tonnerre</a:t>
            </a:r>
            <a:r>
              <a:rPr b="1" dirty="0">
                <a:latin typeface="Helvetica Neue"/>
                <a:cs typeface="Helvetica Neue"/>
              </a:rPr>
              <a:t>, 2016-2018. Cette œuvre a été adaptée pour des bannières et des affiches utilisées lors de manifestations et de rassemblements activistes. </a:t>
            </a:r>
          </a:p>
        </p:txBody>
      </p:sp>
      <p:pic>
        <p:nvPicPr>
          <p:cNvPr id="154" name="thunderbirdwomanwil-isaacmurdoch.jpg" descr="thunderbirdwomanwil-isaacmurdo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2363" y="668993"/>
            <a:ext cx="2780963" cy="4276693"/>
          </a:xfrm>
          <a:prstGeom prst="rect">
            <a:avLst/>
          </a:prstGeom>
          <a:ln w="12700">
            <a:solidFill>
              <a:srgbClr val="CACACA"/>
            </a:solidFill>
            <a:miter lim="400000"/>
          </a:ln>
        </p:spPr>
      </p:pic>
      <p:sp>
        <p:nvSpPr>
          <p:cNvPr id="155" name="Google Shape;90;p19"/>
          <p:cNvSpPr txBox="1"/>
          <p:nvPr/>
        </p:nvSpPr>
        <p:spPr>
          <a:xfrm>
            <a:off x="176581" y="98962"/>
            <a:ext cx="3506264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500"/>
              </a:lnSpc>
              <a:spcBef>
                <a:spcPts val="1800"/>
              </a:spcBef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Activité d’apprentissage n</a:t>
            </a:r>
            <a:r>
              <a:rPr baseline="30000" dirty="0"/>
              <a:t>o</a:t>
            </a:r>
            <a:r>
              <a:rPr dirty="0"/>
              <a:t> 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84;p18"/>
          <p:cNvSpPr txBox="1"/>
          <p:nvPr/>
        </p:nvSpPr>
        <p:spPr>
          <a:xfrm>
            <a:off x="5651475" y="3487637"/>
            <a:ext cx="2451672" cy="12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Christi Belcourt, </a:t>
            </a:r>
            <a:r>
              <a:rPr b="1" i="1" dirty="0">
                <a:latin typeface="Helvetica Neue"/>
                <a:cs typeface="Helvetica Neue"/>
              </a:rPr>
              <a:t>L’eau, </a:t>
            </a:r>
            <a:br>
              <a:rPr b="1" i="1" dirty="0">
                <a:latin typeface="Helvetica Neue"/>
                <a:cs typeface="Helvetica Neue"/>
              </a:rPr>
            </a:br>
            <a:r>
              <a:rPr b="1" i="1" dirty="0">
                <a:latin typeface="Helvetica Neue"/>
                <a:cs typeface="Helvetica Neue"/>
              </a:rPr>
              <a:t>c’est la vie</a:t>
            </a:r>
            <a:r>
              <a:rPr b="1" dirty="0">
                <a:latin typeface="Helvetica Neue"/>
                <a:cs typeface="Helvetica Neue"/>
              </a:rPr>
              <a:t>, 2016-2018. Le projet « L’eau, c’est la vie » demande </a:t>
            </a:r>
            <a:br>
              <a:rPr b="1" dirty="0">
                <a:latin typeface="Helvetica Neue"/>
                <a:cs typeface="Helvetica Neue"/>
              </a:rPr>
            </a:br>
            <a:r>
              <a:rPr b="1" dirty="0">
                <a:latin typeface="Helvetica Neue"/>
                <a:cs typeface="Helvetica Neue"/>
              </a:rPr>
              <a:t>aux spectateurs de réfléchir aux liens entre la terre et tous les </a:t>
            </a:r>
            <a:br>
              <a:rPr b="1" dirty="0">
                <a:latin typeface="Helvetica Neue"/>
                <a:cs typeface="Helvetica Neue"/>
              </a:rPr>
            </a:br>
            <a:r>
              <a:rPr b="1" dirty="0">
                <a:latin typeface="Helvetica Neue"/>
                <a:cs typeface="Helvetica Neue"/>
              </a:rPr>
              <a:t>êtres vivants.</a:t>
            </a:r>
          </a:p>
        </p:txBody>
      </p:sp>
      <p:pic>
        <p:nvPicPr>
          <p:cNvPr id="159" name="Cye9VbWWEAATJ2Y.jpg" descr="Cye9VbWWEAATJ2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9974" y="601125"/>
            <a:ext cx="3095178" cy="4173275"/>
          </a:xfrm>
          <a:prstGeom prst="rect">
            <a:avLst/>
          </a:prstGeom>
          <a:ln w="12700">
            <a:solidFill>
              <a:srgbClr val="CACACA"/>
            </a:solidFill>
            <a:miter lim="400000"/>
          </a:ln>
        </p:spPr>
      </p:pic>
      <p:sp>
        <p:nvSpPr>
          <p:cNvPr id="5" name="Google Shape;90;p19"/>
          <p:cNvSpPr txBox="1"/>
          <p:nvPr/>
        </p:nvSpPr>
        <p:spPr>
          <a:xfrm>
            <a:off x="176581" y="98962"/>
            <a:ext cx="3506264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500"/>
              </a:lnSpc>
              <a:spcBef>
                <a:spcPts val="1800"/>
              </a:spcBef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Activité d’apprentissage n</a:t>
            </a:r>
            <a:r>
              <a:rPr baseline="30000" dirty="0"/>
              <a:t>o</a:t>
            </a:r>
            <a:r>
              <a:rPr dirty="0"/>
              <a:t> 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20;p24"/>
          <p:cNvSpPr txBox="1"/>
          <p:nvPr/>
        </p:nvSpPr>
        <p:spPr>
          <a:xfrm>
            <a:off x="430257" y="3960133"/>
            <a:ext cx="8253464" cy="55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Sans titre [Deux orignaux mâles]</a:t>
            </a:r>
            <a:r>
              <a:rPr b="1" dirty="0">
                <a:latin typeface="Helvetica Neue"/>
                <a:cs typeface="Helvetica Neue"/>
              </a:rPr>
              <a:t>, 1965. Les compositions de Morrisseau mettent souvent l’accent </a:t>
            </a:r>
            <a:r>
              <a:rPr lang="en-CA" b="1" dirty="0" smtClean="0">
                <a:latin typeface="Helvetica Neue"/>
                <a:cs typeface="Helvetica Neue"/>
              </a:rPr>
              <a:t/>
            </a:r>
            <a:br>
              <a:rPr lang="en-CA" b="1" dirty="0" smtClean="0">
                <a:latin typeface="Helvetica Neue"/>
                <a:cs typeface="Helvetica Neue"/>
              </a:rPr>
            </a:br>
            <a:r>
              <a:rPr b="1" dirty="0" smtClean="0">
                <a:latin typeface="Helvetica Neue"/>
                <a:cs typeface="Helvetica Neue"/>
              </a:rPr>
              <a:t>sur </a:t>
            </a:r>
            <a:r>
              <a:rPr b="1" dirty="0">
                <a:latin typeface="Helvetica Neue"/>
                <a:cs typeface="Helvetica Neue"/>
              </a:rPr>
              <a:t>l’équilibre et la symétrie.</a:t>
            </a:r>
          </a:p>
        </p:txBody>
      </p:sp>
      <p:pic>
        <p:nvPicPr>
          <p:cNvPr id="162" name="norval-morrisseau-untitled-two-bull-moose-contextual.jpg" descr="norval-morrisseau-untitled-two-bull-moose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055" y="1214102"/>
            <a:ext cx="8145890" cy="2715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2009-0085-0001-Dm-875x864.jpg" descr="IMG2009-0085-0001-Dm-875x86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603" y="723451"/>
            <a:ext cx="3872360" cy="3823679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Google Shape;127;p25"/>
          <p:cNvSpPr txBox="1"/>
          <p:nvPr/>
        </p:nvSpPr>
        <p:spPr>
          <a:xfrm>
            <a:off x="4964674" y="3356046"/>
            <a:ext cx="3503670" cy="12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 smtClean="0">
                <a:latin typeface="Helvetica Neue"/>
                <a:cs typeface="Helvetica Neue"/>
              </a:rPr>
              <a:t>Alex Janvier, </a:t>
            </a:r>
            <a:r>
              <a:rPr b="1" i="1" dirty="0" smtClean="0">
                <a:latin typeface="Helvetica Neue"/>
                <a:cs typeface="Helvetica Neue"/>
              </a:rPr>
              <a:t>Étoile du matin - Gambeh Then’</a:t>
            </a:r>
            <a:r>
              <a:rPr b="1" dirty="0" smtClean="0">
                <a:latin typeface="Helvetica Neue"/>
                <a:cs typeface="Helvetica Neue"/>
              </a:rPr>
              <a:t>, 1993. Le titre de cette énorme murale (qui s’étend sur 418 </a:t>
            </a:r>
            <a:r>
              <a:rPr lang="en-CA" b="1" dirty="0" smtClean="0">
                <a:latin typeface="Helvetica Neue"/>
                <a:cs typeface="Helvetica Neue"/>
              </a:rPr>
              <a:t>m</a:t>
            </a:r>
            <a:r>
              <a:rPr lang="en-CA" b="1" baseline="30000" dirty="0" smtClean="0">
                <a:latin typeface="Helvetica Neue"/>
                <a:cs typeface="Helvetica Neue"/>
              </a:rPr>
              <a:t>2</a:t>
            </a:r>
            <a:r>
              <a:rPr b="1" dirty="0" smtClean="0">
                <a:latin typeface="Helvetica Neue"/>
                <a:cs typeface="Helvetica Neue"/>
              </a:rPr>
              <a:t>) fait référence à l’étoile du matin, que le peuple de Janvier utilisait comme guide. L’artiste espérait également que cette œuvre puisse en devenir un. </a:t>
            </a:r>
            <a:endParaRPr b="1" dirty="0">
              <a:latin typeface="Helvetica Neue"/>
              <a:cs typeface="Helvetica Neue"/>
            </a:endParaRPr>
          </a:p>
        </p:txBody>
      </p:sp>
      <p:sp>
        <p:nvSpPr>
          <p:cNvPr id="166" name="Google Shape;90;p19"/>
          <p:cNvSpPr txBox="1"/>
          <p:nvPr/>
        </p:nvSpPr>
        <p:spPr>
          <a:xfrm>
            <a:off x="176581" y="98962"/>
            <a:ext cx="1823400" cy="37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 smtClean="0"/>
              <a:t>Exercice</a:t>
            </a:r>
            <a:r>
              <a:rPr lang="en-CA" dirty="0" smtClean="0"/>
              <a:t> </a:t>
            </a:r>
            <a:r>
              <a:rPr lang="en-CA" dirty="0" err="1" smtClean="0"/>
              <a:t>sommatif</a:t>
            </a:r>
            <a:r>
              <a:rPr lang="en-CA" dirty="0" smtClean="0"/>
              <a:t> 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27;p25"/>
          <p:cNvSpPr txBox="1"/>
          <p:nvPr/>
        </p:nvSpPr>
        <p:spPr>
          <a:xfrm>
            <a:off x="1273652" y="4501427"/>
            <a:ext cx="6785423" cy="55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</a:t>
            </a:r>
            <a:r>
              <a:rPr b="1" dirty="0" smtClean="0">
                <a:latin typeface="Helvetica Neue"/>
                <a:cs typeface="Helvetica Neue"/>
              </a:rPr>
              <a:t>Morrissea</a:t>
            </a:r>
            <a:r>
              <a:rPr lang="en-CA" b="1" dirty="0" smtClean="0">
                <a:latin typeface="Helvetica Neue"/>
                <a:cs typeface="Helvetica Neue"/>
              </a:rPr>
              <a:t>u, </a:t>
            </a:r>
            <a:r>
              <a:rPr b="1" i="1" dirty="0" smtClean="0">
                <a:latin typeface="Helvetica Neue"/>
                <a:cs typeface="Helvetica Neue"/>
              </a:rPr>
              <a:t>Androgynie</a:t>
            </a:r>
            <a:r>
              <a:rPr b="1" dirty="0">
                <a:latin typeface="Helvetica Neue"/>
                <a:cs typeface="Helvetica Neue"/>
              </a:rPr>
              <a:t>, 1983. Morrisseau a offert cette œuvre au peuple canadien </a:t>
            </a:r>
            <a:r>
              <a:rPr lang="en-CA" b="1" dirty="0" smtClean="0">
                <a:latin typeface="Helvetica Neue"/>
                <a:cs typeface="Helvetica Neue"/>
              </a:rPr>
              <a:t/>
            </a:r>
            <a:br>
              <a:rPr lang="en-CA" b="1" dirty="0" smtClean="0">
                <a:latin typeface="Helvetica Neue"/>
                <a:cs typeface="Helvetica Neue"/>
              </a:rPr>
            </a:br>
            <a:r>
              <a:rPr b="1" dirty="0" smtClean="0">
                <a:latin typeface="Helvetica Neue"/>
                <a:cs typeface="Helvetica Neue"/>
              </a:rPr>
              <a:t>dans </a:t>
            </a:r>
            <a:r>
              <a:rPr b="1" dirty="0">
                <a:latin typeface="Helvetica Neue"/>
                <a:cs typeface="Helvetica Neue"/>
              </a:rPr>
              <a:t>un geste décolonisateur de réconciliation.</a:t>
            </a:r>
          </a:p>
        </p:txBody>
      </p:sp>
      <p:sp>
        <p:nvSpPr>
          <p:cNvPr id="171" name="Google Shape;90;p19"/>
          <p:cNvSpPr txBox="1"/>
          <p:nvPr/>
        </p:nvSpPr>
        <p:spPr>
          <a:xfrm>
            <a:off x="176581" y="98962"/>
            <a:ext cx="1823400" cy="37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172" name="norval-morrisseau-androgyny-kw.jpg" descr="norval-morrisseau-androgyny-k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0492" y="646451"/>
            <a:ext cx="6463016" cy="3850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341062" y="4482345"/>
            <a:ext cx="6461876" cy="55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Thème floral en deux parties</a:t>
            </a:r>
            <a:r>
              <a:rPr b="1" dirty="0">
                <a:latin typeface="Helvetica Neue"/>
                <a:cs typeface="Helvetica Neue"/>
              </a:rPr>
              <a:t>, v.1980-1985. Dans ce tableau, la symétrie des oiseaux, des papillons, des fleurs et des petits fruits représente l’équilibre dans la nature.</a:t>
            </a:r>
          </a:p>
        </p:txBody>
      </p:sp>
      <p:pic>
        <p:nvPicPr>
          <p:cNvPr id="112" name="Fig2FloralThemeinTwoParts-crop-mag.jpg" descr="Fig2FloralThemeinTwoParts-crop-ma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2552" y="257721"/>
            <a:ext cx="6278896" cy="4203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27;p25"/>
          <p:cNvSpPr txBox="1"/>
          <p:nvPr/>
        </p:nvSpPr>
        <p:spPr>
          <a:xfrm>
            <a:off x="6637018" y="3655232"/>
            <a:ext cx="2281593" cy="111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 peignant </a:t>
            </a:r>
            <a:r>
              <a:rPr b="1" i="1" dirty="0">
                <a:latin typeface="Helvetica Neue"/>
                <a:cs typeface="Helvetica Neue"/>
              </a:rPr>
              <a:t>Androgynie</a:t>
            </a:r>
            <a:r>
              <a:rPr b="1" dirty="0">
                <a:latin typeface="Helvetica Neue"/>
                <a:cs typeface="Helvetica Neue"/>
              </a:rPr>
              <a:t>, 1983. Cette photo montre l’artiste travaillant aux contours noirs caractéristiques de son art.</a:t>
            </a:r>
          </a:p>
        </p:txBody>
      </p:sp>
      <p:pic>
        <p:nvPicPr>
          <p:cNvPr id="178" name="norval-morrisseau-in-front-of-his-painting-androgyny-1983-contextual.jpg" descr="norval-morrisseau-in-front-of-his-painting-androgyny-1983-contextu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851" y="710946"/>
            <a:ext cx="6049459" cy="4057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27;p25"/>
          <p:cNvSpPr txBox="1"/>
          <p:nvPr/>
        </p:nvSpPr>
        <p:spPr>
          <a:xfrm>
            <a:off x="1143633" y="4360906"/>
            <a:ext cx="7358130" cy="740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uFill>
                  <a:solidFill>
                    <a:srgbClr val="3D8DD7"/>
                  </a:solidFill>
                </a:uFill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Sans titre [La transformation de l’Oiseau-Tonnerre]</a:t>
            </a:r>
            <a:r>
              <a:rPr b="1" dirty="0">
                <a:latin typeface="Helvetica Neue"/>
                <a:cs typeface="Helvetica Neue"/>
              </a:rPr>
              <a:t>, v.1958-</a:t>
            </a:r>
            <a:r>
              <a:rPr b="1" dirty="0" smtClean="0">
                <a:latin typeface="Helvetica Neue"/>
                <a:cs typeface="Helvetica Neue"/>
              </a:rPr>
              <a:t>19</a:t>
            </a:r>
            <a:r>
              <a:rPr lang="en-CA" b="1" smtClean="0">
                <a:latin typeface="Helvetica Neue"/>
                <a:cs typeface="Helvetica Neue"/>
              </a:rPr>
              <a:t>6</a:t>
            </a:r>
            <a:r>
              <a:rPr b="1" smtClean="0">
                <a:latin typeface="Helvetica Neue"/>
                <a:cs typeface="Helvetica Neue"/>
              </a:rPr>
              <a:t>0</a:t>
            </a:r>
            <a:r>
              <a:rPr b="1" dirty="0">
                <a:latin typeface="Helvetica Neue"/>
                <a:cs typeface="Helvetica Neue"/>
              </a:rPr>
              <a:t>. L’Oiseau-Tonnerre</a:t>
            </a:r>
            <a:r>
              <a:rPr b="1" dirty="0" smtClean="0">
                <a:latin typeface="Helvetica Neue"/>
                <a:cs typeface="Helvetica Neue"/>
              </a:rPr>
              <a:t>,</a:t>
            </a:r>
            <a:r>
              <a:rPr lang="en-CA" b="1" dirty="0" smtClean="0">
                <a:latin typeface="Helvetica Neue"/>
                <a:cs typeface="Helvetica Neue"/>
              </a:rPr>
              <a:t/>
            </a:r>
            <a:br>
              <a:rPr lang="en-CA" b="1" dirty="0" smtClean="0">
                <a:latin typeface="Helvetica Neue"/>
                <a:cs typeface="Helvetica Neue"/>
              </a:rPr>
            </a:br>
            <a:r>
              <a:rPr b="1" dirty="0" smtClean="0">
                <a:latin typeface="Helvetica Neue"/>
                <a:cs typeface="Helvetica Neue"/>
              </a:rPr>
              <a:t>le </a:t>
            </a:r>
            <a:r>
              <a:rPr b="1" dirty="0">
                <a:latin typeface="Helvetica Neue"/>
                <a:cs typeface="Helvetica Neue"/>
              </a:rPr>
              <a:t>puissant esprit, qui signifie souvent une transformation spirituelle, apparaît </a:t>
            </a:r>
            <a:r>
              <a:rPr b="1" dirty="0" smtClean="0">
                <a:latin typeface="Helvetica Neue"/>
                <a:cs typeface="Helvetica Neue"/>
              </a:rPr>
              <a:t>à </a:t>
            </a:r>
            <a:r>
              <a:rPr b="1" dirty="0">
                <a:latin typeface="Helvetica Neue"/>
                <a:cs typeface="Helvetica Neue"/>
              </a:rPr>
              <a:t>plusieurs reprises dans </a:t>
            </a:r>
            <a:r>
              <a:rPr lang="en-CA" b="1" dirty="0" smtClean="0">
                <a:latin typeface="Helvetica Neue"/>
                <a:cs typeface="Helvetica Neue"/>
              </a:rPr>
              <a:t/>
            </a:r>
            <a:br>
              <a:rPr lang="en-CA" b="1" dirty="0" smtClean="0">
                <a:latin typeface="Helvetica Neue"/>
                <a:cs typeface="Helvetica Neue"/>
              </a:rPr>
            </a:br>
            <a:r>
              <a:rPr b="1" dirty="0" smtClean="0">
                <a:latin typeface="Helvetica Neue"/>
                <a:cs typeface="Helvetica Neue"/>
              </a:rPr>
              <a:t>les </a:t>
            </a:r>
            <a:r>
              <a:rPr b="1" dirty="0">
                <a:latin typeface="Helvetica Neue"/>
                <a:cs typeface="Helvetica Neue"/>
              </a:rPr>
              <a:t>œuvres de l’artiste.</a:t>
            </a:r>
          </a:p>
        </p:txBody>
      </p:sp>
      <p:pic>
        <p:nvPicPr>
          <p:cNvPr id="183" name="norval-morrisseau-untitled-thunderbird-transformation-kw.jpg" descr="norval-morrisseau-untitled-thunderbird-transformation-k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495" y="214176"/>
            <a:ext cx="6707010" cy="4097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27;p25"/>
          <p:cNvSpPr txBox="1"/>
          <p:nvPr/>
        </p:nvSpPr>
        <p:spPr>
          <a:xfrm>
            <a:off x="4754817" y="3813454"/>
            <a:ext cx="2971275" cy="12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Le cadeau</a:t>
            </a:r>
            <a:r>
              <a:rPr b="1" dirty="0">
                <a:latin typeface="Helvetica Neue"/>
                <a:cs typeface="Helvetica Neue"/>
              </a:rPr>
              <a:t>, 1975. Dans cette œuvre où figurent un missionnaire et un chaman, Morrisseau utilise le contraste entre le rouge et le vert pour représenter les différentes façons de connaître le monde.</a:t>
            </a:r>
          </a:p>
        </p:txBody>
      </p:sp>
      <p:pic>
        <p:nvPicPr>
          <p:cNvPr id="188" name="norval-morrisseau-the-gift-kw.jpg" descr="norval-morrisseau-the-gift-k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5989" y="172336"/>
            <a:ext cx="2971275" cy="4798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228;p42"/>
          <p:cNvSpPr txBox="1"/>
          <p:nvPr/>
        </p:nvSpPr>
        <p:spPr>
          <a:xfrm>
            <a:off x="5221025" y="4092762"/>
            <a:ext cx="2892972" cy="926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 anchor="b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Chaman ojibwé</a:t>
            </a:r>
            <a:r>
              <a:rPr b="1" dirty="0">
                <a:latin typeface="Helvetica Neue"/>
                <a:cs typeface="Helvetica Neue"/>
              </a:rPr>
              <a:t>, 1975. Morrisseau s’identifie comme artiste chaman et cela devient une part importante de son identité publique.</a:t>
            </a:r>
          </a:p>
        </p:txBody>
      </p:sp>
      <p:pic>
        <p:nvPicPr>
          <p:cNvPr id="193" name="norval-morrisseau-ojibway-shaman-figure-contextual.jpg" descr="norval-morrisseau-ojibway-shaman-figure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517" y="136302"/>
            <a:ext cx="3884182" cy="483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norval-morrisseau-mishupishu-contextual.jpg" descr="norval-morrisseau-mishupishu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0692" y="278572"/>
            <a:ext cx="6162616" cy="411041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oogle Shape;234;p43"/>
          <p:cNvSpPr txBox="1"/>
          <p:nvPr/>
        </p:nvSpPr>
        <p:spPr>
          <a:xfrm>
            <a:off x="1411212" y="4380109"/>
            <a:ext cx="6321576" cy="55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Michipichou</a:t>
            </a:r>
            <a:r>
              <a:rPr b="1" dirty="0">
                <a:latin typeface="Helvetica Neue"/>
                <a:cs typeface="Helvetica Neue"/>
              </a:rPr>
              <a:t>, s.d. Les représentations de Morrisseau du manitou Michipichou sont semblables aux images de cet être dans la peinture rupestre anishinabée.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240;p44"/>
          <p:cNvSpPr txBox="1"/>
          <p:nvPr/>
        </p:nvSpPr>
        <p:spPr>
          <a:xfrm>
            <a:off x="4976952" y="3689056"/>
            <a:ext cx="2904385" cy="148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Homme se métamorphosant en Oiseau-Tonnerre</a:t>
            </a:r>
            <a:r>
              <a:rPr b="1" dirty="0">
                <a:latin typeface="Helvetica Neue"/>
                <a:cs typeface="Helvetica Neue"/>
              </a:rPr>
              <a:t> [détail], 1977. Cette œuvre comporte six tableaux qui, ensemble, représentent la transformation personnelle de l’artiste en Oiseau-Tonnerre.</a:t>
            </a:r>
          </a:p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endParaRPr b="1" dirty="0">
              <a:latin typeface="Helvetica Neue"/>
              <a:cs typeface="Helvetica Neue"/>
            </a:endParaRPr>
          </a:p>
        </p:txBody>
      </p:sp>
      <p:pic>
        <p:nvPicPr>
          <p:cNvPr id="2" name="Picture 1" descr="norval-morrisseau-man-changing-into-thunderbird-detail-3-contextu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74" y="281172"/>
            <a:ext cx="3375962" cy="45778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92;p36"/>
          <p:cNvSpPr txBox="1"/>
          <p:nvPr/>
        </p:nvSpPr>
        <p:spPr>
          <a:xfrm>
            <a:off x="1543853" y="4589928"/>
            <a:ext cx="5187930" cy="368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lvl1pPr>
          </a:lstStyle>
          <a:p>
            <a:pPr>
              <a:lnSpc>
                <a:spcPct val="110000"/>
              </a:lnSpc>
            </a:pPr>
            <a:r>
              <a:rPr b="1" dirty="0">
                <a:latin typeface="Helvetica Neue"/>
                <a:cs typeface="Helvetica Neue"/>
              </a:rPr>
              <a:t>Norval Morrisseau à Red Lake.</a:t>
            </a:r>
          </a:p>
        </p:txBody>
      </p:sp>
      <p:pic>
        <p:nvPicPr>
          <p:cNvPr id="115" name="norval-morrisseau-in-red-lake-contextual.jpg" descr="norval-morrisseau-in-red-lake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0762" y="310230"/>
            <a:ext cx="5929091" cy="4301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66;p15"/>
          <p:cNvSpPr txBox="1"/>
          <p:nvPr/>
        </p:nvSpPr>
        <p:spPr>
          <a:xfrm>
            <a:off x="4919074" y="3889665"/>
            <a:ext cx="3004725" cy="111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Homme se métamorphosant en Oiseau-Tonnerre </a:t>
            </a:r>
            <a:r>
              <a:rPr b="1" dirty="0">
                <a:latin typeface="Helvetica Neue"/>
                <a:cs typeface="Helvetica Neue"/>
              </a:rPr>
              <a:t>[détail], 1977. Cette œuvre rappelle la transformation personnelle de l’artiste </a:t>
            </a:r>
            <a:br>
              <a:rPr b="1" dirty="0">
                <a:latin typeface="Helvetica Neue"/>
                <a:cs typeface="Helvetica Neue"/>
              </a:rPr>
            </a:br>
            <a:r>
              <a:rPr b="1" dirty="0">
                <a:latin typeface="Helvetica Neue"/>
                <a:cs typeface="Helvetica Neue"/>
              </a:rPr>
              <a:t>en Oiseau-Tonnerre de cuivre.</a:t>
            </a:r>
          </a:p>
        </p:txBody>
      </p:sp>
      <p:pic>
        <p:nvPicPr>
          <p:cNvPr id="118" name="norval-morrisseau-man-changing-into-thunderbird-detail.jpg" descr="norval-morrisseau-man-changing-into-thunderbird-detai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0201" y="125817"/>
            <a:ext cx="3517746" cy="4891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80;p34"/>
          <p:cNvSpPr txBox="1"/>
          <p:nvPr/>
        </p:nvSpPr>
        <p:spPr>
          <a:xfrm>
            <a:off x="5907622" y="3636754"/>
            <a:ext cx="2720165" cy="129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Chaman et disciples</a:t>
            </a:r>
            <a:r>
              <a:rPr b="1" dirty="0">
                <a:latin typeface="Helvetica Neue"/>
                <a:cs typeface="Helvetica Neue"/>
              </a:rPr>
              <a:t>, 1979. Morrisseau précise que la figure centrale de ce tableau – complété pendant qu’il est artiste en résidence à la Collection McMichael – est un autoportrait.</a:t>
            </a:r>
          </a:p>
        </p:txBody>
      </p:sp>
      <p:pic>
        <p:nvPicPr>
          <p:cNvPr id="121" name="norval-morrisseau-shaman-and-disciples-contextual.jpg" descr="norval-morrisseau-shaman-and-disciples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883" y="320066"/>
            <a:ext cx="5279318" cy="4503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86;p35"/>
          <p:cNvSpPr txBox="1"/>
          <p:nvPr/>
        </p:nvSpPr>
        <p:spPr>
          <a:xfrm>
            <a:off x="359929" y="4316635"/>
            <a:ext cx="7471514" cy="55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b="1" dirty="0">
                <a:latin typeface="Helvetica Neue"/>
                <a:cs typeface="Helvetica Neue"/>
              </a:rPr>
              <a:t>Norval Morrisseau, </a:t>
            </a:r>
            <a:r>
              <a:rPr b="1" i="1" dirty="0">
                <a:latin typeface="Helvetica Neue"/>
                <a:cs typeface="Helvetica Neue"/>
              </a:rPr>
              <a:t>Esprit aquatique</a:t>
            </a:r>
            <a:r>
              <a:rPr b="1" dirty="0">
                <a:latin typeface="Helvetica Neue"/>
                <a:cs typeface="Helvetica Neue"/>
              </a:rPr>
              <a:t>, 1972. Ce manitou, ou esprit, est connu sous le nom Micipijiu et exprime la dualité du bien et du mal.</a:t>
            </a:r>
            <a:endParaRPr b="1" dirty="0">
              <a:uFill>
                <a:solidFill>
                  <a:srgbClr val="3D8DD7"/>
                </a:solidFill>
              </a:uFill>
              <a:latin typeface="Helvetica Neue"/>
              <a:ea typeface="+mn-ea"/>
              <a:cs typeface="Helvetica Neue"/>
              <a:sym typeface="Helvetica"/>
            </a:endParaRPr>
          </a:p>
        </p:txBody>
      </p:sp>
      <p:pic>
        <p:nvPicPr>
          <p:cNvPr id="124" name="norval-morrisseau-water-spirit-kw.jpg" descr="norval-morrisseau-water-spirit-k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089" y="666177"/>
            <a:ext cx="8277822" cy="3630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98;p37"/>
          <p:cNvSpPr txBox="1"/>
          <p:nvPr/>
        </p:nvSpPr>
        <p:spPr>
          <a:xfrm>
            <a:off x="5286044" y="4131460"/>
            <a:ext cx="2643765" cy="740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lvl1pPr>
          </a:lstStyle>
          <a:p>
            <a:pPr>
              <a:lnSpc>
                <a:spcPct val="110000"/>
              </a:lnSpc>
            </a:pPr>
            <a:r>
              <a:rPr b="1" dirty="0">
                <a:latin typeface="Helvetica Neue"/>
                <a:cs typeface="Helvetica Neue"/>
              </a:rPr>
              <a:t>Harriet, Norval, Pierre et Victoria Morrisseau photographiés à Toronto en mars 1964.</a:t>
            </a:r>
          </a:p>
        </p:txBody>
      </p:sp>
      <p:pic>
        <p:nvPicPr>
          <p:cNvPr id="127" name="norval-morrisseau-harriet-norval-victoria-and-pierre-morrisseau-1964-contextual.jpg" descr="norval-morrisseau-harriet-norval-victoria-and-pierre-morrisseau-1964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1095" y="433433"/>
            <a:ext cx="3400367" cy="4438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204;p38"/>
          <p:cNvSpPr txBox="1"/>
          <p:nvPr/>
        </p:nvSpPr>
        <p:spPr>
          <a:xfrm>
            <a:off x="1428372" y="4507434"/>
            <a:ext cx="5972711" cy="368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lvl1pPr>
          </a:lstStyle>
          <a:p>
            <a:pPr>
              <a:lnSpc>
                <a:spcPct val="110000"/>
              </a:lnSpc>
            </a:pPr>
            <a:r>
              <a:rPr b="1" dirty="0">
                <a:latin typeface="Helvetica Neue"/>
                <a:cs typeface="Helvetica Neue"/>
              </a:rPr>
              <a:t>Aperçu du pavillon des Indiens à l’Expo 67 à Montréal, 1967.</a:t>
            </a:r>
          </a:p>
        </p:txBody>
      </p:sp>
      <p:pic>
        <p:nvPicPr>
          <p:cNvPr id="130" name="photo-expo-indians-of-canada-pavilion-1967-contextual.jpg" descr="photo-expo-indians-of-canada-pavilion-1967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1766" y="487323"/>
            <a:ext cx="6140468" cy="3996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210;p39"/>
          <p:cNvSpPr txBox="1"/>
          <p:nvPr/>
        </p:nvSpPr>
        <p:spPr>
          <a:xfrm>
            <a:off x="1336799" y="4488736"/>
            <a:ext cx="6529246" cy="55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ct val="110000"/>
              </a:lnSpc>
              <a:defRPr sz="1100">
                <a:latin typeface="Wigrum-Medium"/>
                <a:ea typeface="Wigrum-Medium"/>
                <a:cs typeface="Wigrum-Medium"/>
                <a:sym typeface="Wigrum-Medium"/>
              </a:defRPr>
            </a:pPr>
            <a:r>
              <a:rPr lang="en-US" b="1" dirty="0" err="1">
                <a:latin typeface="Helvetica Neue"/>
                <a:cs typeface="Helvetica Neue"/>
              </a:rPr>
              <a:t>Aperçu</a:t>
            </a:r>
            <a:r>
              <a:rPr lang="en-US" b="1" dirty="0">
                <a:latin typeface="Helvetica Neue"/>
                <a:cs typeface="Helvetica Neue"/>
              </a:rPr>
              <a:t> de la </a:t>
            </a:r>
            <a:r>
              <a:rPr lang="en-US" b="1" dirty="0" err="1">
                <a:latin typeface="Helvetica Neue"/>
                <a:cs typeface="Helvetica Neue"/>
              </a:rPr>
              <a:t>mise</a:t>
            </a:r>
            <a:r>
              <a:rPr lang="en-US" b="1" dirty="0">
                <a:latin typeface="Helvetica Neue"/>
                <a:cs typeface="Helvetica Neue"/>
              </a:rPr>
              <a:t> en </a:t>
            </a:r>
            <a:r>
              <a:rPr lang="en-US" b="1" dirty="0" err="1">
                <a:latin typeface="Helvetica Neue"/>
                <a:cs typeface="Helvetica Neue"/>
              </a:rPr>
              <a:t>espace</a:t>
            </a:r>
            <a:r>
              <a:rPr lang="en-US" b="1" dirty="0">
                <a:latin typeface="Helvetica Neue"/>
                <a:cs typeface="Helvetica Neue"/>
              </a:rPr>
              <a:t> des </a:t>
            </a:r>
            <a:r>
              <a:rPr lang="en-US" b="1" dirty="0" err="1">
                <a:latin typeface="Helvetica Neue"/>
                <a:cs typeface="Helvetica Neue"/>
              </a:rPr>
              <a:t>œuvres</a:t>
            </a:r>
            <a:r>
              <a:rPr lang="en-US" b="1" dirty="0">
                <a:latin typeface="Helvetica Neue"/>
                <a:cs typeface="Helvetica Neue"/>
              </a:rPr>
              <a:t> de </a:t>
            </a:r>
            <a:r>
              <a:rPr lang="en-US" b="1" dirty="0" err="1">
                <a:latin typeface="Helvetica Neue"/>
                <a:cs typeface="Helvetica Neue"/>
              </a:rPr>
              <a:t>Morrisseau</a:t>
            </a:r>
            <a:r>
              <a:rPr lang="en-US" b="1" dirty="0">
                <a:latin typeface="Helvetica Neue"/>
                <a:cs typeface="Helvetica Neue"/>
              </a:rPr>
              <a:t> au </a:t>
            </a:r>
            <a:r>
              <a:rPr lang="en-US" b="1" dirty="0" err="1">
                <a:latin typeface="Helvetica Neue"/>
                <a:cs typeface="Helvetica Neue"/>
              </a:rPr>
              <a:t>sein</a:t>
            </a:r>
            <a:r>
              <a:rPr lang="en-US" b="1" dirty="0">
                <a:latin typeface="Helvetica Neue"/>
                <a:cs typeface="Helvetica Neue"/>
              </a:rPr>
              <a:t> de </a:t>
            </a:r>
            <a:r>
              <a:rPr lang="en-US" b="1" dirty="0" smtClean="0">
                <a:latin typeface="Helvetica Neue"/>
                <a:cs typeface="Helvetica Neue"/>
              </a:rPr>
              <a:t>l</a:t>
            </a:r>
            <a:r>
              <a:rPr lang="mr-IN" b="1" dirty="0">
                <a:latin typeface="Helvetica Neue"/>
                <a:cs typeface="Helvetica Neue"/>
              </a:rPr>
              <a:t>’</a:t>
            </a:r>
            <a:r>
              <a:rPr lang="en-US" b="1" dirty="0" smtClean="0">
                <a:latin typeface="Helvetica Neue"/>
                <a:cs typeface="Helvetica Neue"/>
              </a:rPr>
              <a:t>exposition </a:t>
            </a:r>
            <a:r>
              <a:rPr b="1" i="1" dirty="0" err="1" smtClean="0">
                <a:latin typeface="Helvetica Neue"/>
                <a:cs typeface="Helvetica Neue"/>
              </a:rPr>
              <a:t>Norval</a:t>
            </a:r>
            <a:r>
              <a:rPr b="1" i="1" dirty="0" smtClean="0">
                <a:latin typeface="Helvetica Neue"/>
                <a:cs typeface="Helvetica Neue"/>
              </a:rPr>
              <a:t> </a:t>
            </a:r>
            <a:r>
              <a:rPr b="1" i="1" dirty="0">
                <a:latin typeface="Helvetica Neue"/>
                <a:cs typeface="Helvetica Neue"/>
              </a:rPr>
              <a:t>Morrisseau: Shaman Artist </a:t>
            </a:r>
            <a:r>
              <a:rPr b="1" dirty="0">
                <a:latin typeface="Helvetica Neue"/>
                <a:cs typeface="Helvetica Neue"/>
              </a:rPr>
              <a:t>au Musée des beaux-arts du Canada </a:t>
            </a:r>
            <a:r>
              <a:rPr b="1" dirty="0" err="1">
                <a:latin typeface="Helvetica Neue"/>
                <a:cs typeface="Helvetica Neue"/>
              </a:rPr>
              <a:t>à</a:t>
            </a:r>
            <a:r>
              <a:rPr b="1" dirty="0">
                <a:latin typeface="Helvetica Neue"/>
                <a:cs typeface="Helvetica Neue"/>
              </a:rPr>
              <a:t> </a:t>
            </a:r>
            <a:r>
              <a:rPr b="1" dirty="0" smtClean="0">
                <a:latin typeface="Helvetica Neue"/>
                <a:cs typeface="Helvetica Neue"/>
              </a:rPr>
              <a:t>Ottawa</a:t>
            </a:r>
            <a:r>
              <a:rPr lang="en-CA" b="1" dirty="0" smtClean="0">
                <a:latin typeface="Helvetica Neue"/>
                <a:cs typeface="Helvetica Neue"/>
              </a:rPr>
              <a:t>,</a:t>
            </a:r>
            <a:r>
              <a:rPr b="1" dirty="0" smtClean="0">
                <a:latin typeface="Helvetica Neue"/>
                <a:cs typeface="Helvetica Neue"/>
              </a:rPr>
              <a:t> </a:t>
            </a:r>
            <a:r>
              <a:rPr b="1" dirty="0">
                <a:latin typeface="Helvetica Neue"/>
                <a:cs typeface="Helvetica Neue"/>
              </a:rPr>
              <a:t>2006.</a:t>
            </a:r>
          </a:p>
        </p:txBody>
      </p:sp>
      <p:pic>
        <p:nvPicPr>
          <p:cNvPr id="133" name="exhibition-norval-morrisseau-shaman-artist-at-ngc-contextual.jpg" descr="exhibition-norval-morrisseau-shaman-artist-at-ngc-contextu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428" y="277045"/>
            <a:ext cx="6453988" cy="4229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627</Words>
  <Application>Microsoft Macintosh PowerPoint</Application>
  <PresentationFormat>On-screen Show (16:9)</PresentationFormat>
  <Paragraphs>38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5</cp:revision>
  <dcterms:modified xsi:type="dcterms:W3CDTF">2021-01-29T17:00:31Z</dcterms:modified>
</cp:coreProperties>
</file>