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799" autoAdjust="0"/>
  </p:normalViewPr>
  <p:slideViewPr>
    <p:cSldViewPr snapToGrid="0" snapToObjects="1" showGuides="1">
      <p:cViewPr varScale="1">
        <p:scale>
          <a:sx n="122" d="100"/>
          <a:sy n="122" d="100"/>
        </p:scale>
        <p:origin x="-46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microsoft.com/office/2016/11/relationships/changesInfo" Target="changesInfos/changesInfo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celyn Anderson" userId="fb29ce2979debd91" providerId="LiveId" clId="{AFEEAE58-435D-46E1-834D-D292640BBA4F}"/>
    <pc:docChg chg="modSld">
      <pc:chgData name="Jocelyn Anderson" userId="fb29ce2979debd91" providerId="LiveId" clId="{AFEEAE58-435D-46E1-834D-D292640BBA4F}" dt="2021-01-29T21:20:40.088" v="15" actId="255"/>
      <pc:docMkLst>
        <pc:docMk/>
      </pc:docMkLst>
      <pc:sldChg chg="modSp mod">
        <pc:chgData name="Jocelyn Anderson" userId="fb29ce2979debd91" providerId="LiveId" clId="{AFEEAE58-435D-46E1-834D-D292640BBA4F}" dt="2021-01-29T21:20:40.088" v="15" actId="255"/>
        <pc:sldMkLst>
          <pc:docMk/>
          <pc:sldMk cId="0" sldId="267"/>
        </pc:sldMkLst>
        <pc:spChg chg="mod">
          <ac:chgData name="Jocelyn Anderson" userId="fb29ce2979debd91" providerId="LiveId" clId="{AFEEAE58-435D-46E1-834D-D292640BBA4F}" dt="2021-01-29T21:20:40.088" v="15" actId="255"/>
          <ac:spMkLst>
            <pc:docMk/>
            <pc:sldMk cId="0" sldId="267"/>
            <ac:spMk id="142" creationId="{00000000-0000-0000-0000-000000000000}"/>
          </ac:spMkLst>
        </pc:spChg>
      </pc:sldChg>
      <pc:sldChg chg="modNotesTx">
        <pc:chgData name="Jocelyn Anderson" userId="fb29ce2979debd91" providerId="LiveId" clId="{AFEEAE58-435D-46E1-834D-D292640BBA4F}" dt="2021-01-29T21:19:46.308" v="13" actId="20577"/>
        <pc:sldMkLst>
          <pc:docMk/>
          <pc:sldMk cId="0" sldId="273"/>
        </pc:sldMkLst>
      </pc:sldChg>
      <pc:sldChg chg="modNotesTx">
        <pc:chgData name="Jocelyn Anderson" userId="fb29ce2979debd91" providerId="LiveId" clId="{AFEEAE58-435D-46E1-834D-D292640BBA4F}" dt="2021-01-29T21:19:38.261" v="12" actId="20577"/>
        <pc:sldMkLst>
          <pc:docMk/>
          <pc:sldMk cId="0" sldId="274"/>
        </pc:sldMkLst>
      </pc:sldChg>
      <pc:sldChg chg="modNotesTx">
        <pc:chgData name="Jocelyn Anderson" userId="fb29ce2979debd91" providerId="LiveId" clId="{AFEEAE58-435D-46E1-834D-D292640BBA4F}" dt="2021-01-29T21:19:34.420" v="11" actId="20577"/>
        <pc:sldMkLst>
          <pc:docMk/>
          <pc:sldMk cId="0" sldId="275"/>
        </pc:sldMkLst>
      </pc:sldChg>
      <pc:sldChg chg="modSp mod modNotesTx">
        <pc:chgData name="Jocelyn Anderson" userId="fb29ce2979debd91" providerId="LiveId" clId="{AFEEAE58-435D-46E1-834D-D292640BBA4F}" dt="2021-01-29T21:19:30.720" v="10" actId="20577"/>
        <pc:sldMkLst>
          <pc:docMk/>
          <pc:sldMk cId="0" sldId="276"/>
        </pc:sldMkLst>
        <pc:spChg chg="mod">
          <ac:chgData name="Jocelyn Anderson" userId="fb29ce2979debd91" providerId="LiveId" clId="{AFEEAE58-435D-46E1-834D-D292640BBA4F}" dt="2021-01-29T21:17:57.546" v="1" actId="20577"/>
          <ac:spMkLst>
            <pc:docMk/>
            <pc:sldMk cId="0" sldId="276"/>
            <ac:spMk id="182" creationId="{00000000-0000-0000-0000-000000000000}"/>
          </ac:spMkLst>
        </pc:spChg>
      </pc:sldChg>
      <pc:sldChg chg="modNotesTx">
        <pc:chgData name="Jocelyn Anderson" userId="fb29ce2979debd91" providerId="LiveId" clId="{AFEEAE58-435D-46E1-834D-D292640BBA4F}" dt="2021-01-29T21:19:27.987" v="9" actId="20577"/>
        <pc:sldMkLst>
          <pc:docMk/>
          <pc:sldMk cId="0" sldId="277"/>
        </pc:sldMkLst>
      </pc:sldChg>
      <pc:sldChg chg="modSp mod">
        <pc:chgData name="Jocelyn Anderson" userId="fb29ce2979debd91" providerId="LiveId" clId="{AFEEAE58-435D-46E1-834D-D292640BBA4F}" dt="2021-01-29T21:18:49.896" v="8" actId="20577"/>
        <pc:sldMkLst>
          <pc:docMk/>
          <pc:sldMk cId="0" sldId="278"/>
        </pc:sldMkLst>
        <pc:spChg chg="mod">
          <ac:chgData name="Jocelyn Anderson" userId="fb29ce2979debd91" providerId="LiveId" clId="{AFEEAE58-435D-46E1-834D-D292640BBA4F}" dt="2021-01-29T21:18:49.896" v="8" actId="20577"/>
          <ac:spMkLst>
            <pc:docMk/>
            <pc:sldMk cId="0" sldId="278"/>
            <ac:spMk id="19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261135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>
            <a:spLocks noGrp="1"/>
          </p:cNvSpPr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xx%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207944" cy="5184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216;p40"/>
          <p:cNvSpPr txBox="1"/>
          <p:nvPr/>
        </p:nvSpPr>
        <p:spPr>
          <a:xfrm>
            <a:off x="5799647" y="3412796"/>
            <a:ext cx="2920207" cy="167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>
                <a:latin typeface="Wigrum-Medium"/>
                <a:ea typeface="Wigrum-Medium"/>
                <a:cs typeface="Wigrum-Medium"/>
                <a:sym typeface="Wigrum-Medium"/>
              </a:defRPr>
            </a:pPr>
            <a:r>
              <a:rPr b="1" dirty="0">
                <a:latin typeface="Helvetica Neue"/>
                <a:cs typeface="Helvetica Neue"/>
              </a:rPr>
              <a:t>Norval Morrisseau, </a:t>
            </a:r>
            <a:r>
              <a:rPr b="1" i="1" dirty="0">
                <a:latin typeface="Helvetica Neue"/>
                <a:cs typeface="Helvetica Neue"/>
              </a:rPr>
              <a:t>The Storyteller: The Artist and His Grandfather</a:t>
            </a:r>
            <a:r>
              <a:rPr b="1" dirty="0">
                <a:latin typeface="Helvetica Neue"/>
                <a:cs typeface="Helvetica Neue"/>
              </a:rPr>
              <a:t>, 1978. In this work Morrisseau presents himself as a young boy, respectfully acknowledging his debt to his Anishinaabek Mishomis—his maternal grandfather, Moses Potan Nanakonagos.</a:t>
            </a:r>
          </a:p>
          <a:p>
            <a:pPr defTabSz="457200">
              <a:lnSpc>
                <a:spcPct val="110000"/>
              </a:lnSpc>
              <a:defRPr sz="1100">
                <a:latin typeface="Wigrum-Medium"/>
                <a:ea typeface="Wigrum-Medium"/>
                <a:cs typeface="Wigrum-Medium"/>
                <a:sym typeface="Wigrum-Medium"/>
              </a:defRPr>
            </a:pPr>
            <a:endParaRPr b="1" dirty="0">
              <a:latin typeface="Helvetica Neue"/>
              <a:cs typeface="Helvetica Neue"/>
            </a:endParaRPr>
          </a:p>
        </p:txBody>
      </p:sp>
      <p:pic>
        <p:nvPicPr>
          <p:cNvPr id="136" name="norval-morrisseau-the-storyteller-the-artist-and-his-grandfather-kw.jpg" descr="norval-morrisseau-the-storyteller-the-artist-and-his-grandfather-k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391" y="521221"/>
            <a:ext cx="4689680" cy="43004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Google Shape;90;p19"/>
          <p:cNvSpPr txBox="1"/>
          <p:nvPr/>
        </p:nvSpPr>
        <p:spPr>
          <a:xfrm>
            <a:off x="176581" y="98962"/>
            <a:ext cx="1823400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Learning Activity #1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222;p41"/>
          <p:cNvSpPr txBox="1"/>
          <p:nvPr/>
        </p:nvSpPr>
        <p:spPr>
          <a:xfrm>
            <a:off x="1631393" y="4433475"/>
            <a:ext cx="6153227" cy="554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>
                <a:latin typeface="Wigrum-Medium"/>
                <a:ea typeface="Wigrum-Medium"/>
                <a:cs typeface="Wigrum-Medium"/>
                <a:sym typeface="Wigrum-Medium"/>
              </a:defRPr>
            </a:pPr>
            <a:r>
              <a:rPr b="1" dirty="0">
                <a:latin typeface="Helvetica Neue"/>
                <a:cs typeface="Helvetica Neue"/>
              </a:rPr>
              <a:t>Norval Mor</a:t>
            </a:r>
            <a:r>
              <a:rPr lang="en-CA" b="1" dirty="0">
                <a:latin typeface="Helvetica Neue"/>
                <a:cs typeface="Helvetica Neue"/>
              </a:rPr>
              <a:t>r</a:t>
            </a:r>
            <a:r>
              <a:rPr b="1" dirty="0">
                <a:latin typeface="Helvetica Neue"/>
                <a:cs typeface="Helvetica Neue"/>
              </a:rPr>
              <a:t>isseau, </a:t>
            </a:r>
            <a:r>
              <a:rPr b="1" i="1" dirty="0">
                <a:latin typeface="Helvetica Neue"/>
                <a:cs typeface="Helvetica Neue"/>
              </a:rPr>
              <a:t>Children with Tree of Life</a:t>
            </a:r>
            <a:r>
              <a:rPr b="1" dirty="0">
                <a:latin typeface="Helvetica Neue"/>
                <a:cs typeface="Helvetica Neue"/>
              </a:rPr>
              <a:t>, c.1980–85. In this painting children and animals have come together to look at a vibrant, colourful plant.</a:t>
            </a:r>
          </a:p>
        </p:txBody>
      </p:sp>
      <p:sp>
        <p:nvSpPr>
          <p:cNvPr id="139" name="Google Shape;90;p19"/>
          <p:cNvSpPr txBox="1"/>
          <p:nvPr/>
        </p:nvSpPr>
        <p:spPr>
          <a:xfrm>
            <a:off x="176581" y="98962"/>
            <a:ext cx="1823400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Learning Activity #1</a:t>
            </a:r>
          </a:p>
        </p:txBody>
      </p:sp>
      <p:pic>
        <p:nvPicPr>
          <p:cNvPr id="140" name="Fig1ChildrenwithTreeofLife-crop-mag.jpg" descr="Fig1ChildrenwithTreeofLife-crop-m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093" y="460599"/>
            <a:ext cx="5652313" cy="39804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72;p16"/>
          <p:cNvSpPr txBox="1"/>
          <p:nvPr/>
        </p:nvSpPr>
        <p:spPr>
          <a:xfrm>
            <a:off x="1555628" y="4593012"/>
            <a:ext cx="6032744" cy="554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spAutoFit/>
          </a:bodyPr>
          <a:lstStyle/>
          <a:p>
            <a:pPr defTabSz="457200">
              <a:lnSpc>
                <a:spcPct val="110000"/>
              </a:lnSpc>
              <a:defRPr sz="1100">
                <a:latin typeface="Wigrum-Medium"/>
                <a:ea typeface="Wigrum-Medium"/>
                <a:cs typeface="Wigrum-Medium"/>
                <a:sym typeface="Wigrum-Medium"/>
              </a:defRPr>
            </a:pPr>
            <a:r>
              <a:rPr sz="1100" b="1" dirty="0">
                <a:latin typeface="Helvetica Neue"/>
              </a:rPr>
              <a:t>Norval Morrisseau, </a:t>
            </a:r>
            <a:r>
              <a:rPr sz="1100" b="1" i="1" dirty="0">
                <a:latin typeface="Helvetica Neue"/>
              </a:rPr>
              <a:t>Shaman and Apprentice</a:t>
            </a:r>
            <a:r>
              <a:rPr sz="1100" b="1" dirty="0">
                <a:latin typeface="Helvetica Neue"/>
              </a:rPr>
              <a:t>, c.1980–85. This work represents learning: the shaman on the left is sharing his spiritual knowledge with the figure on the right.</a:t>
            </a:r>
          </a:p>
        </p:txBody>
      </p:sp>
      <p:sp>
        <p:nvSpPr>
          <p:cNvPr id="143" name="Google Shape;90;p19"/>
          <p:cNvSpPr txBox="1"/>
          <p:nvPr/>
        </p:nvSpPr>
        <p:spPr>
          <a:xfrm>
            <a:off x="176581" y="98962"/>
            <a:ext cx="1823400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Learning Activity #1</a:t>
            </a:r>
          </a:p>
        </p:txBody>
      </p:sp>
      <p:pic>
        <p:nvPicPr>
          <p:cNvPr id="144" name="Fig4ShamanandApprentice-crop-mag-1.jpg" descr="Fig4ShamanandApprentice-crop-mag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91" y="433782"/>
            <a:ext cx="5906618" cy="40662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72;p16"/>
          <p:cNvSpPr txBox="1"/>
          <p:nvPr/>
        </p:nvSpPr>
        <p:spPr>
          <a:xfrm>
            <a:off x="5006900" y="4091618"/>
            <a:ext cx="3106356" cy="926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 anchor="b">
            <a:spAutoFit/>
          </a:bodyPr>
          <a:lstStyle/>
          <a:p>
            <a:pPr defTabSz="457200">
              <a:lnSpc>
                <a:spcPct val="110000"/>
              </a:lnSpc>
              <a:defRPr sz="1100">
                <a:latin typeface="Wigrum-Medium"/>
                <a:ea typeface="Wigrum-Medium"/>
                <a:cs typeface="Wigrum-Medium"/>
                <a:sym typeface="Wigrum-Medium"/>
              </a:defRPr>
            </a:pPr>
            <a:r>
              <a:rPr b="1" dirty="0">
                <a:latin typeface="Helvetica Neue"/>
                <a:cs typeface="Helvetica Neue"/>
              </a:rPr>
              <a:t>Norval Morrisseau,</a:t>
            </a:r>
            <a:r>
              <a:rPr b="1" i="1" dirty="0">
                <a:latin typeface="Helvetica Neue"/>
                <a:cs typeface="Helvetica Neue"/>
              </a:rPr>
              <a:t> The Land (Land Rights)</a:t>
            </a:r>
            <a:r>
              <a:rPr b="1" dirty="0">
                <a:latin typeface="Helvetica Neue"/>
                <a:cs typeface="Helvetica Neue"/>
              </a:rPr>
              <a:t>, 1976. Morrisseau’s dramatic painting speaks to historic and ongoing conflicts over land rights. </a:t>
            </a:r>
          </a:p>
        </p:txBody>
      </p:sp>
      <p:pic>
        <p:nvPicPr>
          <p:cNvPr id="147" name="Morrisseau_Land_scan.jpg" descr="Morrisseau_Land_sca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194" y="533963"/>
            <a:ext cx="3468498" cy="440323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Google Shape;90;p19"/>
          <p:cNvSpPr txBox="1"/>
          <p:nvPr/>
        </p:nvSpPr>
        <p:spPr>
          <a:xfrm>
            <a:off x="176581" y="98962"/>
            <a:ext cx="1823400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Learning Activity #2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90;p19"/>
          <p:cNvSpPr txBox="1"/>
          <p:nvPr/>
        </p:nvSpPr>
        <p:spPr>
          <a:xfrm>
            <a:off x="6555034" y="3409949"/>
            <a:ext cx="2401152" cy="129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spAutoFit/>
          </a:bodyPr>
          <a:lstStyle/>
          <a:p>
            <a:pPr defTabSz="457200">
              <a:lnSpc>
                <a:spcPct val="110000"/>
              </a:lnSpc>
              <a:defRPr sz="1100">
                <a:latin typeface="Wigrum-Medium"/>
                <a:ea typeface="Wigrum-Medium"/>
                <a:cs typeface="Wigrum-Medium"/>
                <a:sym typeface="Wigrum-Medium"/>
              </a:defRPr>
            </a:pPr>
            <a:r>
              <a:rPr b="1" dirty="0">
                <a:latin typeface="Helvetica Neue"/>
                <a:cs typeface="Helvetica Neue"/>
              </a:rPr>
              <a:t>Norval Morrisseau, </a:t>
            </a:r>
            <a:r>
              <a:rPr b="1" i="1" dirty="0">
                <a:latin typeface="Helvetica Neue"/>
                <a:cs typeface="Helvetica Neue"/>
              </a:rPr>
              <a:t>Moose Dream Legend</a:t>
            </a:r>
            <a:r>
              <a:rPr b="1" dirty="0">
                <a:latin typeface="Helvetica Neue"/>
                <a:cs typeface="Helvetica Neue"/>
              </a:rPr>
              <a:t>, 1962. One of Morrisseau’s early paintings, </a:t>
            </a:r>
            <a:r>
              <a:rPr b="1" i="1" dirty="0">
                <a:latin typeface="Helvetica Neue"/>
                <a:cs typeface="Helvetica Neue"/>
              </a:rPr>
              <a:t>Moose Dream Legend</a:t>
            </a:r>
            <a:r>
              <a:rPr b="1" dirty="0">
                <a:latin typeface="Helvetica Neue"/>
                <a:cs typeface="Helvetica Neue"/>
              </a:rPr>
              <a:t> is an example of the artist’s powerful use of lines.</a:t>
            </a:r>
          </a:p>
        </p:txBody>
      </p:sp>
      <p:sp>
        <p:nvSpPr>
          <p:cNvPr id="150" name="Google Shape;90;p19"/>
          <p:cNvSpPr txBox="1"/>
          <p:nvPr/>
        </p:nvSpPr>
        <p:spPr>
          <a:xfrm>
            <a:off x="176581" y="98962"/>
            <a:ext cx="1823400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Learning Activity #2</a:t>
            </a:r>
          </a:p>
        </p:txBody>
      </p:sp>
      <p:pic>
        <p:nvPicPr>
          <p:cNvPr id="151" name="norval-morrisseau-moose-dream-legend-contextual.jpg" descr="norval-morrisseau-moose-dream-legend-contextu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22" y="644206"/>
            <a:ext cx="5592127" cy="40647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96;p20"/>
          <p:cNvSpPr txBox="1"/>
          <p:nvPr/>
        </p:nvSpPr>
        <p:spPr>
          <a:xfrm>
            <a:off x="5048403" y="4048247"/>
            <a:ext cx="2666773" cy="926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>
                <a:latin typeface="Wigrum-Medium"/>
                <a:ea typeface="Wigrum-Medium"/>
                <a:cs typeface="Wigrum-Medium"/>
                <a:sym typeface="Wigrum-Medium"/>
              </a:defRPr>
            </a:pPr>
            <a:r>
              <a:rPr b="1" dirty="0">
                <a:latin typeface="Helvetica Neue"/>
                <a:cs typeface="Helvetica Neue"/>
              </a:rPr>
              <a:t>Isaac Murdoch, </a:t>
            </a:r>
            <a:r>
              <a:rPr b="1" i="1" dirty="0">
                <a:latin typeface="Helvetica Neue"/>
                <a:cs typeface="Helvetica Neue"/>
              </a:rPr>
              <a:t>Thunderbird Woman</a:t>
            </a:r>
            <a:r>
              <a:rPr b="1" dirty="0">
                <a:latin typeface="Helvetica Neue"/>
                <a:cs typeface="Helvetica Neue"/>
              </a:rPr>
              <a:t>, 2016</a:t>
            </a:r>
            <a:r>
              <a:rPr lang="mr-IN" b="1" dirty="0">
                <a:latin typeface="Helvetica Neue"/>
                <a:cs typeface="Helvetica Neue"/>
              </a:rPr>
              <a:t>–</a:t>
            </a:r>
            <a:r>
              <a:rPr b="1" dirty="0">
                <a:latin typeface="Helvetica Neue"/>
                <a:cs typeface="Helvetica Neue"/>
              </a:rPr>
              <a:t>18. This work has been adapted for banners and posters at protests and activist gatherings. </a:t>
            </a:r>
          </a:p>
        </p:txBody>
      </p:sp>
      <p:sp>
        <p:nvSpPr>
          <p:cNvPr id="154" name="Google Shape;90;p19"/>
          <p:cNvSpPr txBox="1"/>
          <p:nvPr/>
        </p:nvSpPr>
        <p:spPr>
          <a:xfrm>
            <a:off x="176581" y="98962"/>
            <a:ext cx="1823400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Learning Activity #2</a:t>
            </a:r>
          </a:p>
        </p:txBody>
      </p:sp>
      <p:pic>
        <p:nvPicPr>
          <p:cNvPr id="155" name="thunderbirdwomanwil-isaacmurdoch.jpg" descr="thunderbirdwomanwil-isaacmurdoc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899" y="540368"/>
            <a:ext cx="2883587" cy="44345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84;p18"/>
          <p:cNvSpPr txBox="1"/>
          <p:nvPr/>
        </p:nvSpPr>
        <p:spPr>
          <a:xfrm>
            <a:off x="5212459" y="4022289"/>
            <a:ext cx="2901538" cy="926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>
                <a:latin typeface="Wigrum-Medium"/>
                <a:ea typeface="Wigrum-Medium"/>
                <a:cs typeface="Wigrum-Medium"/>
                <a:sym typeface="Wigrum-Medium"/>
              </a:defRPr>
            </a:pPr>
            <a:r>
              <a:rPr b="1" dirty="0">
                <a:latin typeface="Helvetica Neue"/>
                <a:cs typeface="Helvetica Neue"/>
              </a:rPr>
              <a:t>Christi Belcourt, </a:t>
            </a:r>
            <a:r>
              <a:rPr b="1" i="1" dirty="0">
                <a:latin typeface="Helvetica Neue"/>
                <a:cs typeface="Helvetica Neue"/>
              </a:rPr>
              <a:t>Water is Life</a:t>
            </a:r>
            <a:r>
              <a:rPr b="1" dirty="0">
                <a:latin typeface="Helvetica Neue"/>
                <a:cs typeface="Helvetica Neue"/>
              </a:rPr>
              <a:t>, 2016</a:t>
            </a:r>
            <a:r>
              <a:rPr lang="mr-IN" b="1" dirty="0">
                <a:latin typeface="Helvetica Neue"/>
                <a:cs typeface="Helvetica Neue"/>
              </a:rPr>
              <a:t>–</a:t>
            </a:r>
            <a:r>
              <a:rPr b="1" dirty="0">
                <a:latin typeface="Helvetica Neue"/>
                <a:cs typeface="Helvetica Neue"/>
              </a:rPr>
              <a:t>18. The Water Is Life project asks viewers to reflect on connections between the earth and all living beings.</a:t>
            </a:r>
          </a:p>
        </p:txBody>
      </p:sp>
      <p:sp>
        <p:nvSpPr>
          <p:cNvPr id="158" name="Google Shape;90;p19"/>
          <p:cNvSpPr txBox="1"/>
          <p:nvPr/>
        </p:nvSpPr>
        <p:spPr>
          <a:xfrm>
            <a:off x="176581" y="98962"/>
            <a:ext cx="1823400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Learning Activity #2</a:t>
            </a:r>
          </a:p>
        </p:txBody>
      </p:sp>
      <p:pic>
        <p:nvPicPr>
          <p:cNvPr id="159" name="Cye9VbWWEAATJ2Y.jpg" descr="Cye9VbWWEAATJ2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147" y="538093"/>
            <a:ext cx="3271364" cy="4410828"/>
          </a:xfrm>
          <a:prstGeom prst="rect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20;p24"/>
          <p:cNvSpPr txBox="1"/>
          <p:nvPr/>
        </p:nvSpPr>
        <p:spPr>
          <a:xfrm>
            <a:off x="391481" y="3960133"/>
            <a:ext cx="6936360" cy="554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>
                <a:latin typeface="Wigrum-Medium"/>
                <a:ea typeface="Wigrum-Medium"/>
                <a:cs typeface="Wigrum-Medium"/>
                <a:sym typeface="Wigrum-Medium"/>
              </a:defRPr>
            </a:pPr>
            <a:r>
              <a:rPr b="1" dirty="0">
                <a:latin typeface="Helvetica Neue"/>
                <a:cs typeface="Helvetica Neue"/>
              </a:rPr>
              <a:t>Norval Morrisseau, </a:t>
            </a:r>
            <a:r>
              <a:rPr b="1" i="1" dirty="0">
                <a:latin typeface="Helvetica Neue"/>
                <a:cs typeface="Helvetica Neue"/>
              </a:rPr>
              <a:t>Untitled (Two Bull Moose)</a:t>
            </a:r>
            <a:r>
              <a:rPr b="1" dirty="0">
                <a:latin typeface="Helvetica Neue"/>
                <a:cs typeface="Helvetica Neue"/>
              </a:rPr>
              <a:t>, 1965. Morrisseau’s compositions often emphasize balance and symmetry.</a:t>
            </a:r>
          </a:p>
        </p:txBody>
      </p:sp>
      <p:pic>
        <p:nvPicPr>
          <p:cNvPr id="162" name="norval-morrisseau-untitled-two-bull-moose-contextual.jpg" descr="norval-morrisseau-untitled-two-bull-moose-contextu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55" y="1214102"/>
            <a:ext cx="8145890" cy="27152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G2009-0085-0001-Dm-875x864.jpg" descr="IMG2009-0085-0001-Dm-875x8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03" y="723451"/>
            <a:ext cx="3872360" cy="3823679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Google Shape;127;p25"/>
          <p:cNvSpPr txBox="1"/>
          <p:nvPr/>
        </p:nvSpPr>
        <p:spPr>
          <a:xfrm>
            <a:off x="5030730" y="2990144"/>
            <a:ext cx="2580188" cy="167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>
                <a:latin typeface="Wigrum-Medium"/>
                <a:ea typeface="Wigrum-Medium"/>
                <a:cs typeface="Wigrum-Medium"/>
                <a:sym typeface="Wigrum-Medium"/>
              </a:defRPr>
            </a:pPr>
            <a:r>
              <a:rPr b="1" dirty="0">
                <a:latin typeface="Helvetica Neue"/>
                <a:cs typeface="Helvetica Neue"/>
              </a:rPr>
              <a:t>Alex Janvier, </a:t>
            </a:r>
            <a:r>
              <a:rPr b="1" i="1" dirty="0">
                <a:latin typeface="Helvetica Neue"/>
                <a:cs typeface="Helvetica Neue"/>
              </a:rPr>
              <a:t>Morning Star—Gambeh Then’</a:t>
            </a:r>
            <a:r>
              <a:rPr b="1" dirty="0">
                <a:latin typeface="Helvetica Neue"/>
                <a:cs typeface="Helvetica Neue"/>
              </a:rPr>
              <a:t>, 1993. The title of this enormous mural (418 square metres in size) refers to the morning star because Janvier’s people used that star as a guiding light and the artist hoped this work might become one as well.</a:t>
            </a:r>
          </a:p>
        </p:txBody>
      </p:sp>
      <p:sp>
        <p:nvSpPr>
          <p:cNvPr id="166" name="Google Shape;90;p19"/>
          <p:cNvSpPr txBox="1"/>
          <p:nvPr/>
        </p:nvSpPr>
        <p:spPr>
          <a:xfrm>
            <a:off x="176581" y="98962"/>
            <a:ext cx="1823400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Culminating Task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27;p25"/>
          <p:cNvSpPr txBox="1"/>
          <p:nvPr/>
        </p:nvSpPr>
        <p:spPr>
          <a:xfrm>
            <a:off x="1273652" y="4501427"/>
            <a:ext cx="6785423" cy="554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>
                <a:latin typeface="Wigrum-Medium"/>
                <a:ea typeface="Wigrum-Medium"/>
                <a:cs typeface="Wigrum-Medium"/>
                <a:sym typeface="Wigrum-Medium"/>
              </a:defRPr>
            </a:pPr>
            <a:r>
              <a:rPr b="1" dirty="0">
                <a:latin typeface="Helvetica Neue"/>
                <a:cs typeface="Helvetica Neue"/>
              </a:rPr>
              <a:t>Norval Morrissea</a:t>
            </a:r>
            <a:r>
              <a:rPr lang="en-CA" b="1" dirty="0">
                <a:latin typeface="Helvetica Neue"/>
                <a:cs typeface="Helvetica Neue"/>
              </a:rPr>
              <a:t>u,</a:t>
            </a:r>
            <a:r>
              <a:rPr b="1" i="1" dirty="0">
                <a:latin typeface="Helvetica Neue"/>
                <a:cs typeface="Helvetica Neue"/>
              </a:rPr>
              <a:t> Androgyny</a:t>
            </a:r>
            <a:r>
              <a:rPr b="1" dirty="0">
                <a:latin typeface="Helvetica Neue"/>
                <a:cs typeface="Helvetica Neue"/>
              </a:rPr>
              <a:t>, 1983. Morrisseau offered this work to the people of Canada as a decolonizing gesture of reconciliation.</a:t>
            </a:r>
          </a:p>
        </p:txBody>
      </p:sp>
      <p:sp>
        <p:nvSpPr>
          <p:cNvPr id="171" name="Google Shape;90;p19"/>
          <p:cNvSpPr txBox="1"/>
          <p:nvPr/>
        </p:nvSpPr>
        <p:spPr>
          <a:xfrm>
            <a:off x="176581" y="98962"/>
            <a:ext cx="1823400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Culminating Task</a:t>
            </a:r>
          </a:p>
        </p:txBody>
      </p:sp>
      <p:pic>
        <p:nvPicPr>
          <p:cNvPr id="172" name="norval-morrisseau-androgyny-kw.jpg" descr="norval-morrisseau-androgyny-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492" y="646451"/>
            <a:ext cx="6463016" cy="38505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1341062" y="4482345"/>
            <a:ext cx="6294119" cy="554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>
                <a:latin typeface="Wigrum-Medium"/>
                <a:ea typeface="Wigrum-Medium"/>
                <a:cs typeface="Wigrum-Medium"/>
                <a:sym typeface="Wigrum-Medium"/>
              </a:defRPr>
            </a:pPr>
            <a:r>
              <a:rPr b="1" dirty="0">
                <a:latin typeface="Helvetica Neue"/>
                <a:cs typeface="Helvetica Neue"/>
              </a:rPr>
              <a:t>Norval Morrisseau, </a:t>
            </a:r>
            <a:r>
              <a:rPr b="1" i="1" dirty="0">
                <a:latin typeface="Helvetica Neue"/>
                <a:cs typeface="Helvetica Neue"/>
              </a:rPr>
              <a:t>Floral Theme in Two Parts</a:t>
            </a:r>
            <a:r>
              <a:rPr b="1" dirty="0">
                <a:latin typeface="Helvetica Neue"/>
                <a:cs typeface="Helvetica Neue"/>
              </a:rPr>
              <a:t>, c.1980–85.The symmetry in this painting of birds, butterflies, flowers, and berries represents balance in nature.</a:t>
            </a:r>
          </a:p>
        </p:txBody>
      </p:sp>
      <p:pic>
        <p:nvPicPr>
          <p:cNvPr id="112" name="Fig2FloralThemeinTwoParts-crop-mag.jpg" descr="Fig2FloralThemeinTwoParts-crop-m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52" y="257721"/>
            <a:ext cx="6278896" cy="42035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27;p25"/>
          <p:cNvSpPr txBox="1"/>
          <p:nvPr/>
        </p:nvSpPr>
        <p:spPr>
          <a:xfrm>
            <a:off x="6656702" y="3666918"/>
            <a:ext cx="2126192" cy="1112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>
                <a:latin typeface="Wigrum-Medium"/>
                <a:ea typeface="Wigrum-Medium"/>
                <a:cs typeface="Wigrum-Medium"/>
                <a:sym typeface="Wigrum-Medium"/>
              </a:defRPr>
            </a:pPr>
            <a:r>
              <a:rPr b="1" dirty="0">
                <a:latin typeface="Helvetica Neue"/>
                <a:cs typeface="Helvetica Neue"/>
              </a:rPr>
              <a:t>Norval Morrisseau painting </a:t>
            </a:r>
            <a:r>
              <a:rPr b="1" i="1" dirty="0">
                <a:latin typeface="Helvetica Neue"/>
                <a:cs typeface="Helvetica Neue"/>
              </a:rPr>
              <a:t>Androgyny</a:t>
            </a:r>
            <a:r>
              <a:rPr b="1" dirty="0">
                <a:latin typeface="Helvetica Neue"/>
                <a:cs typeface="Helvetica Neue"/>
              </a:rPr>
              <a:t>, 1983. This photograph shows the artist working on the defining black outlines. </a:t>
            </a:r>
          </a:p>
        </p:txBody>
      </p:sp>
      <p:sp>
        <p:nvSpPr>
          <p:cNvPr id="177" name="Google Shape;90;p19"/>
          <p:cNvSpPr txBox="1"/>
          <p:nvPr/>
        </p:nvSpPr>
        <p:spPr>
          <a:xfrm>
            <a:off x="176581" y="98962"/>
            <a:ext cx="1823400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Culminating Task</a:t>
            </a:r>
          </a:p>
        </p:txBody>
      </p:sp>
      <p:pic>
        <p:nvPicPr>
          <p:cNvPr id="178" name="norval-morrisseau-in-front-of-his-painting-androgyny-1983-contextual.jpg" descr="norval-morrisseau-in-front-of-his-painting-androgyny-1983-contextu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51" y="710946"/>
            <a:ext cx="6049459" cy="40571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27;p25"/>
          <p:cNvSpPr txBox="1"/>
          <p:nvPr/>
        </p:nvSpPr>
        <p:spPr>
          <a:xfrm>
            <a:off x="1143635" y="4360906"/>
            <a:ext cx="6707010" cy="740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>
                <a:latin typeface="Wigrum-Medium"/>
                <a:ea typeface="Wigrum-Medium"/>
                <a:cs typeface="Wigrum-Medium"/>
                <a:sym typeface="Wigrum-Medium"/>
              </a:defRPr>
            </a:pPr>
            <a:r>
              <a:rPr b="1" dirty="0">
                <a:latin typeface="Helvetica Neue"/>
                <a:cs typeface="Helvetica Neue"/>
              </a:rPr>
              <a:t>Norval Morrisseau, </a:t>
            </a:r>
            <a:r>
              <a:rPr b="1" i="1" dirty="0">
                <a:latin typeface="Helvetica Neue"/>
                <a:cs typeface="Helvetica Neue"/>
              </a:rPr>
              <a:t>Untitled (Thunderbird Transformation)</a:t>
            </a:r>
            <a:r>
              <a:rPr b="1" dirty="0">
                <a:latin typeface="Helvetica Neue"/>
                <a:cs typeface="Helvetica Neue"/>
              </a:rPr>
              <a:t>, c.1958–60. Thunderbird, the powerful spirit-being that often signifies spiritual transformation, appears repeatedly in the artist’s paintings.</a:t>
            </a:r>
          </a:p>
        </p:txBody>
      </p:sp>
      <p:pic>
        <p:nvPicPr>
          <p:cNvPr id="183" name="norval-morrisseau-untitled-thunderbird-transformation-kw.jpg" descr="norval-morrisseau-untitled-thunderbird-transformation-kw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495" y="214176"/>
            <a:ext cx="6707010" cy="40975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27;p25"/>
          <p:cNvSpPr txBox="1"/>
          <p:nvPr/>
        </p:nvSpPr>
        <p:spPr>
          <a:xfrm>
            <a:off x="4754817" y="3704306"/>
            <a:ext cx="2743194" cy="129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>
                <a:latin typeface="Wigrum-Medium"/>
                <a:ea typeface="Wigrum-Medium"/>
                <a:cs typeface="Wigrum-Medium"/>
                <a:sym typeface="Wigrum-Medium"/>
              </a:defRPr>
            </a:pPr>
            <a:r>
              <a:rPr b="1" dirty="0">
                <a:latin typeface="Helvetica Neue"/>
                <a:cs typeface="Helvetica Neue"/>
              </a:rPr>
              <a:t>Norval Morrisseau, </a:t>
            </a:r>
            <a:r>
              <a:rPr b="1" i="1" dirty="0">
                <a:latin typeface="Helvetica Neue"/>
                <a:cs typeface="Helvetica Neue"/>
              </a:rPr>
              <a:t>The Gift</a:t>
            </a:r>
            <a:r>
              <a:rPr b="1" dirty="0">
                <a:latin typeface="Helvetica Neue"/>
                <a:cs typeface="Helvetica Neue"/>
              </a:rPr>
              <a:t>, 1975. </a:t>
            </a:r>
            <a:r>
              <a:rPr lang="en-CA" b="1" dirty="0">
                <a:latin typeface="Helvetica Neue"/>
                <a:cs typeface="Helvetica Neue"/>
              </a:rPr>
              <a:t/>
            </a:r>
            <a:br>
              <a:rPr lang="en-CA" b="1" dirty="0">
                <a:latin typeface="Helvetica Neue"/>
                <a:cs typeface="Helvetica Neue"/>
              </a:rPr>
            </a:br>
            <a:r>
              <a:rPr b="1" dirty="0">
                <a:latin typeface="Helvetica Neue"/>
                <a:cs typeface="Helvetica Neue"/>
              </a:rPr>
              <a:t>In this work Morrisseau represents </a:t>
            </a:r>
            <a:r>
              <a:rPr lang="en-CA" b="1" dirty="0">
                <a:latin typeface="Helvetica Neue"/>
                <a:cs typeface="Helvetica Neue"/>
              </a:rPr>
              <a:t/>
            </a:r>
            <a:br>
              <a:rPr lang="en-CA" b="1" dirty="0">
                <a:latin typeface="Helvetica Neue"/>
                <a:cs typeface="Helvetica Neue"/>
              </a:rPr>
            </a:br>
            <a:r>
              <a:rPr b="1" dirty="0">
                <a:latin typeface="Helvetica Neue"/>
                <a:cs typeface="Helvetica Neue"/>
              </a:rPr>
              <a:t>a missionary and a shaman and uses the contrast of red and green to represent their different ways of knowing the world.</a:t>
            </a:r>
          </a:p>
        </p:txBody>
      </p:sp>
      <p:pic>
        <p:nvPicPr>
          <p:cNvPr id="188" name="norval-morrisseau-the-gift-kw.jpg" descr="norval-morrisseau-the-gift-kw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989" y="172336"/>
            <a:ext cx="2971275" cy="47988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228;p42"/>
          <p:cNvSpPr txBox="1"/>
          <p:nvPr/>
        </p:nvSpPr>
        <p:spPr>
          <a:xfrm>
            <a:off x="5221025" y="3902581"/>
            <a:ext cx="2660313" cy="1112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 anchor="b">
            <a:spAutoFit/>
          </a:bodyPr>
          <a:lstStyle/>
          <a:p>
            <a:pPr defTabSz="457200">
              <a:lnSpc>
                <a:spcPct val="110000"/>
              </a:lnSpc>
              <a:defRPr sz="1100">
                <a:latin typeface="Wigrum-Medium"/>
                <a:ea typeface="Wigrum-Medium"/>
                <a:cs typeface="Wigrum-Medium"/>
                <a:sym typeface="Wigrum-Medium"/>
              </a:defRPr>
            </a:pPr>
            <a:r>
              <a:rPr b="1" dirty="0">
                <a:latin typeface="Helvetica Neue"/>
                <a:cs typeface="Helvetica Neue"/>
              </a:rPr>
              <a:t>Norval Morrisseau, </a:t>
            </a:r>
            <a:r>
              <a:rPr lang="en-CA" b="1" i="1" dirty="0">
                <a:latin typeface="Helvetica Neue"/>
                <a:cs typeface="Helvetica Neue"/>
              </a:rPr>
              <a:t>Ojibway</a:t>
            </a:r>
          </a:p>
          <a:p>
            <a:pPr defTabSz="457200">
              <a:lnSpc>
                <a:spcPct val="110000"/>
              </a:lnSpc>
              <a:defRPr sz="1100">
                <a:latin typeface="Wigrum-Medium"/>
                <a:ea typeface="Wigrum-Medium"/>
                <a:cs typeface="Wigrum-Medium"/>
                <a:sym typeface="Wigrum-Medium"/>
              </a:defRPr>
            </a:pPr>
            <a:r>
              <a:rPr lang="en-CA" b="1" i="1" dirty="0">
                <a:latin typeface="Helvetica Neue"/>
                <a:cs typeface="Helvetica Neue"/>
              </a:rPr>
              <a:t>Shaman Figure</a:t>
            </a:r>
            <a:r>
              <a:rPr b="1" dirty="0">
                <a:latin typeface="Helvetica Neue"/>
                <a:cs typeface="Helvetica Neue"/>
              </a:rPr>
              <a:t>, 19</a:t>
            </a:r>
            <a:r>
              <a:rPr lang="en-CA" b="1" dirty="0">
                <a:latin typeface="Helvetica Neue"/>
                <a:cs typeface="Helvetica Neue"/>
              </a:rPr>
              <a:t>75</a:t>
            </a:r>
            <a:r>
              <a:rPr b="1" dirty="0">
                <a:latin typeface="Helvetica Neue"/>
                <a:cs typeface="Helvetica Neue"/>
              </a:rPr>
              <a:t>. Morrisseau identified as a shaman artist, and this became an important part of his public identity.</a:t>
            </a:r>
          </a:p>
        </p:txBody>
      </p:sp>
      <p:pic>
        <p:nvPicPr>
          <p:cNvPr id="193" name="norval-morrisseau-ojibway-shaman-figure-contextual.jpg" descr="norval-morrisseau-ojibway-shaman-figure-contextu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517" y="136302"/>
            <a:ext cx="3884182" cy="4838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norval-morrisseau-mishupishu-contextual.jpg" descr="norval-morrisseau-mishupishu-contextu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92" y="278572"/>
            <a:ext cx="6162616" cy="4110418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Google Shape;234;p43"/>
          <p:cNvSpPr txBox="1"/>
          <p:nvPr/>
        </p:nvSpPr>
        <p:spPr>
          <a:xfrm>
            <a:off x="1411212" y="4380109"/>
            <a:ext cx="5978564" cy="554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>
                <a:latin typeface="Wigrum-Medium"/>
                <a:ea typeface="Wigrum-Medium"/>
                <a:cs typeface="Wigrum-Medium"/>
                <a:sym typeface="Wigrum-Medium"/>
              </a:defRPr>
            </a:pPr>
            <a:r>
              <a:rPr b="1" dirty="0">
                <a:latin typeface="Helvetica Neue"/>
                <a:cs typeface="Helvetica Neue"/>
              </a:rPr>
              <a:t>Norval Morrisseau, </a:t>
            </a:r>
            <a:r>
              <a:rPr b="1" i="1" dirty="0">
                <a:latin typeface="Helvetica Neue"/>
                <a:cs typeface="Helvetica Neue"/>
              </a:rPr>
              <a:t>Mishupishu</a:t>
            </a:r>
            <a:r>
              <a:rPr b="1" dirty="0">
                <a:latin typeface="Helvetica Neue"/>
                <a:cs typeface="Helvetica Neue"/>
              </a:rPr>
              <a:t>, n.d. Morrisseau’s representations of the manitou Micipijiu are similar to images of this being in Anishinaabe rock art.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240;p44"/>
          <p:cNvSpPr txBox="1"/>
          <p:nvPr/>
        </p:nvSpPr>
        <p:spPr>
          <a:xfrm>
            <a:off x="4823683" y="3965988"/>
            <a:ext cx="3109114" cy="129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>
                <a:latin typeface="Wigrum-Medium"/>
                <a:ea typeface="Wigrum-Medium"/>
                <a:cs typeface="Wigrum-Medium"/>
                <a:sym typeface="Wigrum-Medium"/>
              </a:defRPr>
            </a:pPr>
            <a:r>
              <a:rPr b="1" dirty="0">
                <a:latin typeface="Helvetica Neue"/>
                <a:cs typeface="Helvetica Neue"/>
              </a:rPr>
              <a:t>Norval Morrisseau, </a:t>
            </a:r>
            <a:r>
              <a:rPr b="1" i="1" dirty="0">
                <a:latin typeface="Helvetica Neue"/>
                <a:cs typeface="Helvetica Neue"/>
              </a:rPr>
              <a:t>Man Changing into Thunderbird </a:t>
            </a:r>
            <a:r>
              <a:rPr b="1" dirty="0">
                <a:latin typeface="Helvetica Neue"/>
                <a:cs typeface="Helvetica Neue"/>
              </a:rPr>
              <a:t>(detail), 1977. This work includes six panels that together represent the artist’s personal transformation into Copper Thunderbird. </a:t>
            </a:r>
          </a:p>
          <a:p>
            <a:pPr defTabSz="457200">
              <a:lnSpc>
                <a:spcPct val="110000"/>
              </a:lnSpc>
              <a:defRPr sz="1100">
                <a:latin typeface="Wigrum-Medium"/>
                <a:ea typeface="Wigrum-Medium"/>
                <a:cs typeface="Wigrum-Medium"/>
                <a:sym typeface="Wigrum-Medium"/>
              </a:defRPr>
            </a:pPr>
            <a:endParaRPr b="1" dirty="0">
              <a:latin typeface="Helvetica Neue"/>
              <a:cs typeface="Helvetica Neue"/>
            </a:endParaRPr>
          </a:p>
        </p:txBody>
      </p:sp>
      <p:pic>
        <p:nvPicPr>
          <p:cNvPr id="2" name="Picture 1" descr="norval-morrisseau-man-changing-into-thunderbird-detail-3-contextu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203" y="186239"/>
            <a:ext cx="3513968" cy="476501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92;p36"/>
          <p:cNvSpPr txBox="1"/>
          <p:nvPr/>
        </p:nvSpPr>
        <p:spPr>
          <a:xfrm>
            <a:off x="1543853" y="4589928"/>
            <a:ext cx="2335626" cy="447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defTabSz="457200">
              <a:lnSpc>
                <a:spcPts val="2200"/>
              </a:lnSpc>
              <a:defRPr sz="1100">
                <a:latin typeface="Wigrum-Medium"/>
                <a:ea typeface="Wigrum-Medium"/>
                <a:cs typeface="Wigrum-Medium"/>
                <a:sym typeface="Wigrum-Medium"/>
              </a:defRPr>
            </a:lvl1pPr>
          </a:lstStyle>
          <a:p>
            <a:r>
              <a:rPr b="1" dirty="0">
                <a:latin typeface="Helvetica Neue"/>
                <a:cs typeface="Helvetica Neue"/>
              </a:rPr>
              <a:t>Norval Morrisseau in Red Lake.</a:t>
            </a:r>
          </a:p>
        </p:txBody>
      </p:sp>
      <p:pic>
        <p:nvPicPr>
          <p:cNvPr id="115" name="norval-morrisseau-in-red-lake-contextual.jpg" descr="norval-morrisseau-in-red-lake-contextu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762" y="310230"/>
            <a:ext cx="5929091" cy="43017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66;p15"/>
          <p:cNvSpPr txBox="1"/>
          <p:nvPr/>
        </p:nvSpPr>
        <p:spPr>
          <a:xfrm>
            <a:off x="4899941" y="4150922"/>
            <a:ext cx="3004725" cy="926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>
                <a:latin typeface="Wigrum-Medium"/>
                <a:ea typeface="Wigrum-Medium"/>
                <a:cs typeface="Wigrum-Medium"/>
                <a:sym typeface="Wigrum-Medium"/>
              </a:defRPr>
            </a:pPr>
            <a:r>
              <a:rPr b="1" dirty="0">
                <a:latin typeface="Helvetica Neue"/>
                <a:cs typeface="Helvetica Neue"/>
              </a:rPr>
              <a:t>Norval Morrisseau, </a:t>
            </a:r>
            <a:r>
              <a:rPr b="1" i="1" dirty="0">
                <a:latin typeface="Helvetica Neue"/>
                <a:cs typeface="Helvetica Neue"/>
              </a:rPr>
              <a:t>Man Changing into Thunderbird </a:t>
            </a:r>
            <a:r>
              <a:rPr b="1" dirty="0">
                <a:latin typeface="Helvetica Neue"/>
                <a:cs typeface="Helvetica Neue"/>
              </a:rPr>
              <a:t>(detail), 1977. This work charts Morrisseau’s personal transformation into Copper Thunderbird.</a:t>
            </a:r>
          </a:p>
        </p:txBody>
      </p:sp>
      <p:pic>
        <p:nvPicPr>
          <p:cNvPr id="118" name="norval-morrisseau-man-changing-into-thunderbird-detail.jpg" descr="norval-morrisseau-man-changing-into-thunderbird-detai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334" y="125817"/>
            <a:ext cx="3517746" cy="48918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80;p34"/>
          <p:cNvSpPr txBox="1"/>
          <p:nvPr/>
        </p:nvSpPr>
        <p:spPr>
          <a:xfrm>
            <a:off x="5907622" y="3675538"/>
            <a:ext cx="2575605" cy="1334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>
                <a:latin typeface="Wigrum-Medium"/>
                <a:ea typeface="Wigrum-Medium"/>
                <a:cs typeface="Wigrum-Medium"/>
                <a:sym typeface="Wigrum-Medium"/>
              </a:defRPr>
            </a:pPr>
            <a:r>
              <a:rPr b="1" dirty="0">
                <a:latin typeface="Helvetica Neue"/>
                <a:cs typeface="Helvetica Neue"/>
              </a:rPr>
              <a:t>Norval Morrisseau, </a:t>
            </a:r>
            <a:r>
              <a:rPr b="1" i="1" dirty="0">
                <a:latin typeface="Helvetica Neue"/>
                <a:cs typeface="Helvetica Neue"/>
              </a:rPr>
              <a:t>Shaman and Disciples</a:t>
            </a:r>
            <a:r>
              <a:rPr b="1" dirty="0">
                <a:latin typeface="Helvetica Neue"/>
                <a:cs typeface="Helvetica Neue"/>
              </a:rPr>
              <a:t>, 1979. Morrisseau identified the central figure in this painting—completed while he was an artist in residence at the McMichael—as a self-portrait.</a:t>
            </a:r>
          </a:p>
        </p:txBody>
      </p:sp>
      <p:pic>
        <p:nvPicPr>
          <p:cNvPr id="121" name="norval-morrisseau-shaman-and-disciples-contextual.jpg" descr="norval-morrisseau-shaman-and-disciples-contextu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3" y="320066"/>
            <a:ext cx="5279318" cy="4503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86;p35"/>
          <p:cNvSpPr txBox="1"/>
          <p:nvPr/>
        </p:nvSpPr>
        <p:spPr>
          <a:xfrm>
            <a:off x="359929" y="4316635"/>
            <a:ext cx="8350982" cy="554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>
                <a:latin typeface="Wigrum-Medium"/>
                <a:ea typeface="Wigrum-Medium"/>
                <a:cs typeface="Wigrum-Medium"/>
                <a:sym typeface="Wigrum-Medium"/>
              </a:defRPr>
            </a:pPr>
            <a:r>
              <a:rPr b="1" dirty="0">
                <a:latin typeface="Helvetica Neue"/>
                <a:cs typeface="Helvetica Neue"/>
              </a:rPr>
              <a:t>Norval Morrisseau, </a:t>
            </a:r>
            <a:r>
              <a:rPr b="1" i="1" dirty="0">
                <a:latin typeface="Helvetica Neue"/>
                <a:cs typeface="Helvetica Neue"/>
              </a:rPr>
              <a:t>Water Spirit</a:t>
            </a:r>
            <a:r>
              <a:rPr b="1" dirty="0">
                <a:latin typeface="Helvetica Neue"/>
                <a:cs typeface="Helvetica Neue"/>
              </a:rPr>
              <a:t>, 1972. This manitou, or spirit-being, is known as Micipijiu and expresses the duality of good and evil.</a:t>
            </a:r>
          </a:p>
        </p:txBody>
      </p:sp>
      <p:pic>
        <p:nvPicPr>
          <p:cNvPr id="124" name="norval-morrisseau-water-spirit-kw.jpg" descr="norval-morrisseau-water-spirit-k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9" y="666177"/>
            <a:ext cx="8277822" cy="3630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98;p37"/>
          <p:cNvSpPr txBox="1"/>
          <p:nvPr/>
        </p:nvSpPr>
        <p:spPr>
          <a:xfrm>
            <a:off x="5286044" y="3955600"/>
            <a:ext cx="2270976" cy="926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defTabSz="457200">
              <a:lnSpc>
                <a:spcPts val="2200"/>
              </a:lnSpc>
              <a:defRPr sz="1100">
                <a:latin typeface="Wigrum-Medium"/>
                <a:ea typeface="Wigrum-Medium"/>
                <a:cs typeface="Wigrum-Medium"/>
                <a:sym typeface="Wigrum-Medium"/>
              </a:defRPr>
            </a:lvl1pPr>
          </a:lstStyle>
          <a:p>
            <a:pPr>
              <a:lnSpc>
                <a:spcPct val="110000"/>
              </a:lnSpc>
            </a:pPr>
            <a:r>
              <a:rPr b="1" dirty="0">
                <a:latin typeface="Helvetica Neue"/>
                <a:cs typeface="Helvetica Neue"/>
              </a:rPr>
              <a:t>Harriet, Norval, Pierre, and Victoria Morrisseau, photographed in Toronto in March 1964. </a:t>
            </a:r>
          </a:p>
        </p:txBody>
      </p:sp>
      <p:pic>
        <p:nvPicPr>
          <p:cNvPr id="127" name="norval-morrisseau-harriet-norval-victoria-and-pierre-morrisseau-1964-contextual.jpg" descr="norval-morrisseau-harriet-norval-victoria-and-pierre-morrisseau-1964-contextu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095" y="433433"/>
            <a:ext cx="3400367" cy="44386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204;p38"/>
          <p:cNvSpPr txBox="1"/>
          <p:nvPr/>
        </p:nvSpPr>
        <p:spPr>
          <a:xfrm>
            <a:off x="1428372" y="4507434"/>
            <a:ext cx="5972711" cy="368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defTabSz="457200">
              <a:lnSpc>
                <a:spcPts val="2200"/>
              </a:lnSpc>
              <a:defRPr sz="1100" spc="-7">
                <a:latin typeface="Wigrum-Medium"/>
                <a:ea typeface="Wigrum-Medium"/>
                <a:cs typeface="Wigrum-Medium"/>
                <a:sym typeface="Wigrum-Medium"/>
              </a:defRPr>
            </a:lvl1pPr>
          </a:lstStyle>
          <a:p>
            <a:pPr>
              <a:lnSpc>
                <a:spcPct val="110000"/>
              </a:lnSpc>
            </a:pPr>
            <a:r>
              <a:rPr b="1" dirty="0">
                <a:latin typeface="Helvetica Neue"/>
                <a:cs typeface="Helvetica Neue"/>
              </a:rPr>
              <a:t>A view of the Indians of Canada Pavilion at Montreal’s Expo 67, 1967.</a:t>
            </a:r>
          </a:p>
        </p:txBody>
      </p:sp>
      <p:pic>
        <p:nvPicPr>
          <p:cNvPr id="130" name="photo-expo-indians-of-canada-pavilion-1967-contextual.jpg" descr="photo-expo-indians-of-canada-pavilion-1967-contextu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766" y="487323"/>
            <a:ext cx="6140468" cy="39967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210;p39"/>
          <p:cNvSpPr txBox="1"/>
          <p:nvPr/>
        </p:nvSpPr>
        <p:spPr>
          <a:xfrm>
            <a:off x="1336799" y="4488736"/>
            <a:ext cx="6529246" cy="554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>
                <a:latin typeface="Wigrum-Medium"/>
                <a:ea typeface="Wigrum-Medium"/>
                <a:cs typeface="Wigrum-Medium"/>
                <a:sym typeface="Wigrum-Medium"/>
              </a:defRPr>
            </a:pPr>
            <a:r>
              <a:rPr b="1" dirty="0">
                <a:latin typeface="Helvetica Neue"/>
                <a:cs typeface="Helvetica Neue"/>
              </a:rPr>
              <a:t>Installation of Morrisseau’s works in the exhibition </a:t>
            </a:r>
            <a:r>
              <a:rPr b="1" i="1" dirty="0">
                <a:latin typeface="Helvetica Neue"/>
                <a:cs typeface="Helvetica Neue"/>
              </a:rPr>
              <a:t>Norval Morrisseau: Shaman Artist </a:t>
            </a:r>
            <a:r>
              <a:rPr b="1" dirty="0">
                <a:latin typeface="Helvetica Neue"/>
                <a:cs typeface="Helvetica Neue"/>
              </a:rPr>
              <a:t>at the National Gallery of Canada, Ottawa, 2006.</a:t>
            </a:r>
          </a:p>
        </p:txBody>
      </p:sp>
      <p:pic>
        <p:nvPicPr>
          <p:cNvPr id="133" name="exhibition-norval-morrisseau-shaman-artist-at-ngc-contextual.jpg" descr="exhibition-norval-morrisseau-shaman-artist-at-ngc-contextu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428" y="277045"/>
            <a:ext cx="6453988" cy="42294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674</Words>
  <Application>Microsoft Macintosh PowerPoint</Application>
  <PresentationFormat>On-screen Show (16:9)</PresentationFormat>
  <Paragraphs>35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Jocelyn Anderson</dc:creator>
  <cp:lastModifiedBy>Simone Wharton</cp:lastModifiedBy>
  <cp:revision>6</cp:revision>
  <dcterms:modified xsi:type="dcterms:W3CDTF">2021-01-29T22:57:28Z</dcterms:modified>
</cp:coreProperties>
</file>