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77" r:id="rId5"/>
    <p:sldId id="298" r:id="rId6"/>
    <p:sldId id="279" r:id="rId7"/>
    <p:sldId id="280" r:id="rId8"/>
    <p:sldId id="282" r:id="rId9"/>
    <p:sldId id="281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41">
          <p15:clr>
            <a:srgbClr val="A4A3A4"/>
          </p15:clr>
        </p15:guide>
        <p15:guide id="4" pos="28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54" autoAdjust="0"/>
    <p:restoredTop sz="79627" autoAdjust="0"/>
  </p:normalViewPr>
  <p:slideViewPr>
    <p:cSldViewPr snapToGrid="0">
      <p:cViewPr varScale="1">
        <p:scale>
          <a:sx n="112" d="100"/>
          <a:sy n="112" d="100"/>
        </p:scale>
        <p:origin x="-152" y="-104"/>
      </p:cViewPr>
      <p:guideLst>
        <p:guide orient="horz" pos="1620"/>
        <p:guide orient="horz" pos="1641"/>
        <p:guide pos="2880"/>
        <p:guide pos="28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08220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1104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8173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6452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0138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7457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e7db8cd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e7db8cd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4406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e7db8cd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e7db8cd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*insert Ruth’s captions*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63722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8368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68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2696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2274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5639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e5bc22b1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e5bc22b1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68621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e5bc22b1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e5bc22b1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603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c1606e0b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c1606e0b9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c1606e0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c1606e0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e5bc22b1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e5bc22b1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8630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e5bc22b1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e5bc22b1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e5bc22b1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e5bc22b1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e5bc22b1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e5bc22b1b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c1606e0b9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c1606e0b9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32725" y="675050"/>
            <a:ext cx="45861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80CB26-BA88-7F41-AE1A-A42C08C33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2;p16">
            <a:extLst>
              <a:ext uri="{FF2B5EF4-FFF2-40B4-BE49-F238E27FC236}">
                <a16:creationId xmlns:a16="http://schemas.microsoft.com/office/drawing/2014/main" xmlns="" id="{CD0A640C-DB1B-CF48-AFE5-4F01416F9C4F}"/>
              </a:ext>
            </a:extLst>
          </p:cNvPr>
          <p:cNvSpPr txBox="1"/>
          <p:nvPr/>
        </p:nvSpPr>
        <p:spPr>
          <a:xfrm>
            <a:off x="5363553" y="4141076"/>
            <a:ext cx="3579872" cy="77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signed photograph sent to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 from Dr. Norman Bethune, 1937.</a:t>
            </a:r>
          </a:p>
        </p:txBody>
      </p:sp>
      <p:pic>
        <p:nvPicPr>
          <p:cNvPr id="2" name="Picture 1" descr="art-books_15_dr-norman-bethune-madrid-1937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01" y="360385"/>
            <a:ext cx="3611687" cy="446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25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9B12D0-A56B-4E4C-A74A-564872694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447" y="471174"/>
            <a:ext cx="2968142" cy="4471425"/>
          </a:xfrm>
          <a:prstGeom prst="rect">
            <a:avLst/>
          </a:prstGeom>
        </p:spPr>
      </p:pic>
      <p:sp>
        <p:nvSpPr>
          <p:cNvPr id="4" name="Google Shape;90;p19">
            <a:extLst>
              <a:ext uri="{FF2B5EF4-FFF2-40B4-BE49-F238E27FC236}">
                <a16:creationId xmlns:a16="http://schemas.microsoft.com/office/drawing/2014/main" xmlns="" id="{9DEE58C8-F016-0946-98C4-6C06DE39DE5A}"/>
              </a:ext>
            </a:extLst>
          </p:cNvPr>
          <p:cNvSpPr txBox="1"/>
          <p:nvPr/>
        </p:nvSpPr>
        <p:spPr>
          <a:xfrm>
            <a:off x="176580" y="98963"/>
            <a:ext cx="2582219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#1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72;p16">
            <a:extLst>
              <a:ext uri="{FF2B5EF4-FFF2-40B4-BE49-F238E27FC236}">
                <a16:creationId xmlns:a16="http://schemas.microsoft.com/office/drawing/2014/main" xmlns="" id="{3DDDCA8A-E959-FB4D-8043-99DA6A44A762}"/>
              </a:ext>
            </a:extLst>
          </p:cNvPr>
          <p:cNvSpPr txBox="1"/>
          <p:nvPr/>
        </p:nvSpPr>
        <p:spPr>
          <a:xfrm>
            <a:off x="5097517" y="4361793"/>
            <a:ext cx="3857297" cy="580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Clark,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Petroushka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1937. Clark considered this work her most important painting.</a:t>
            </a:r>
          </a:p>
        </p:txBody>
      </p:sp>
    </p:spTree>
    <p:extLst>
      <p:ext uri="{BB962C8B-B14F-4D97-AF65-F5344CB8AC3E}">
        <p14:creationId xmlns:p14="http://schemas.microsoft.com/office/powerpoint/2010/main" val="4263329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2;p16">
            <a:extLst>
              <a:ext uri="{FF2B5EF4-FFF2-40B4-BE49-F238E27FC236}">
                <a16:creationId xmlns:a16="http://schemas.microsoft.com/office/drawing/2014/main" xmlns="" id="{3DDDCA8A-E959-FB4D-8043-99DA6A44A762}"/>
              </a:ext>
            </a:extLst>
          </p:cNvPr>
          <p:cNvSpPr txBox="1"/>
          <p:nvPr/>
        </p:nvSpPr>
        <p:spPr>
          <a:xfrm>
            <a:off x="4960883" y="4162097"/>
            <a:ext cx="4004441" cy="780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Study for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Petroushka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1937. In this sketch we see Clark planning the painting; her composition may have been inspired by political posters.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2F43C3-7F7A-2F46-A601-6A6F7D175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093" y="200901"/>
            <a:ext cx="2877442" cy="474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65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961243E-45AA-7348-89C7-1DCA8FF0D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004" y="524657"/>
            <a:ext cx="3965742" cy="4407861"/>
          </a:xfrm>
          <a:prstGeom prst="rect">
            <a:avLst/>
          </a:prstGeom>
        </p:spPr>
      </p:pic>
      <p:sp>
        <p:nvSpPr>
          <p:cNvPr id="6" name="Google Shape;90;p19">
            <a:extLst>
              <a:ext uri="{FF2B5EF4-FFF2-40B4-BE49-F238E27FC236}">
                <a16:creationId xmlns:a16="http://schemas.microsoft.com/office/drawing/2014/main" xmlns="" id="{184EE461-BA2E-8147-9A63-414F96F01288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72;p16">
            <a:extLst>
              <a:ext uri="{FF2B5EF4-FFF2-40B4-BE49-F238E27FC236}">
                <a16:creationId xmlns:a16="http://schemas.microsoft.com/office/drawing/2014/main" xmlns="" id="{3DDDCA8A-E959-FB4D-8043-99DA6A44A762}"/>
              </a:ext>
            </a:extLst>
          </p:cNvPr>
          <p:cNvSpPr txBox="1"/>
          <p:nvPr/>
        </p:nvSpPr>
        <p:spPr>
          <a:xfrm>
            <a:off x="5799687" y="3972480"/>
            <a:ext cx="2991556" cy="98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Self-Portrait with Concert Program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1942. Here Clark holds the program of a benefit concert for Russia that she attended in late 1941.</a:t>
            </a:r>
          </a:p>
        </p:txBody>
      </p:sp>
    </p:spTree>
    <p:extLst>
      <p:ext uri="{BB962C8B-B14F-4D97-AF65-F5344CB8AC3E}">
        <p14:creationId xmlns:p14="http://schemas.microsoft.com/office/powerpoint/2010/main" val="4189982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D763210-DBBF-F44D-9D93-3AF0302E5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735" y="200901"/>
            <a:ext cx="4098346" cy="4741698"/>
          </a:xfrm>
          <a:prstGeom prst="rect">
            <a:avLst/>
          </a:prstGeom>
        </p:spPr>
      </p:pic>
      <p:sp>
        <p:nvSpPr>
          <p:cNvPr id="6" name="Google Shape;72;p16">
            <a:extLst>
              <a:ext uri="{FF2B5EF4-FFF2-40B4-BE49-F238E27FC236}">
                <a16:creationId xmlns:a16="http://schemas.microsoft.com/office/drawing/2014/main" xmlns="" id="{2CC2EB71-3F5C-1640-8787-FC285496B458}"/>
              </a:ext>
            </a:extLst>
          </p:cNvPr>
          <p:cNvSpPr txBox="1"/>
          <p:nvPr/>
        </p:nvSpPr>
        <p:spPr>
          <a:xfrm>
            <a:off x="5304764" y="3880500"/>
            <a:ext cx="3522132" cy="118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Clark,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Pavlichenko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Her Comrades at the Toronto City Hall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1943,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oil on canvas, frame: 90 x 79.7 cm, Art Gallery of Ontario, Toronto, purchased with funds donated by AGO Members, 2000 2000/17. © Clive Clark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10000"/>
              </a:lnSpc>
            </a:pP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Lieutenant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Ludmila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Pavlichenko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was one of a group of young Russian representatives who were touring North America to raise support for their cause.</a:t>
            </a:r>
          </a:p>
        </p:txBody>
      </p:sp>
    </p:spTree>
    <p:extLst>
      <p:ext uri="{BB962C8B-B14F-4D97-AF65-F5344CB8AC3E}">
        <p14:creationId xmlns:p14="http://schemas.microsoft.com/office/powerpoint/2010/main" val="2965005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/>
        </p:nvSpPr>
        <p:spPr>
          <a:xfrm>
            <a:off x="5669818" y="3945854"/>
            <a:ext cx="2755531" cy="109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0000"/>
              </a:lnSpc>
              <a:buClr>
                <a:schemeClr val="dk1"/>
              </a:buClr>
              <a:buSzPts val="1100"/>
            </a:pP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Presents from Madrid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1937. This watercolour was the first work with political content that Clark exhibited.</a:t>
            </a:r>
            <a:endParaRPr sz="1100" b="1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/>
            </a:endParaRPr>
          </a:p>
        </p:txBody>
      </p:sp>
      <p:sp>
        <p:nvSpPr>
          <p:cNvPr id="5" name="Google Shape;90;p19">
            <a:extLst>
              <a:ext uri="{FF2B5EF4-FFF2-40B4-BE49-F238E27FC236}">
                <a16:creationId xmlns:a16="http://schemas.microsoft.com/office/drawing/2014/main" xmlns="" id="{78C64E3B-8BC7-C544-A9D4-55FCCF3FAB9F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Culminating Task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187102-7C02-AA41-BA2D-B045CE4DE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16" y="725770"/>
            <a:ext cx="4581214" cy="409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88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000427-88CF-BA4C-BFA4-592C7116C6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88" t="7023" r="8957" b="6502"/>
          <a:stretch/>
        </p:blipFill>
        <p:spPr>
          <a:xfrm>
            <a:off x="719979" y="446124"/>
            <a:ext cx="3852021" cy="4251251"/>
          </a:xfrm>
          <a:prstGeom prst="rect">
            <a:avLst/>
          </a:prstGeom>
        </p:spPr>
      </p:pic>
      <p:sp>
        <p:nvSpPr>
          <p:cNvPr id="7" name="Google Shape;127;p25">
            <a:extLst>
              <a:ext uri="{FF2B5EF4-FFF2-40B4-BE49-F238E27FC236}">
                <a16:creationId xmlns:a16="http://schemas.microsoft.com/office/drawing/2014/main" xmlns="" id="{C687F5E7-8911-BB47-B72B-1CA8F1B36D9C}"/>
              </a:ext>
            </a:extLst>
          </p:cNvPr>
          <p:cNvSpPr txBox="1"/>
          <p:nvPr/>
        </p:nvSpPr>
        <p:spPr>
          <a:xfrm>
            <a:off x="4809528" y="3709713"/>
            <a:ext cx="3252787" cy="930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scarf bearing the emblem of the CNT (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Confederación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Nacional del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Trabajo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that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Norman Bethune sent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 from Spain, c.1936–37.</a:t>
            </a:r>
            <a:endParaRPr sz="1100" b="1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51683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9E9FF2-9A6B-FB41-8A1B-737EB6224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551" y="223126"/>
            <a:ext cx="3742525" cy="4697248"/>
          </a:xfrm>
          <a:prstGeom prst="rect">
            <a:avLst/>
          </a:prstGeom>
        </p:spPr>
      </p:pic>
      <p:sp>
        <p:nvSpPr>
          <p:cNvPr id="7" name="Google Shape;72;p16">
            <a:extLst>
              <a:ext uri="{FF2B5EF4-FFF2-40B4-BE49-F238E27FC236}">
                <a16:creationId xmlns:a16="http://schemas.microsoft.com/office/drawing/2014/main" xmlns="" id="{8CE71238-8877-B84F-BC6A-B5263B66E138}"/>
              </a:ext>
            </a:extLst>
          </p:cNvPr>
          <p:cNvSpPr txBox="1"/>
          <p:nvPr/>
        </p:nvSpPr>
        <p:spPr>
          <a:xfrm>
            <a:off x="5429956" y="4245662"/>
            <a:ext cx="2867378" cy="77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Self Portrait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1925, oil on canvas, 28.3 x 22.2 cm, Art Gallery of Ontario, Toronto, purchase with assistance from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Wintario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1979 79/43. </a:t>
            </a:r>
          </a:p>
          <a:p>
            <a:pPr>
              <a:lnSpc>
                <a:spcPct val="110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Clive Clark. </a:t>
            </a:r>
            <a:endParaRPr lang="en-CA" sz="1100" b="1" dirty="0" smtClean="0"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10000"/>
              </a:lnSpc>
            </a:pPr>
            <a:endParaRPr lang="en-CA" sz="1100" b="1" dirty="0"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10000"/>
              </a:lnSpc>
            </a:pP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Clark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painted this work before she moved to Canada.</a:t>
            </a:r>
          </a:p>
        </p:txBody>
      </p:sp>
    </p:spTree>
    <p:extLst>
      <p:ext uri="{BB962C8B-B14F-4D97-AF65-F5344CB8AC3E}">
        <p14:creationId xmlns:p14="http://schemas.microsoft.com/office/powerpoint/2010/main" val="3838570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EBA23EF-751C-244A-A5EB-C695756F5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551" y="223126"/>
            <a:ext cx="3742525" cy="4697248"/>
          </a:xfrm>
          <a:prstGeom prst="rect">
            <a:avLst/>
          </a:prstGeom>
        </p:spPr>
      </p:pic>
      <p:sp>
        <p:nvSpPr>
          <p:cNvPr id="7" name="Google Shape;72;p16">
            <a:extLst>
              <a:ext uri="{FF2B5EF4-FFF2-40B4-BE49-F238E27FC236}">
                <a16:creationId xmlns:a16="http://schemas.microsoft.com/office/drawing/2014/main" xmlns="" id="{8CE71238-8877-B84F-BC6A-B5263B66E138}"/>
              </a:ext>
            </a:extLst>
          </p:cNvPr>
          <p:cNvSpPr txBox="1"/>
          <p:nvPr/>
        </p:nvSpPr>
        <p:spPr>
          <a:xfrm>
            <a:off x="5429955" y="4154310"/>
            <a:ext cx="3149601" cy="76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Parachute Riggers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1947. Here we see a dramatic view of women in the RCAF packing and repairing parachutes.</a:t>
            </a:r>
          </a:p>
        </p:txBody>
      </p:sp>
    </p:spTree>
    <p:extLst>
      <p:ext uri="{BB962C8B-B14F-4D97-AF65-F5344CB8AC3E}">
        <p14:creationId xmlns:p14="http://schemas.microsoft.com/office/powerpoint/2010/main" val="606071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DBC04A4-269C-C348-9C68-C75888C76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62" y="103086"/>
            <a:ext cx="5481347" cy="4933212"/>
          </a:xfrm>
          <a:prstGeom prst="rect">
            <a:avLst/>
          </a:prstGeom>
        </p:spPr>
      </p:pic>
      <p:sp>
        <p:nvSpPr>
          <p:cNvPr id="7" name="Google Shape;60;p14">
            <a:extLst>
              <a:ext uri="{FF2B5EF4-FFF2-40B4-BE49-F238E27FC236}">
                <a16:creationId xmlns:a16="http://schemas.microsoft.com/office/drawing/2014/main" xmlns="" id="{2A7E46C6-E0CC-E549-ADF5-35BF743F089C}"/>
              </a:ext>
            </a:extLst>
          </p:cNvPr>
          <p:cNvSpPr txBox="1"/>
          <p:nvPr/>
        </p:nvSpPr>
        <p:spPr>
          <a:xfrm>
            <a:off x="6084116" y="3282338"/>
            <a:ext cx="2867872" cy="915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Still Life with Apples and </a:t>
            </a:r>
            <a:r>
              <a:rPr lang="en-CA" sz="1100" b="1" i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Grapes</a:t>
            </a: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1935, oil on canvas, 68.6 x 76.2 cm, The Thomson Collection at the Art Gallery of Ontario, Toronto, AGOID.104118. © Clive Clark. </a:t>
            </a:r>
          </a:p>
          <a:p>
            <a:pPr>
              <a:lnSpc>
                <a:spcPct val="110000"/>
              </a:lnSpc>
            </a:pPr>
            <a:endParaRPr lang="en-CA" sz="1100" b="1" dirty="0" smtClean="0"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10000"/>
              </a:lnSpc>
            </a:pP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work Clark painted the table-top on a sloping angle, as though viewers were looking down on the arrangement.</a:t>
            </a:r>
          </a:p>
        </p:txBody>
      </p:sp>
    </p:spTree>
    <p:extLst>
      <p:ext uri="{BB962C8B-B14F-4D97-AF65-F5344CB8AC3E}">
        <p14:creationId xmlns:p14="http://schemas.microsoft.com/office/powerpoint/2010/main" val="235532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0C49C0-03FC-D04C-AC6B-3D4CD8ED2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07" y="239955"/>
            <a:ext cx="5186089" cy="4663589"/>
          </a:xfrm>
          <a:prstGeom prst="rect">
            <a:avLst/>
          </a:prstGeom>
        </p:spPr>
      </p:pic>
      <p:sp>
        <p:nvSpPr>
          <p:cNvPr id="7" name="Google Shape;60;p14">
            <a:extLst>
              <a:ext uri="{FF2B5EF4-FFF2-40B4-BE49-F238E27FC236}">
                <a16:creationId xmlns:a16="http://schemas.microsoft.com/office/drawing/2014/main" xmlns="" id="{2A7E46C6-E0CC-E549-ADF5-35BF743F089C}"/>
              </a:ext>
            </a:extLst>
          </p:cNvPr>
          <p:cNvSpPr txBox="1"/>
          <p:nvPr/>
        </p:nvSpPr>
        <p:spPr>
          <a:xfrm>
            <a:off x="5847095" y="3220420"/>
            <a:ext cx="3166141" cy="73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Our Street in Autumn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1945–47, oil on canvas, frame: 94 x 101.5 cm,</a:t>
            </a:r>
            <a:b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Art Gallery of Ontario, Toronto, Gift from the J.S. McLean Collection, by Canada Packers Inc., 1990 89/794. © Clive Clark</a:t>
            </a: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>
              <a:lnSpc>
                <a:spcPct val="114000"/>
              </a:lnSpc>
            </a:pPr>
            <a:endParaRPr lang="en-CA" sz="1100" b="1" dirty="0"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14000"/>
              </a:lnSpc>
            </a:pP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Clark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created several paintings that depict her own community.</a:t>
            </a:r>
          </a:p>
          <a:p>
            <a:pPr>
              <a:lnSpc>
                <a:spcPct val="114000"/>
              </a:lnSpc>
            </a:pPr>
            <a:endParaRPr lang="en-CA" sz="1100" b="1" dirty="0"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A614707-1108-1241-ADB8-6D564E442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147" y="223126"/>
            <a:ext cx="4299331" cy="4697248"/>
          </a:xfrm>
          <a:prstGeom prst="rect">
            <a:avLst/>
          </a:prstGeom>
        </p:spPr>
      </p:pic>
      <p:sp>
        <p:nvSpPr>
          <p:cNvPr id="6" name="Google Shape;72;p16">
            <a:extLst>
              <a:ext uri="{FF2B5EF4-FFF2-40B4-BE49-F238E27FC236}">
                <a16:creationId xmlns:a16="http://schemas.microsoft.com/office/drawing/2014/main" xmlns="" id="{3C110260-A988-2444-A697-5F3FDFD8A1AD}"/>
              </a:ext>
            </a:extLst>
          </p:cNvPr>
          <p:cNvSpPr txBox="1"/>
          <p:nvPr/>
        </p:nvSpPr>
        <p:spPr>
          <a:xfrm>
            <a:off x="5697068" y="4176888"/>
            <a:ext cx="3255021" cy="74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Sunlight in the Woods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1966. Clark’s later paintings reveal an interest in abstract organic forms.</a:t>
            </a:r>
          </a:p>
        </p:txBody>
      </p:sp>
    </p:spTree>
    <p:extLst>
      <p:ext uri="{BB962C8B-B14F-4D97-AF65-F5344CB8AC3E}">
        <p14:creationId xmlns:p14="http://schemas.microsoft.com/office/powerpoint/2010/main" val="2373522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81A3AB6-2DE9-5243-A01B-1D8DF2E5D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236" y="223126"/>
            <a:ext cx="4201153" cy="4697247"/>
          </a:xfrm>
          <a:prstGeom prst="rect">
            <a:avLst/>
          </a:prstGeom>
        </p:spPr>
      </p:pic>
      <p:sp>
        <p:nvSpPr>
          <p:cNvPr id="6" name="Google Shape;72;p16">
            <a:extLst>
              <a:ext uri="{FF2B5EF4-FFF2-40B4-BE49-F238E27FC236}">
                <a16:creationId xmlns:a16="http://schemas.microsoft.com/office/drawing/2014/main" xmlns="" id="{380599C7-87B8-7B44-9650-48579F4F6323}"/>
              </a:ext>
            </a:extLst>
          </p:cNvPr>
          <p:cNvSpPr txBox="1"/>
          <p:nvPr/>
        </p:nvSpPr>
        <p:spPr>
          <a:xfrm>
            <a:off x="5659268" y="4323643"/>
            <a:ext cx="3067043" cy="596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the Woods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1939. Clark painted several views of forest interiors.</a:t>
            </a:r>
          </a:p>
        </p:txBody>
      </p:sp>
    </p:spTree>
    <p:extLst>
      <p:ext uri="{BB962C8B-B14F-4D97-AF65-F5344CB8AC3E}">
        <p14:creationId xmlns:p14="http://schemas.microsoft.com/office/powerpoint/2010/main" val="3884459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1234DF-04FA-7346-AF38-77FD19396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31" y="191058"/>
            <a:ext cx="6056429" cy="4761384"/>
          </a:xfrm>
          <a:prstGeom prst="rect">
            <a:avLst/>
          </a:prstGeom>
        </p:spPr>
      </p:pic>
      <p:sp>
        <p:nvSpPr>
          <p:cNvPr id="6" name="Google Shape;198;p37">
            <a:extLst>
              <a:ext uri="{FF2B5EF4-FFF2-40B4-BE49-F238E27FC236}">
                <a16:creationId xmlns:a16="http://schemas.microsoft.com/office/drawing/2014/main" xmlns="" id="{11D2972A-D8D0-9448-8E3F-57270CA1DD46}"/>
              </a:ext>
            </a:extLst>
          </p:cNvPr>
          <p:cNvSpPr txBox="1"/>
          <p:nvPr/>
        </p:nvSpPr>
        <p:spPr>
          <a:xfrm>
            <a:off x="6663559" y="3838222"/>
            <a:ext cx="2480441" cy="111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Boats in Dry Dock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1946. Clark sometimes made oil sketches in situ, later working them up into larger canvases in the studio.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40070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6A8F8B-43A0-F743-A4A5-9449EE760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66" y="191058"/>
            <a:ext cx="6481558" cy="4761384"/>
          </a:xfrm>
          <a:prstGeom prst="rect">
            <a:avLst/>
          </a:prstGeom>
        </p:spPr>
      </p:pic>
      <p:sp>
        <p:nvSpPr>
          <p:cNvPr id="7" name="Google Shape;198;p37">
            <a:extLst>
              <a:ext uri="{FF2B5EF4-FFF2-40B4-BE49-F238E27FC236}">
                <a16:creationId xmlns:a16="http://schemas.microsoft.com/office/drawing/2014/main" xmlns="" id="{5254E223-1FCE-D845-B842-4E4ADBD21FFA}"/>
              </a:ext>
            </a:extLst>
          </p:cNvPr>
          <p:cNvSpPr txBox="1"/>
          <p:nvPr/>
        </p:nvSpPr>
        <p:spPr>
          <a:xfrm>
            <a:off x="6876123" y="4176888"/>
            <a:ext cx="2041911" cy="775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 painting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Sketch for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Tadoussac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Boats in Dry Dock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1944.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9709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E36241-1434-4F4E-A0E4-9346A67B2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90" y="104873"/>
            <a:ext cx="3884174" cy="4933751"/>
          </a:xfrm>
          <a:prstGeom prst="rect">
            <a:avLst/>
          </a:prstGeom>
        </p:spPr>
      </p:pic>
      <p:sp>
        <p:nvSpPr>
          <p:cNvPr id="66" name="Google Shape;66;p15"/>
          <p:cNvSpPr txBox="1"/>
          <p:nvPr/>
        </p:nvSpPr>
        <p:spPr>
          <a:xfrm>
            <a:off x="5486400" y="4677103"/>
            <a:ext cx="3129377" cy="361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Clark, c.1936.</a:t>
            </a:r>
          </a:p>
          <a:p>
            <a:pPr>
              <a:lnSpc>
                <a:spcPct val="114000"/>
              </a:lnSpc>
            </a:pPr>
            <a:endParaRPr lang="en-CA" sz="1100" b="1" dirty="0"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7A41B6-ED58-B74F-A7C1-C2284698A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271" y="198287"/>
            <a:ext cx="3511976" cy="4791375"/>
          </a:xfrm>
          <a:prstGeom prst="rect">
            <a:avLst/>
          </a:prstGeom>
        </p:spPr>
      </p:pic>
      <p:sp>
        <p:nvSpPr>
          <p:cNvPr id="180" name="Google Shape;180;p34"/>
          <p:cNvSpPr txBox="1"/>
          <p:nvPr/>
        </p:nvSpPr>
        <p:spPr>
          <a:xfrm>
            <a:off x="5388045" y="4154415"/>
            <a:ext cx="2575604" cy="83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Myself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1933. Clark painted this famous self-</a:t>
            </a:r>
            <a:b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portrait while she was pregnant with her second son, Clive.</a:t>
            </a:r>
          </a:p>
          <a:p>
            <a:endParaRPr lang="en-CA" sz="1100" b="1" dirty="0"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9B12D0-A56B-4E4C-A74A-564872694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663" y="194308"/>
            <a:ext cx="3151926" cy="4748291"/>
          </a:xfrm>
          <a:prstGeom prst="rect">
            <a:avLst/>
          </a:prstGeom>
        </p:spPr>
      </p:pic>
      <p:sp>
        <p:nvSpPr>
          <p:cNvPr id="7" name="Google Shape;72;p16">
            <a:extLst>
              <a:ext uri="{FF2B5EF4-FFF2-40B4-BE49-F238E27FC236}">
                <a16:creationId xmlns:a16="http://schemas.microsoft.com/office/drawing/2014/main" xmlns="" id="{3DDDCA8A-E959-FB4D-8043-99DA6A44A762}"/>
              </a:ext>
            </a:extLst>
          </p:cNvPr>
          <p:cNvSpPr txBox="1"/>
          <p:nvPr/>
        </p:nvSpPr>
        <p:spPr>
          <a:xfrm>
            <a:off x="5097518" y="3891016"/>
            <a:ext cx="2995766" cy="105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Clark,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Petroushka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1937.</a:t>
            </a:r>
          </a:p>
          <a:p>
            <a:pPr>
              <a:lnSpc>
                <a:spcPct val="115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painting was inspired by a workers’ strike during the Great Depression.</a:t>
            </a:r>
          </a:p>
        </p:txBody>
      </p:sp>
    </p:spTree>
    <p:extLst>
      <p:ext uri="{BB962C8B-B14F-4D97-AF65-F5344CB8AC3E}">
        <p14:creationId xmlns:p14="http://schemas.microsoft.com/office/powerpoint/2010/main" val="402885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14EBD2C-F4F5-DA4F-A02F-7CAD40D50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87" y="158575"/>
            <a:ext cx="5339401" cy="4819998"/>
          </a:xfrm>
          <a:prstGeom prst="rect">
            <a:avLst/>
          </a:prstGeom>
        </p:spPr>
      </p:pic>
      <p:sp>
        <p:nvSpPr>
          <p:cNvPr id="6" name="Google Shape;192;p36">
            <a:extLst>
              <a:ext uri="{FF2B5EF4-FFF2-40B4-BE49-F238E27FC236}">
                <a16:creationId xmlns:a16="http://schemas.microsoft.com/office/drawing/2014/main" xmlns="" id="{3E84E849-27E3-B24E-96B9-7631F5DD9AFA}"/>
              </a:ext>
            </a:extLst>
          </p:cNvPr>
          <p:cNvSpPr txBox="1"/>
          <p:nvPr/>
        </p:nvSpPr>
        <p:spPr>
          <a:xfrm>
            <a:off x="6434087" y="3857298"/>
            <a:ext cx="2257968" cy="112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Souvenirs </a:t>
            </a:r>
            <a:r>
              <a:rPr lang="en-CA" sz="1100" b="1" i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 Leningrad: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Mother and Child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1955–56. This painting refers to Clark’s memories of being a young mother in Russia.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BFCDB62-49BA-A846-99E5-B8F3BF7D5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32" y="152400"/>
            <a:ext cx="6056429" cy="4838700"/>
          </a:xfrm>
          <a:prstGeom prst="rect">
            <a:avLst/>
          </a:prstGeom>
        </p:spPr>
      </p:pic>
      <p:sp>
        <p:nvSpPr>
          <p:cNvPr id="6" name="Google Shape;198;p37">
            <a:extLst>
              <a:ext uri="{FF2B5EF4-FFF2-40B4-BE49-F238E27FC236}">
                <a16:creationId xmlns:a16="http://schemas.microsoft.com/office/drawing/2014/main" xmlns="" id="{11D2972A-D8D0-9448-8E3F-57270CA1DD46}"/>
              </a:ext>
            </a:extLst>
          </p:cNvPr>
          <p:cNvSpPr txBox="1"/>
          <p:nvPr/>
        </p:nvSpPr>
        <p:spPr>
          <a:xfrm>
            <a:off x="6663559" y="3888828"/>
            <a:ext cx="2480442" cy="110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Clark,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Maintenance Jobs in the Hangar #6, Trenton RCAF, Station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1945. To fulfill her wartime commission, Clark visited the RCAF base at Trenton.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9"/>
          <p:cNvSpPr txBox="1"/>
          <p:nvPr/>
        </p:nvSpPr>
        <p:spPr>
          <a:xfrm>
            <a:off x="2656500" y="4572064"/>
            <a:ext cx="3830998" cy="420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young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Plistik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1919.</a:t>
            </a:r>
          </a:p>
          <a:p>
            <a:pPr lvl="0">
              <a:lnSpc>
                <a:spcPct val="115000"/>
              </a:lnSpc>
            </a:pP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043049-ED5C-384A-A15F-7F1048710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500" y="275290"/>
            <a:ext cx="3830998" cy="42967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879C88-BE92-C14F-AF06-EE043F86C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36" y="110075"/>
            <a:ext cx="4686376" cy="4923350"/>
          </a:xfrm>
          <a:prstGeom prst="rect">
            <a:avLst/>
          </a:prstGeom>
        </p:spPr>
      </p:pic>
      <p:sp>
        <p:nvSpPr>
          <p:cNvPr id="6" name="Google Shape;204;p38">
            <a:extLst>
              <a:ext uri="{FF2B5EF4-FFF2-40B4-BE49-F238E27FC236}">
                <a16:creationId xmlns:a16="http://schemas.microsoft.com/office/drawing/2014/main" xmlns="" id="{02A4DA7F-C1E5-9143-ABDD-A68456A4E19B}"/>
              </a:ext>
            </a:extLst>
          </p:cNvPr>
          <p:cNvSpPr txBox="1"/>
          <p:nvPr/>
        </p:nvSpPr>
        <p:spPr>
          <a:xfrm>
            <a:off x="5969876" y="4466897"/>
            <a:ext cx="1996965" cy="56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Paraskeva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Philip Clark in Canada, 1931.</a:t>
            </a:r>
          </a:p>
          <a:p>
            <a:pPr>
              <a:lnSpc>
                <a:spcPct val="114000"/>
              </a:lnSpc>
            </a:pPr>
            <a:endParaRPr lang="en-CA" sz="1100" b="1" dirty="0"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577</Words>
  <Application>Microsoft Macintosh PowerPoint</Application>
  <PresentationFormat>On-screen Show (16:9)</PresentationFormat>
  <Paragraphs>36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Jocelyn Anderson</dc:creator>
  <cp:lastModifiedBy>Simone Wharton</cp:lastModifiedBy>
  <cp:revision>50</cp:revision>
  <cp:lastPrinted>2019-08-15T17:42:03Z</cp:lastPrinted>
  <dcterms:modified xsi:type="dcterms:W3CDTF">2021-03-29T17:41:13Z</dcterms:modified>
</cp:coreProperties>
</file>