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120" d="100"/>
          <a:sy n="120" d="100"/>
        </p:scale>
        <p:origin x="-1016" y="-688"/>
      </p:cViewPr>
      <p:guideLst>
        <p:guide orient="horz" pos="177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80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1" name="Shape 18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*insert Ruth’s captions*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*insert Ruth’s captions*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3" name="Shape 1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*insert Ruth’s captions*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9" name="Shape 1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*insert Ruth’s captions*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5" name="Shape 2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*insert Ruth’s captions*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xx%"/>
          <p:cNvSpPr txBox="1">
            <a:spLocks noGrp="1"/>
          </p:cNvSpPr>
          <p:nvPr>
            <p:ph type="title" hasCustomPrompt="1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xx%</a:t>
            </a:r>
          </a:p>
        </p:txBody>
      </p:sp>
      <p:sp>
        <p:nvSpPr>
          <p:cNvPr id="9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/>
          <a:lstStyle/>
          <a:p>
            <a:pPr indent="-317500">
              <a:buSzPts val="1400"/>
              <a:defRPr sz="1400"/>
            </a:pPr>
            <a:endParaRPr/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Google Shape;39;p9"/>
          <p:cNvSpPr txBox="1">
            <a:spLocks noGrp="1"/>
          </p:cNvSpPr>
          <p:nvPr>
            <p:ph type="body" sz="half" idx="21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que dimages dedward mitchell bannist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07944" cy="5184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216;p40"/>
          <p:cNvSpPr txBox="1"/>
          <p:nvPr/>
        </p:nvSpPr>
        <p:spPr>
          <a:xfrm>
            <a:off x="1259299" y="4622800"/>
            <a:ext cx="6467147" cy="368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defTabSz="457200">
              <a:lnSpc>
                <a:spcPct val="110000"/>
              </a:lnSpc>
              <a:defRPr sz="1100" b="1" spc="-7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dirty="0" err="1" smtClean="0"/>
              <a:t>Cérémonies</a:t>
            </a:r>
            <a:r>
              <a:rPr lang="en-US" dirty="0" smtClean="0"/>
              <a:t> </a:t>
            </a:r>
            <a:r>
              <a:rPr lang="en-US" dirty="0" err="1" smtClean="0"/>
              <a:t>d’ouverture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 smtClean="0"/>
              <a:t>l’Exposition</a:t>
            </a:r>
            <a:r>
              <a:rPr lang="en-US" dirty="0" smtClean="0"/>
              <a:t> </a:t>
            </a:r>
            <a:r>
              <a:rPr lang="en-US" dirty="0" err="1" smtClean="0"/>
              <a:t>universelle</a:t>
            </a:r>
            <a:r>
              <a:rPr lang="en-US" dirty="0" smtClean="0"/>
              <a:t> </a:t>
            </a:r>
            <a:r>
              <a:rPr lang="en-US" dirty="0"/>
              <a:t>de 1876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Philadelphie</a:t>
            </a:r>
            <a:r>
              <a:rPr lang="en-US" dirty="0"/>
              <a:t>, 10 </a:t>
            </a:r>
            <a:r>
              <a:rPr lang="en-US" dirty="0" err="1"/>
              <a:t>mai</a:t>
            </a:r>
            <a:r>
              <a:rPr lang="en-US" dirty="0"/>
              <a:t> 1876.</a:t>
            </a:r>
            <a:endParaRPr dirty="0"/>
          </a:p>
        </p:txBody>
      </p:sp>
      <p:pic>
        <p:nvPicPr>
          <p:cNvPr id="136" name="Centennial_Exhibition,_Opening_Day.jpg" descr="Centennial_Exhibition,_Opening_Da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427" y="573578"/>
            <a:ext cx="6467146" cy="39543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222;p41"/>
          <p:cNvSpPr txBox="1"/>
          <p:nvPr/>
        </p:nvSpPr>
        <p:spPr>
          <a:xfrm>
            <a:off x="1583937" y="4610575"/>
            <a:ext cx="6153226" cy="368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dirty="0" err="1"/>
              <a:t>Cours</a:t>
            </a:r>
            <a:r>
              <a:rPr lang="en-US" dirty="0"/>
              <a:t> de portrait </a:t>
            </a:r>
            <a:r>
              <a:rPr lang="en-US" dirty="0" err="1"/>
              <a:t>à</a:t>
            </a:r>
            <a:r>
              <a:rPr lang="en-US" dirty="0"/>
              <a:t> la Rhode Island School of Design, date </a:t>
            </a:r>
            <a:r>
              <a:rPr lang="en-US" dirty="0" err="1" smtClean="0"/>
              <a:t>inconnue</a:t>
            </a:r>
            <a:r>
              <a:rPr lang="en-US" dirty="0" smtClean="0"/>
              <a:t>.</a:t>
            </a:r>
            <a:endParaRPr dirty="0"/>
          </a:p>
        </p:txBody>
      </p:sp>
      <p:pic>
        <p:nvPicPr>
          <p:cNvPr id="139" name="Rhode Island School of Design.jpg" descr="Rhode Island School of Desig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2995" y="110687"/>
            <a:ext cx="5858010" cy="44279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72;p16"/>
          <p:cNvSpPr txBox="1"/>
          <p:nvPr/>
        </p:nvSpPr>
        <p:spPr>
          <a:xfrm>
            <a:off x="6490904" y="2917333"/>
            <a:ext cx="2427510" cy="167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24" tIns="91424" rIns="91424" bIns="91424" anchor="b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/>
              <a:t>Edward Mitchell Bannister, </a:t>
            </a:r>
            <a:r>
              <a:rPr lang="en-US" i="1" dirty="0"/>
              <a:t>Sans </a:t>
            </a:r>
            <a:r>
              <a:rPr lang="en-US" i="1" dirty="0" err="1"/>
              <a:t>titre</a:t>
            </a:r>
            <a:r>
              <a:rPr lang="en-US" i="1" dirty="0"/>
              <a:t> [</a:t>
            </a:r>
            <a:r>
              <a:rPr lang="en-US" i="1" dirty="0" err="1"/>
              <a:t>lune</a:t>
            </a:r>
            <a:r>
              <a:rPr lang="en-US" i="1" dirty="0"/>
              <a:t> au-</a:t>
            </a:r>
            <a:r>
              <a:rPr lang="en-US" i="1" dirty="0" err="1"/>
              <a:t>dessus</a:t>
            </a:r>
            <a:r>
              <a:rPr lang="en-US" i="1" dirty="0"/>
              <a:t> d’un port, scène avec un </a:t>
            </a:r>
            <a:r>
              <a:rPr lang="en-US" i="1" dirty="0" err="1"/>
              <a:t>quai</a:t>
            </a:r>
            <a:r>
              <a:rPr lang="en-US" i="1" dirty="0"/>
              <a:t> et des </a:t>
            </a:r>
            <a:r>
              <a:rPr lang="en-US" i="1" dirty="0" err="1"/>
              <a:t>mâts</a:t>
            </a:r>
            <a:r>
              <a:rPr lang="en-US" i="1" dirty="0"/>
              <a:t> de bateaux sous </a:t>
            </a:r>
            <a:r>
              <a:rPr lang="en-US" i="1" dirty="0" err="1"/>
              <a:t>une</a:t>
            </a:r>
            <a:r>
              <a:rPr lang="en-US" i="1" dirty="0"/>
              <a:t> </a:t>
            </a:r>
            <a:r>
              <a:rPr lang="en-US" i="1" dirty="0" err="1"/>
              <a:t>pleine</a:t>
            </a:r>
            <a:r>
              <a:rPr lang="en-US" i="1" dirty="0"/>
              <a:t> </a:t>
            </a:r>
            <a:r>
              <a:rPr lang="en-US" i="1" dirty="0" err="1"/>
              <a:t>lune</a:t>
            </a:r>
            <a:r>
              <a:rPr lang="en-US" i="1" dirty="0"/>
              <a:t>]</a:t>
            </a:r>
            <a:r>
              <a:rPr lang="en-US" dirty="0"/>
              <a:t>, v</a:t>
            </a:r>
            <a:r>
              <a:rPr lang="en-US" dirty="0" smtClean="0"/>
              <a:t>.1868</a:t>
            </a:r>
            <a:r>
              <a:rPr lang="en-US" dirty="0"/>
              <a:t>. Bannister </a:t>
            </a:r>
            <a:r>
              <a:rPr lang="en-US" dirty="0" err="1"/>
              <a:t>peint</a:t>
            </a:r>
            <a:r>
              <a:rPr lang="en-US" dirty="0"/>
              <a:t> </a:t>
            </a:r>
            <a:r>
              <a:rPr lang="en-US" dirty="0" err="1"/>
              <a:t>peut-être</a:t>
            </a:r>
            <a:r>
              <a:rPr lang="en-US" dirty="0"/>
              <a:t> </a:t>
            </a:r>
            <a:r>
              <a:rPr lang="en-US" dirty="0" err="1"/>
              <a:t>cette</a:t>
            </a:r>
            <a:r>
              <a:rPr lang="en-US" dirty="0"/>
              <a:t> </a:t>
            </a:r>
            <a:r>
              <a:rPr lang="en-US" dirty="0" err="1"/>
              <a:t>œuvre</a:t>
            </a:r>
            <a:r>
              <a:rPr lang="en-US" dirty="0"/>
              <a:t> </a:t>
            </a:r>
            <a:r>
              <a:rPr lang="en-US" dirty="0" err="1"/>
              <a:t>alors</a:t>
            </a:r>
            <a:r>
              <a:rPr lang="en-US" dirty="0"/>
              <a:t> </a:t>
            </a:r>
            <a:r>
              <a:rPr lang="en-US" dirty="0" err="1"/>
              <a:t>qu'il</a:t>
            </a:r>
            <a:r>
              <a:rPr lang="en-US" dirty="0"/>
              <a:t> </a:t>
            </a:r>
            <a:r>
              <a:rPr lang="en-US" dirty="0" err="1"/>
              <a:t>vit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Boston,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ville</a:t>
            </a:r>
            <a:r>
              <a:rPr lang="en-US" dirty="0"/>
              <a:t> célèbre pour son port.</a:t>
            </a:r>
          </a:p>
        </p:txBody>
      </p:sp>
      <p:sp>
        <p:nvSpPr>
          <p:cNvPr id="143" name="Google Shape;90;p19"/>
          <p:cNvSpPr txBox="1"/>
          <p:nvPr/>
        </p:nvSpPr>
        <p:spPr>
          <a:xfrm>
            <a:off x="176579" y="98962"/>
            <a:ext cx="2582221" cy="375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CA" dirty="0" err="1" smtClean="0"/>
              <a:t>Activité</a:t>
            </a:r>
            <a:r>
              <a:rPr lang="en-CA" dirty="0" smtClean="0"/>
              <a:t> </a:t>
            </a:r>
            <a:r>
              <a:rPr lang="en-CA" dirty="0" err="1" smtClean="0"/>
              <a:t>d’apprentissage</a:t>
            </a:r>
            <a:r>
              <a:rPr lang="en-CA" dirty="0" smtClean="0"/>
              <a:t> n</a:t>
            </a:r>
            <a:r>
              <a:rPr lang="en-CA" baseline="30000" dirty="0" smtClean="0"/>
              <a:t>o</a:t>
            </a:r>
            <a:r>
              <a:rPr dirty="0" smtClean="0"/>
              <a:t>1</a:t>
            </a:r>
            <a:endParaRPr dirty="0"/>
          </a:p>
        </p:txBody>
      </p:sp>
      <p:pic>
        <p:nvPicPr>
          <p:cNvPr id="2" name="Picture 1" descr="SAAM-1983.95.76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741" y="695563"/>
            <a:ext cx="5964959" cy="379002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90;p19"/>
          <p:cNvSpPr txBox="1"/>
          <p:nvPr/>
        </p:nvSpPr>
        <p:spPr>
          <a:xfrm>
            <a:off x="176579" y="98962"/>
            <a:ext cx="2582221" cy="375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CA" dirty="0" err="1"/>
              <a:t>Activité</a:t>
            </a:r>
            <a:r>
              <a:rPr lang="en-CA" dirty="0"/>
              <a:t> </a:t>
            </a:r>
            <a:r>
              <a:rPr lang="en-CA" dirty="0" err="1"/>
              <a:t>d’apprentissage</a:t>
            </a:r>
            <a:r>
              <a:rPr lang="en-CA" dirty="0"/>
              <a:t> </a:t>
            </a:r>
            <a:r>
              <a:rPr lang="en-CA" dirty="0" smtClean="0"/>
              <a:t>n</a:t>
            </a:r>
            <a:r>
              <a:rPr lang="en-CA" baseline="30000" dirty="0" smtClean="0"/>
              <a:t>o</a:t>
            </a:r>
            <a:r>
              <a:rPr lang="en-CA" dirty="0" smtClean="0"/>
              <a:t>1</a:t>
            </a:r>
            <a:endParaRPr lang="en-CA" dirty="0"/>
          </a:p>
        </p:txBody>
      </p:sp>
      <p:sp>
        <p:nvSpPr>
          <p:cNvPr id="147" name="Google Shape;72;p16"/>
          <p:cNvSpPr txBox="1"/>
          <p:nvPr/>
        </p:nvSpPr>
        <p:spPr>
          <a:xfrm>
            <a:off x="6787084" y="3325049"/>
            <a:ext cx="2301213" cy="129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b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/>
              <a:t>Edward Mitchell Bannister, </a:t>
            </a:r>
            <a:r>
              <a:rPr lang="en-US" i="1" dirty="0"/>
              <a:t>Matinée </a:t>
            </a:r>
            <a:r>
              <a:rPr lang="en-US" i="1" dirty="0" err="1"/>
              <a:t>sur</a:t>
            </a:r>
            <a:r>
              <a:rPr lang="en-US" i="1" dirty="0"/>
              <a:t> la </a:t>
            </a:r>
            <a:r>
              <a:rPr lang="en-US" i="1" dirty="0" err="1"/>
              <a:t>berge</a:t>
            </a:r>
            <a:r>
              <a:rPr lang="en-US" dirty="0"/>
              <a:t>, 1892. </a:t>
            </a:r>
            <a:r>
              <a:rPr lang="en-US" dirty="0" err="1"/>
              <a:t>L’inscription</a:t>
            </a:r>
            <a:r>
              <a:rPr lang="en-US" dirty="0"/>
              <a:t> </a:t>
            </a:r>
            <a:r>
              <a:rPr lang="en-US" dirty="0" err="1"/>
              <a:t>sur</a:t>
            </a:r>
            <a:r>
              <a:rPr lang="en-US" dirty="0"/>
              <a:t> </a:t>
            </a:r>
            <a:r>
              <a:rPr lang="en-US" dirty="0" err="1"/>
              <a:t>cette</a:t>
            </a:r>
            <a:r>
              <a:rPr lang="en-US" dirty="0"/>
              <a:t> aquarelle </a:t>
            </a:r>
            <a:r>
              <a:rPr lang="en-US" dirty="0" err="1"/>
              <a:t>indique</a:t>
            </a:r>
            <a:r>
              <a:rPr lang="en-US" dirty="0"/>
              <a:t> </a:t>
            </a:r>
            <a:r>
              <a:rPr lang="en-US" dirty="0" err="1"/>
              <a:t>qu'elle</a:t>
            </a:r>
            <a:r>
              <a:rPr lang="en-US" dirty="0"/>
              <a:t> </a:t>
            </a:r>
            <a:r>
              <a:rPr lang="en-US" dirty="0" err="1"/>
              <a:t>dépeint</a:t>
            </a:r>
            <a:r>
              <a:rPr lang="en-US" dirty="0"/>
              <a:t> le </a:t>
            </a:r>
            <a:r>
              <a:rPr lang="en-US" dirty="0" smtClean="0"/>
              <a:t>quartier The </a:t>
            </a:r>
            <a:r>
              <a:rPr lang="en-US" dirty="0"/>
              <a:t>Point </a:t>
            </a:r>
            <a:r>
              <a:rPr lang="en-US" dirty="0" err="1"/>
              <a:t>à</a:t>
            </a:r>
            <a:r>
              <a:rPr lang="en-US" dirty="0"/>
              <a:t> Newport, Rhode Island.</a:t>
            </a:r>
            <a:endParaRPr dirty="0"/>
          </a:p>
        </p:txBody>
      </p:sp>
      <p:pic>
        <p:nvPicPr>
          <p:cNvPr id="2" name="Picture 1" descr="SAAM-1983.95.1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131" y="611403"/>
            <a:ext cx="6347580" cy="394526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72;p16"/>
          <p:cNvSpPr txBox="1"/>
          <p:nvPr/>
        </p:nvSpPr>
        <p:spPr>
          <a:xfrm>
            <a:off x="6097784" y="3936523"/>
            <a:ext cx="2743273" cy="926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24" tIns="91424" rIns="91424" bIns="91424" anchor="b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/>
              <a:t>Edward Mitchell Bannister, </a:t>
            </a:r>
            <a:r>
              <a:rPr lang="en-US" i="1" dirty="0" err="1"/>
              <a:t>Cabanes</a:t>
            </a:r>
            <a:r>
              <a:rPr lang="en-US" i="1" dirty="0"/>
              <a:t> </a:t>
            </a:r>
            <a:r>
              <a:rPr lang="en-US" i="1" dirty="0" err="1"/>
              <a:t>à</a:t>
            </a:r>
            <a:r>
              <a:rPr lang="en-US" i="1" dirty="0"/>
              <a:t> </a:t>
            </a:r>
            <a:r>
              <a:rPr lang="en-US" i="1" dirty="0" err="1"/>
              <a:t>pêche</a:t>
            </a:r>
            <a:r>
              <a:rPr lang="en-US" dirty="0"/>
              <a:t>, v.1877-1885. En </a:t>
            </a:r>
            <a:r>
              <a:rPr lang="en-US" dirty="0" err="1"/>
              <a:t>arrière</a:t>
            </a:r>
            <a:r>
              <a:rPr lang="en-US" dirty="0"/>
              <a:t>-plan de </a:t>
            </a:r>
            <a:r>
              <a:rPr lang="en-US" dirty="0" err="1"/>
              <a:t>cette</a:t>
            </a:r>
            <a:r>
              <a:rPr lang="en-US" dirty="0"/>
              <a:t> scène, Bannister </a:t>
            </a:r>
            <a:r>
              <a:rPr lang="en-US" dirty="0" err="1"/>
              <a:t>représente</a:t>
            </a:r>
            <a:r>
              <a:rPr lang="en-US" dirty="0"/>
              <a:t> des bateaux de </a:t>
            </a:r>
            <a:r>
              <a:rPr lang="en-US" dirty="0" err="1"/>
              <a:t>pêche</a:t>
            </a:r>
            <a:r>
              <a:rPr lang="en-US" dirty="0"/>
              <a:t>. </a:t>
            </a:r>
            <a:endParaRPr dirty="0"/>
          </a:p>
        </p:txBody>
      </p:sp>
      <p:sp>
        <p:nvSpPr>
          <p:cNvPr id="151" name="Google Shape;90;p19"/>
          <p:cNvSpPr txBox="1"/>
          <p:nvPr/>
        </p:nvSpPr>
        <p:spPr>
          <a:xfrm>
            <a:off x="176579" y="98962"/>
            <a:ext cx="2582221" cy="56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CA" dirty="0" err="1"/>
              <a:t>Activité</a:t>
            </a:r>
            <a:r>
              <a:rPr lang="en-CA" dirty="0"/>
              <a:t> </a:t>
            </a:r>
            <a:r>
              <a:rPr lang="en-CA" dirty="0" err="1"/>
              <a:t>d’apprentissage</a:t>
            </a:r>
            <a:r>
              <a:rPr lang="en-CA" dirty="0"/>
              <a:t> n</a:t>
            </a:r>
            <a:r>
              <a:rPr lang="en-CA" baseline="30000" dirty="0"/>
              <a:t>o</a:t>
            </a:r>
            <a:r>
              <a:rPr lang="en-CA" dirty="0"/>
              <a:t>1</a:t>
            </a:r>
          </a:p>
          <a:p>
            <a:endParaRPr dirty="0"/>
          </a:p>
        </p:txBody>
      </p:sp>
      <p:pic>
        <p:nvPicPr>
          <p:cNvPr id="2" name="Picture 1" descr="SAAM-1983.95.111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288" y="601126"/>
            <a:ext cx="5568755" cy="416424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90;p19"/>
          <p:cNvSpPr txBox="1"/>
          <p:nvPr/>
        </p:nvSpPr>
        <p:spPr>
          <a:xfrm>
            <a:off x="1227832" y="4569396"/>
            <a:ext cx="6881992" cy="554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24" tIns="91424" rIns="91424" bIns="91424" anchor="b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/>
              <a:t>Edward Mitchell Bannister, </a:t>
            </a:r>
            <a:r>
              <a:rPr lang="en-US" i="1" dirty="0" err="1"/>
              <a:t>Pêcheur</a:t>
            </a:r>
            <a:r>
              <a:rPr lang="en-US" i="1" dirty="0"/>
              <a:t> </a:t>
            </a:r>
            <a:r>
              <a:rPr lang="en-US" i="1" dirty="0" err="1"/>
              <a:t>près</a:t>
            </a:r>
            <a:r>
              <a:rPr lang="en-US" i="1" dirty="0"/>
              <a:t> de </a:t>
            </a:r>
            <a:r>
              <a:rPr lang="en-US" i="1" dirty="0" err="1"/>
              <a:t>l’eau</a:t>
            </a:r>
            <a:r>
              <a:rPr lang="en-US" dirty="0"/>
              <a:t>, 1886. </a:t>
            </a:r>
            <a:r>
              <a:rPr lang="en-US" dirty="0" err="1"/>
              <a:t>Présenté</a:t>
            </a:r>
            <a:r>
              <a:rPr lang="en-US" dirty="0"/>
              <a:t> </a:t>
            </a:r>
            <a:r>
              <a:rPr lang="en-US" dirty="0" err="1"/>
              <a:t>contre</a:t>
            </a:r>
            <a:r>
              <a:rPr lang="en-US" dirty="0"/>
              <a:t> un </a:t>
            </a:r>
            <a:r>
              <a:rPr lang="en-US" dirty="0" err="1"/>
              <a:t>ciel</a:t>
            </a:r>
            <a:r>
              <a:rPr lang="en-US" dirty="0"/>
              <a:t> </a:t>
            </a:r>
            <a:r>
              <a:rPr lang="en-US" dirty="0" err="1"/>
              <a:t>magnifiquement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mis</a:t>
            </a:r>
            <a:r>
              <a:rPr lang="en-US" dirty="0" smtClean="0"/>
              <a:t> </a:t>
            </a:r>
            <a:r>
              <a:rPr lang="en-US" dirty="0"/>
              <a:t>en lumière, le </a:t>
            </a:r>
            <a:r>
              <a:rPr lang="en-US" dirty="0" err="1" smtClean="0"/>
              <a:t>pêcheur</a:t>
            </a:r>
            <a:r>
              <a:rPr lang="en-US" dirty="0" smtClean="0"/>
              <a:t> a </a:t>
            </a:r>
            <a:r>
              <a:rPr lang="en-US" dirty="0" err="1"/>
              <a:t>une</a:t>
            </a:r>
            <a:r>
              <a:rPr lang="en-US" dirty="0"/>
              <a:t> silhouette </a:t>
            </a:r>
            <a:r>
              <a:rPr lang="en-US" dirty="0" err="1"/>
              <a:t>saisissante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155" name="Google Shape;90;p19"/>
          <p:cNvSpPr txBox="1"/>
          <p:nvPr/>
        </p:nvSpPr>
        <p:spPr>
          <a:xfrm>
            <a:off x="176579" y="98962"/>
            <a:ext cx="2582221" cy="375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CA" dirty="0" err="1"/>
              <a:t>Activité</a:t>
            </a:r>
            <a:r>
              <a:rPr lang="en-CA" dirty="0"/>
              <a:t> </a:t>
            </a:r>
            <a:r>
              <a:rPr lang="en-CA" dirty="0" err="1"/>
              <a:t>d’apprentissage</a:t>
            </a:r>
            <a:r>
              <a:rPr lang="en-CA" dirty="0"/>
              <a:t> n</a:t>
            </a:r>
            <a:r>
              <a:rPr lang="en-CA" baseline="30000" dirty="0"/>
              <a:t>o</a:t>
            </a:r>
            <a:r>
              <a:rPr lang="en-CA" dirty="0"/>
              <a:t>1</a:t>
            </a:r>
          </a:p>
        </p:txBody>
      </p:sp>
      <p:pic>
        <p:nvPicPr>
          <p:cNvPr id="2" name="Picture 1" descr="SAAM-1983.95.125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302" y="620885"/>
            <a:ext cx="6833522" cy="387399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96;p20"/>
          <p:cNvSpPr txBox="1"/>
          <p:nvPr/>
        </p:nvSpPr>
        <p:spPr>
          <a:xfrm>
            <a:off x="6097461" y="3748916"/>
            <a:ext cx="2782758" cy="1112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/>
              <a:t>Edward Mitchell Bannister, </a:t>
            </a:r>
            <a:r>
              <a:rPr lang="en-US" i="1" dirty="0"/>
              <a:t>Le cheval </a:t>
            </a:r>
            <a:r>
              <a:rPr lang="en-US" i="1" dirty="0" err="1"/>
              <a:t>blanc</a:t>
            </a:r>
            <a:r>
              <a:rPr lang="en-US" i="1" dirty="0"/>
              <a:t> du </a:t>
            </a:r>
            <a:r>
              <a:rPr lang="en-US" i="1" dirty="0" err="1"/>
              <a:t>gouverneur</a:t>
            </a:r>
            <a:r>
              <a:rPr lang="en-US" i="1" dirty="0"/>
              <a:t> Sprague</a:t>
            </a:r>
            <a:r>
              <a:rPr lang="en-US" dirty="0"/>
              <a:t>, 1869. </a:t>
            </a:r>
            <a:r>
              <a:rPr lang="en-US" dirty="0" err="1"/>
              <a:t>Quand</a:t>
            </a:r>
            <a:r>
              <a:rPr lang="en-US" dirty="0"/>
              <a:t> Bannister </a:t>
            </a:r>
            <a:r>
              <a:rPr lang="en-US" dirty="0" err="1"/>
              <a:t>peint</a:t>
            </a:r>
            <a:r>
              <a:rPr lang="en-US" dirty="0"/>
              <a:t> </a:t>
            </a:r>
            <a:r>
              <a:rPr lang="en-US" dirty="0" err="1"/>
              <a:t>cette</a:t>
            </a:r>
            <a:r>
              <a:rPr lang="en-US" dirty="0"/>
              <a:t> </a:t>
            </a:r>
            <a:r>
              <a:rPr lang="en-US" dirty="0" err="1"/>
              <a:t>œuvre</a:t>
            </a:r>
            <a:r>
              <a:rPr lang="en-US" dirty="0"/>
              <a:t>, les </a:t>
            </a:r>
            <a:r>
              <a:rPr lang="en-US" dirty="0" err="1"/>
              <a:t>peintures</a:t>
            </a:r>
            <a:r>
              <a:rPr lang="en-US" dirty="0"/>
              <a:t> </a:t>
            </a:r>
            <a:r>
              <a:rPr lang="en-US" dirty="0" err="1"/>
              <a:t>animalières</a:t>
            </a:r>
            <a:r>
              <a:rPr lang="en-US" dirty="0"/>
              <a:t> </a:t>
            </a:r>
            <a:r>
              <a:rPr lang="en-US" dirty="0" err="1"/>
              <a:t>monumentales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très</a:t>
            </a:r>
            <a:r>
              <a:rPr lang="en-US" dirty="0"/>
              <a:t> </a:t>
            </a:r>
            <a:r>
              <a:rPr lang="en-US" dirty="0" err="1"/>
              <a:t>populaires</a:t>
            </a:r>
            <a:r>
              <a:rPr lang="en-US" dirty="0"/>
              <a:t>. </a:t>
            </a:r>
            <a:endParaRPr dirty="0"/>
          </a:p>
        </p:txBody>
      </p:sp>
      <p:pic>
        <p:nvPicPr>
          <p:cNvPr id="158" name="'Governor_Sprague's_White_Horse'_by_Edward_Mitchell_Bannister,_1869.jpg" descr="'Governor_Sprague's_White_Horse'_by_Edward_Mitchell_Bannister,_186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7" y="346814"/>
            <a:ext cx="5725236" cy="44144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84;p18"/>
          <p:cNvSpPr txBox="1"/>
          <p:nvPr/>
        </p:nvSpPr>
        <p:spPr>
          <a:xfrm>
            <a:off x="1202539" y="4453956"/>
            <a:ext cx="6639303" cy="554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/>
              <a:t>Edward Mitchell Bannister, </a:t>
            </a:r>
            <a:r>
              <a:rPr lang="en-US" i="1" dirty="0"/>
              <a:t>Newport</a:t>
            </a:r>
            <a:r>
              <a:rPr lang="en-US" dirty="0"/>
              <a:t>, 1877-1882. </a:t>
            </a:r>
            <a:r>
              <a:rPr lang="en-US" dirty="0" err="1"/>
              <a:t>Ici</a:t>
            </a:r>
            <a:r>
              <a:rPr lang="en-US" dirty="0"/>
              <a:t>, les </a:t>
            </a:r>
            <a:r>
              <a:rPr lang="en-US" dirty="0" err="1"/>
              <a:t>vigoureux</a:t>
            </a:r>
            <a:r>
              <a:rPr lang="en-US" dirty="0"/>
              <a:t> coups de </a:t>
            </a:r>
            <a:r>
              <a:rPr lang="en-US" dirty="0" err="1"/>
              <a:t>pinceau</a:t>
            </a:r>
            <a:r>
              <a:rPr lang="en-US" dirty="0"/>
              <a:t> de Bannister </a:t>
            </a:r>
            <a:r>
              <a:rPr lang="en-US" dirty="0" err="1"/>
              <a:t>captent</a:t>
            </a:r>
            <a:r>
              <a:rPr lang="en-US" dirty="0"/>
              <a:t> </a:t>
            </a:r>
            <a:r>
              <a:rPr lang="en-US" dirty="0" err="1"/>
              <a:t>l’énergie</a:t>
            </a:r>
            <a:r>
              <a:rPr lang="en-US" dirty="0"/>
              <a:t> intense des </a:t>
            </a:r>
            <a:r>
              <a:rPr lang="en-US" dirty="0" err="1"/>
              <a:t>vagues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162" name="Google Shape;90;p19"/>
          <p:cNvSpPr txBox="1"/>
          <p:nvPr/>
        </p:nvSpPr>
        <p:spPr>
          <a:xfrm>
            <a:off x="176581" y="98962"/>
            <a:ext cx="2745298" cy="56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CA" dirty="0" err="1"/>
              <a:t>Activité</a:t>
            </a:r>
            <a:r>
              <a:rPr lang="en-CA" dirty="0"/>
              <a:t> </a:t>
            </a:r>
            <a:r>
              <a:rPr lang="en-CA" dirty="0" err="1"/>
              <a:t>d’apprentissage</a:t>
            </a:r>
            <a:r>
              <a:rPr lang="en-CA" dirty="0"/>
              <a:t> </a:t>
            </a:r>
            <a:r>
              <a:rPr lang="en-CA" dirty="0" smtClean="0"/>
              <a:t>n</a:t>
            </a:r>
            <a:r>
              <a:rPr lang="en-CA" baseline="30000" dirty="0" smtClean="0"/>
              <a:t>o</a:t>
            </a:r>
            <a:r>
              <a:rPr lang="en-CA" dirty="0" smtClean="0"/>
              <a:t>2</a:t>
            </a:r>
            <a:endParaRPr lang="en-CA" dirty="0"/>
          </a:p>
          <a:p>
            <a: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</p:txBody>
      </p:sp>
      <p:pic>
        <p:nvPicPr>
          <p:cNvPr id="2" name="Picture 1" descr="SAAM-1983.95.147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538" y="601571"/>
            <a:ext cx="6589303" cy="385238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78;p17"/>
          <p:cNvSpPr txBox="1"/>
          <p:nvPr/>
        </p:nvSpPr>
        <p:spPr>
          <a:xfrm>
            <a:off x="6499857" y="3697856"/>
            <a:ext cx="2454138" cy="1112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/>
              <a:t>Edward Mitchell Bannister, </a:t>
            </a:r>
            <a:r>
              <a:rPr lang="en-US" i="1" dirty="0"/>
              <a:t>Dorchester 1856</a:t>
            </a:r>
            <a:r>
              <a:rPr lang="en-US" dirty="0"/>
              <a:t>, 1856. Les </a:t>
            </a:r>
            <a:r>
              <a:rPr lang="en-US" dirty="0" err="1"/>
              <a:t>maisons</a:t>
            </a:r>
            <a:r>
              <a:rPr lang="en-US" dirty="0"/>
              <a:t> </a:t>
            </a:r>
            <a:r>
              <a:rPr lang="en-US" dirty="0" err="1"/>
              <a:t>présentées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les </a:t>
            </a:r>
            <a:r>
              <a:rPr lang="en-US" dirty="0" err="1"/>
              <a:t>résidences</a:t>
            </a:r>
            <a:r>
              <a:rPr lang="en-US" dirty="0"/>
              <a:t> </a:t>
            </a:r>
            <a:r>
              <a:rPr lang="en-US" dirty="0" err="1"/>
              <a:t>d’été</a:t>
            </a:r>
            <a:r>
              <a:rPr lang="en-US" dirty="0"/>
              <a:t> de </a:t>
            </a:r>
            <a:r>
              <a:rPr lang="en-US" dirty="0" err="1"/>
              <a:t>personnes</a:t>
            </a:r>
            <a:r>
              <a:rPr lang="en-US" dirty="0"/>
              <a:t> </a:t>
            </a:r>
            <a:r>
              <a:rPr lang="en-US" dirty="0" err="1"/>
              <a:t>fortunées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166" name="Google Shape;90;p19"/>
          <p:cNvSpPr txBox="1"/>
          <p:nvPr/>
        </p:nvSpPr>
        <p:spPr>
          <a:xfrm>
            <a:off x="176581" y="98962"/>
            <a:ext cx="2353804" cy="764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CA" dirty="0" err="1"/>
              <a:t>Activité</a:t>
            </a:r>
            <a:r>
              <a:rPr lang="en-CA" dirty="0"/>
              <a:t> </a:t>
            </a:r>
            <a:r>
              <a:rPr lang="en-CA" dirty="0" err="1"/>
              <a:t>d’apprentissage</a:t>
            </a:r>
            <a:r>
              <a:rPr lang="en-CA" dirty="0"/>
              <a:t> n</a:t>
            </a:r>
            <a:r>
              <a:rPr lang="en-CA" baseline="30000" dirty="0"/>
              <a:t>o</a:t>
            </a:r>
            <a:r>
              <a:rPr lang="en-CA" dirty="0"/>
              <a:t>2</a:t>
            </a:r>
          </a:p>
          <a:p>
            <a: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CA" dirty="0"/>
          </a:p>
          <a:p>
            <a: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</p:txBody>
      </p:sp>
      <p:pic>
        <p:nvPicPr>
          <p:cNvPr id="2" name="Picture 1" descr="SAAM-1983.95.81_1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271437" y="609969"/>
            <a:ext cx="6008735" cy="410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57873"/>
      </p:ext>
    </p:extLst>
  </p:cSld>
  <p:clrMapOvr>
    <a:masterClrMapping/>
  </p:clrMapOvr>
  <p:transition xmlns:p14="http://schemas.microsoft.com/office/powerpoint/2010/main"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1"/>
          <p:cNvSpPr txBox="1"/>
          <p:nvPr/>
        </p:nvSpPr>
        <p:spPr>
          <a:xfrm>
            <a:off x="6562003" y="3893822"/>
            <a:ext cx="2451897" cy="834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/>
              <a:t>Edward Mitchell Bannister, </a:t>
            </a:r>
            <a:r>
              <a:rPr lang="en-US" i="1" dirty="0" err="1"/>
              <a:t>Rochers</a:t>
            </a:r>
            <a:r>
              <a:rPr lang="en-US" i="1" dirty="0"/>
              <a:t> </a:t>
            </a:r>
            <a:r>
              <a:rPr lang="en-US" i="1" dirty="0" err="1"/>
              <a:t>à</a:t>
            </a:r>
            <a:r>
              <a:rPr lang="en-US" i="1" dirty="0"/>
              <a:t> Newport</a:t>
            </a:r>
            <a:r>
              <a:rPr lang="en-US" dirty="0"/>
              <a:t>, v.1877-1885. Bannister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connu</a:t>
            </a:r>
            <a:r>
              <a:rPr lang="en-US" dirty="0"/>
              <a:t> pour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peinture</a:t>
            </a:r>
            <a:r>
              <a:rPr lang="en-US" dirty="0"/>
              <a:t> de </a:t>
            </a:r>
            <a:r>
              <a:rPr lang="en-US" dirty="0" err="1"/>
              <a:t>ciels</a:t>
            </a:r>
            <a:r>
              <a:rPr lang="en-US" dirty="0"/>
              <a:t> </a:t>
            </a:r>
            <a:r>
              <a:rPr lang="en-US" dirty="0" err="1"/>
              <a:t>atmosphériques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171" name="Google Shape;90;p19"/>
          <p:cNvSpPr txBox="1"/>
          <p:nvPr/>
        </p:nvSpPr>
        <p:spPr>
          <a:xfrm>
            <a:off x="176580" y="98962"/>
            <a:ext cx="2525679" cy="764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CA" dirty="0" err="1"/>
              <a:t>Activité</a:t>
            </a:r>
            <a:r>
              <a:rPr lang="en-CA" dirty="0"/>
              <a:t> </a:t>
            </a:r>
            <a:r>
              <a:rPr lang="en-CA" dirty="0" err="1"/>
              <a:t>d’apprentissage</a:t>
            </a:r>
            <a:r>
              <a:rPr lang="en-CA" dirty="0"/>
              <a:t> n</a:t>
            </a:r>
            <a:r>
              <a:rPr lang="en-CA" baseline="30000" dirty="0"/>
              <a:t>o</a:t>
            </a:r>
            <a:r>
              <a:rPr lang="en-CA" dirty="0"/>
              <a:t>2</a:t>
            </a:r>
          </a:p>
          <a:p>
            <a: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CA" dirty="0"/>
          </a:p>
          <a:p>
            <a: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</p:txBody>
      </p:sp>
      <p:pic>
        <p:nvPicPr>
          <p:cNvPr id="2" name="Picture 1" descr="SAAM-1983.95.96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80" y="629970"/>
            <a:ext cx="6018325" cy="40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55570"/>
      </p:ext>
    </p:extLst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6650639" y="3596123"/>
            <a:ext cx="2220242" cy="129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/>
              <a:t>Edward Mitchell Bannister, </a:t>
            </a:r>
            <a:r>
              <a:rPr lang="en-US" i="1" dirty="0" err="1"/>
              <a:t>Cueilleurs</a:t>
            </a:r>
            <a:r>
              <a:rPr lang="en-US" i="1" dirty="0"/>
              <a:t> de </a:t>
            </a:r>
            <a:r>
              <a:rPr lang="en-US" i="1" dirty="0" err="1"/>
              <a:t>foin</a:t>
            </a:r>
            <a:r>
              <a:rPr lang="en-US" dirty="0"/>
              <a:t>, v.1893.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/>
              <a:t>tableau, Bannister </a:t>
            </a:r>
            <a:r>
              <a:rPr lang="en-US" dirty="0" err="1"/>
              <a:t>représente</a:t>
            </a:r>
            <a:r>
              <a:rPr lang="en-US" dirty="0"/>
              <a:t> des femmes et des </a:t>
            </a:r>
            <a:r>
              <a:rPr lang="en-US" dirty="0" err="1" smtClean="0"/>
              <a:t>enfants</a:t>
            </a:r>
            <a:r>
              <a:rPr lang="en-US" dirty="0" smtClean="0"/>
              <a:t> afro</a:t>
            </a:r>
            <a:r>
              <a:rPr lang="en-US" dirty="0"/>
              <a:t>-</a:t>
            </a:r>
            <a:r>
              <a:rPr lang="en-US" dirty="0" err="1"/>
              <a:t>américains</a:t>
            </a:r>
            <a:r>
              <a:rPr lang="en-US" dirty="0"/>
              <a:t> </a:t>
            </a:r>
            <a:r>
              <a:rPr lang="en-US" dirty="0" err="1"/>
              <a:t>travaillant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un champ.</a:t>
            </a:r>
            <a:endParaRPr dirty="0"/>
          </a:p>
        </p:txBody>
      </p:sp>
      <p:pic>
        <p:nvPicPr>
          <p:cNvPr id="2" name="Picture 1" descr="'Hay_Gatherers'_by_Edward_Mitchell_Bannister,_c._189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741" y="271300"/>
            <a:ext cx="6175169" cy="453141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20;p24"/>
          <p:cNvSpPr txBox="1"/>
          <p:nvPr/>
        </p:nvSpPr>
        <p:spPr>
          <a:xfrm>
            <a:off x="1403649" y="4516927"/>
            <a:ext cx="6722739" cy="554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/>
              <a:t>Edward Mitchell Bannister, </a:t>
            </a:r>
            <a:r>
              <a:rPr lang="en-US" i="1" dirty="0" err="1"/>
              <a:t>Falaises</a:t>
            </a:r>
            <a:r>
              <a:rPr lang="en-US" i="1" dirty="0"/>
              <a:t> </a:t>
            </a:r>
            <a:r>
              <a:rPr lang="en-US" i="1" dirty="0" err="1"/>
              <a:t>près</a:t>
            </a:r>
            <a:r>
              <a:rPr lang="en-US" i="1" dirty="0"/>
              <a:t> de </a:t>
            </a:r>
            <a:r>
              <a:rPr lang="en-US" i="1" dirty="0" err="1"/>
              <a:t>l’océan</a:t>
            </a:r>
            <a:r>
              <a:rPr lang="en-US" dirty="0"/>
              <a:t>, 1881. </a:t>
            </a:r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tableau, on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voir</a:t>
            </a:r>
            <a:r>
              <a:rPr lang="en-US" dirty="0"/>
              <a:t> des bateaux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l’horizon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175" name="Google Shape;90;p19"/>
          <p:cNvSpPr txBox="1"/>
          <p:nvPr/>
        </p:nvSpPr>
        <p:spPr>
          <a:xfrm>
            <a:off x="176580" y="98962"/>
            <a:ext cx="2497033" cy="764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CA" dirty="0" err="1"/>
              <a:t>Activité</a:t>
            </a:r>
            <a:r>
              <a:rPr lang="en-CA" dirty="0"/>
              <a:t> </a:t>
            </a:r>
            <a:r>
              <a:rPr lang="en-CA" dirty="0" err="1"/>
              <a:t>d’apprentissage</a:t>
            </a:r>
            <a:r>
              <a:rPr lang="en-CA" dirty="0"/>
              <a:t> n</a:t>
            </a:r>
            <a:r>
              <a:rPr lang="en-CA" baseline="30000" dirty="0"/>
              <a:t>o</a:t>
            </a:r>
            <a:r>
              <a:rPr lang="en-CA" dirty="0"/>
              <a:t>2</a:t>
            </a:r>
          </a:p>
          <a:p>
            <a: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CA" dirty="0"/>
          </a:p>
          <a:p>
            <a: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</p:txBody>
      </p:sp>
      <p:pic>
        <p:nvPicPr>
          <p:cNvPr id="2" name="Picture 1" descr="SAAM-1983.95.1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1391" y="545270"/>
            <a:ext cx="6348820" cy="397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51626"/>
      </p:ext>
    </p:extLst>
  </p:cSld>
  <p:clrMapOvr>
    <a:masterClrMapping/>
  </p:clrMapOvr>
  <p:transition xmlns:p14="http://schemas.microsoft.com/office/powerpoint/2010/main"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27;p25"/>
          <p:cNvSpPr txBox="1"/>
          <p:nvPr/>
        </p:nvSpPr>
        <p:spPr>
          <a:xfrm>
            <a:off x="1192553" y="4576502"/>
            <a:ext cx="6758893" cy="554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100" dirty="0">
                <a:sym typeface="Helvetica Neue"/>
              </a:rPr>
              <a:t>Edward Mitchell Bannister, </a:t>
            </a:r>
            <a:r>
              <a:rPr lang="en-US" sz="1100" i="1" dirty="0">
                <a:sym typeface="Helvetica Neue"/>
              </a:rPr>
              <a:t>Bateau </a:t>
            </a:r>
            <a:r>
              <a:rPr lang="en-US" sz="1100" i="1" dirty="0" err="1">
                <a:sym typeface="Helvetica Neue"/>
              </a:rPr>
              <a:t>sur</a:t>
            </a:r>
            <a:r>
              <a:rPr lang="en-US" sz="1100" i="1" dirty="0">
                <a:sym typeface="Helvetica Neue"/>
              </a:rPr>
              <a:t> la </a:t>
            </a:r>
            <a:r>
              <a:rPr lang="en-US" sz="1100" i="1" dirty="0" err="1">
                <a:sym typeface="Helvetica Neue"/>
              </a:rPr>
              <a:t>mer</a:t>
            </a:r>
            <a:r>
              <a:rPr lang="en-US" sz="1100" dirty="0">
                <a:sym typeface="Helvetica Neue"/>
              </a:rPr>
              <a:t>, </a:t>
            </a:r>
            <a:r>
              <a:rPr lang="en-US" sz="1100" dirty="0" err="1">
                <a:sym typeface="Helvetica Neue"/>
              </a:rPr>
              <a:t>s.d.</a:t>
            </a:r>
            <a:r>
              <a:rPr lang="en-US" sz="1100" dirty="0">
                <a:sym typeface="Helvetica Neue"/>
              </a:rPr>
              <a:t> </a:t>
            </a:r>
            <a:r>
              <a:rPr lang="en-US" sz="1100" dirty="0" err="1">
                <a:sym typeface="Helvetica Neue"/>
              </a:rPr>
              <a:t>Cette</a:t>
            </a:r>
            <a:r>
              <a:rPr lang="en-US" sz="1100" dirty="0">
                <a:sym typeface="Helvetica Neue"/>
              </a:rPr>
              <a:t> </a:t>
            </a:r>
            <a:r>
              <a:rPr lang="en-US" sz="1100" dirty="0" err="1">
                <a:sym typeface="Helvetica Neue"/>
              </a:rPr>
              <a:t>vue</a:t>
            </a:r>
            <a:r>
              <a:rPr lang="en-US" sz="1100" dirty="0">
                <a:sym typeface="Helvetica Neue"/>
              </a:rPr>
              <a:t> </a:t>
            </a:r>
            <a:r>
              <a:rPr lang="en-US" sz="1100" dirty="0" err="1">
                <a:sym typeface="Helvetica Neue"/>
              </a:rPr>
              <a:t>représente</a:t>
            </a:r>
            <a:r>
              <a:rPr lang="en-US" sz="1100" dirty="0">
                <a:sym typeface="Helvetica Neue"/>
              </a:rPr>
              <a:t> la </a:t>
            </a:r>
            <a:r>
              <a:rPr lang="en-US" sz="1100" dirty="0" err="1">
                <a:sym typeface="Helvetica Neue"/>
              </a:rPr>
              <a:t>baie</a:t>
            </a:r>
            <a:r>
              <a:rPr lang="en-US" sz="1100" dirty="0">
                <a:sym typeface="Helvetica Neue"/>
              </a:rPr>
              <a:t> de Narragansett, Rhode Island.</a:t>
            </a:r>
            <a:endParaRPr dirty="0"/>
          </a:p>
        </p:txBody>
      </p:sp>
      <p:sp>
        <p:nvSpPr>
          <p:cNvPr id="179" name="Google Shape;90;p19"/>
          <p:cNvSpPr txBox="1"/>
          <p:nvPr/>
        </p:nvSpPr>
        <p:spPr>
          <a:xfrm>
            <a:off x="176580" y="98962"/>
            <a:ext cx="2640263" cy="959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CA" dirty="0" err="1"/>
              <a:t>Activité</a:t>
            </a:r>
            <a:r>
              <a:rPr lang="en-CA" dirty="0"/>
              <a:t> </a:t>
            </a:r>
            <a:r>
              <a:rPr lang="en-CA" dirty="0" err="1"/>
              <a:t>d’apprentissage</a:t>
            </a:r>
            <a:r>
              <a:rPr lang="en-CA" dirty="0"/>
              <a:t> n</a:t>
            </a:r>
            <a:r>
              <a:rPr lang="en-CA" baseline="30000" dirty="0"/>
              <a:t>o</a:t>
            </a:r>
            <a:r>
              <a:rPr lang="en-CA" dirty="0"/>
              <a:t>2</a:t>
            </a:r>
          </a:p>
          <a:p>
            <a: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CA" dirty="0"/>
          </a:p>
          <a:p>
            <a: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CA" dirty="0"/>
          </a:p>
          <a:p>
            <a: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</p:txBody>
      </p:sp>
      <p:pic>
        <p:nvPicPr>
          <p:cNvPr id="2" name="Picture 1" descr="SAAM-1983.95.89_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9812" y="512292"/>
            <a:ext cx="6560402" cy="407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77259"/>
      </p:ext>
    </p:extLst>
  </p:cSld>
  <p:clrMapOvr>
    <a:masterClrMapping/>
  </p:clrMapOvr>
  <p:transition xmlns:p14="http://schemas.microsoft.com/office/powerpoint/2010/main"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27;p25"/>
          <p:cNvSpPr txBox="1"/>
          <p:nvPr/>
        </p:nvSpPr>
        <p:spPr>
          <a:xfrm>
            <a:off x="1181181" y="4543824"/>
            <a:ext cx="7003014" cy="554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100" dirty="0">
                <a:sym typeface="Helvetica Neue"/>
              </a:rPr>
              <a:t>Edward Mitchell Bannister, </a:t>
            </a:r>
            <a:r>
              <a:rPr lang="en-US" sz="1100" i="1" dirty="0">
                <a:sym typeface="Helvetica Neue"/>
              </a:rPr>
              <a:t>Sans </a:t>
            </a:r>
            <a:r>
              <a:rPr lang="en-US" sz="1100" i="1" dirty="0" err="1">
                <a:sym typeface="Helvetica Neue"/>
              </a:rPr>
              <a:t>titre</a:t>
            </a:r>
            <a:r>
              <a:rPr lang="en-US" sz="1100" i="1" dirty="0">
                <a:sym typeface="Helvetica Neue"/>
              </a:rPr>
              <a:t> [</a:t>
            </a:r>
            <a:r>
              <a:rPr lang="en-US" sz="1100" i="1" dirty="0" err="1">
                <a:sym typeface="Helvetica Neue"/>
              </a:rPr>
              <a:t>rivage</a:t>
            </a:r>
            <a:r>
              <a:rPr lang="en-US" sz="1100" i="1" dirty="0">
                <a:sym typeface="Helvetica Neue"/>
              </a:rPr>
              <a:t> avec </a:t>
            </a:r>
            <a:r>
              <a:rPr lang="en-US" sz="1100" i="1" dirty="0" err="1">
                <a:sym typeface="Helvetica Neue"/>
              </a:rPr>
              <a:t>voiliers</a:t>
            </a:r>
            <a:r>
              <a:rPr lang="en-US" sz="1100" i="1" dirty="0">
                <a:sym typeface="Helvetica Neue"/>
              </a:rPr>
              <a:t> et </a:t>
            </a:r>
            <a:r>
              <a:rPr lang="en-US" sz="1100" i="1" dirty="0" err="1">
                <a:sym typeface="Helvetica Neue"/>
              </a:rPr>
              <a:t>toit</a:t>
            </a:r>
            <a:r>
              <a:rPr lang="en-US" sz="1100" i="1" dirty="0">
                <a:sym typeface="Helvetica Neue"/>
              </a:rPr>
              <a:t>]</a:t>
            </a:r>
            <a:r>
              <a:rPr lang="en-US" sz="1100" dirty="0">
                <a:sym typeface="Helvetica Neue"/>
              </a:rPr>
              <a:t>, 1893. </a:t>
            </a:r>
            <a:r>
              <a:rPr lang="en-US" sz="1100" dirty="0" err="1">
                <a:sym typeface="Helvetica Neue"/>
              </a:rPr>
              <a:t>Ici</a:t>
            </a:r>
            <a:r>
              <a:rPr lang="en-US" sz="1100" dirty="0">
                <a:sym typeface="Helvetica Neue"/>
              </a:rPr>
              <a:t>, </a:t>
            </a:r>
            <a:r>
              <a:rPr lang="en-US" sz="1100" dirty="0" err="1">
                <a:sym typeface="Helvetica Neue"/>
              </a:rPr>
              <a:t>une</a:t>
            </a:r>
            <a:r>
              <a:rPr lang="en-US" sz="1100" dirty="0">
                <a:sym typeface="Helvetica Neue"/>
              </a:rPr>
              <a:t> </a:t>
            </a:r>
            <a:r>
              <a:rPr lang="en-US" sz="1100" dirty="0" err="1">
                <a:sym typeface="Helvetica Neue"/>
              </a:rPr>
              <a:t>plage</a:t>
            </a:r>
            <a:r>
              <a:rPr lang="en-US" sz="1100" dirty="0">
                <a:sym typeface="Helvetica Neue"/>
              </a:rPr>
              <a:t> </a:t>
            </a:r>
            <a:r>
              <a:rPr lang="en-US" sz="1100" dirty="0" err="1">
                <a:sym typeface="Helvetica Neue"/>
              </a:rPr>
              <a:t>rocheuse</a:t>
            </a:r>
            <a:r>
              <a:rPr lang="en-US" sz="1100" dirty="0">
                <a:sym typeface="Helvetica Neue"/>
              </a:rPr>
              <a:t> </a:t>
            </a:r>
            <a:r>
              <a:rPr lang="en-US" sz="1100" dirty="0" err="1">
                <a:sym typeface="Helvetica Neue"/>
              </a:rPr>
              <a:t>remplit</a:t>
            </a:r>
            <a:r>
              <a:rPr lang="en-US" sz="1100" dirty="0">
                <a:sym typeface="Helvetica Neue"/>
              </a:rPr>
              <a:t> le premier plan de la composition. </a:t>
            </a:r>
            <a:endParaRPr dirty="0"/>
          </a:p>
        </p:txBody>
      </p:sp>
      <p:sp>
        <p:nvSpPr>
          <p:cNvPr id="185" name="Google Shape;90;p19"/>
          <p:cNvSpPr txBox="1"/>
          <p:nvPr/>
        </p:nvSpPr>
        <p:spPr>
          <a:xfrm>
            <a:off x="176581" y="98962"/>
            <a:ext cx="2697554" cy="959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CA" dirty="0" err="1"/>
              <a:t>Activité</a:t>
            </a:r>
            <a:r>
              <a:rPr lang="en-CA" dirty="0"/>
              <a:t> </a:t>
            </a:r>
            <a:r>
              <a:rPr lang="en-CA" dirty="0" err="1"/>
              <a:t>d’apprentissage</a:t>
            </a:r>
            <a:r>
              <a:rPr lang="en-CA" dirty="0"/>
              <a:t> n</a:t>
            </a:r>
            <a:r>
              <a:rPr lang="en-CA" baseline="30000" dirty="0"/>
              <a:t>o</a:t>
            </a:r>
            <a:r>
              <a:rPr lang="en-CA" dirty="0"/>
              <a:t>2</a:t>
            </a:r>
          </a:p>
          <a:p>
            <a: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CA" dirty="0"/>
          </a:p>
          <a:p>
            <a: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CA" dirty="0"/>
          </a:p>
          <a:p>
            <a: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</p:txBody>
      </p:sp>
      <p:pic>
        <p:nvPicPr>
          <p:cNvPr id="2" name="Picture 1" descr="SAAM-1983.95.113_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33" y="538543"/>
            <a:ext cx="6730186" cy="394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77681"/>
      </p:ext>
    </p:extLst>
  </p:cSld>
  <p:clrMapOvr>
    <a:masterClrMapping/>
  </p:clrMapOvr>
  <p:transition xmlns:p14="http://schemas.microsoft.com/office/powerpoint/2010/main"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27;p25"/>
          <p:cNvSpPr txBox="1"/>
          <p:nvPr/>
        </p:nvSpPr>
        <p:spPr>
          <a:xfrm>
            <a:off x="6561855" y="3754655"/>
            <a:ext cx="2413851" cy="1112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 smtClean="0"/>
              <a:t>Edward Mitchell Bannister, </a:t>
            </a:r>
            <a:r>
              <a:rPr lang="en-US" i="1" dirty="0" smtClean="0"/>
              <a:t>Scène de Newport</a:t>
            </a:r>
            <a:r>
              <a:rPr lang="en-US" dirty="0" smtClean="0"/>
              <a:t>, v.1880-1889. </a:t>
            </a:r>
            <a:r>
              <a:rPr lang="en-US" dirty="0" err="1" smtClean="0"/>
              <a:t>Peindre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l’aquarelle</a:t>
            </a:r>
            <a:r>
              <a:rPr lang="en-US" dirty="0" smtClean="0"/>
              <a:t> </a:t>
            </a:r>
            <a:r>
              <a:rPr lang="en-US" dirty="0" err="1" smtClean="0"/>
              <a:t>permet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Bannister de </a:t>
            </a:r>
            <a:r>
              <a:rPr lang="en-US" dirty="0" err="1" smtClean="0"/>
              <a:t>créer</a:t>
            </a:r>
            <a:r>
              <a:rPr lang="en-US" dirty="0" smtClean="0"/>
              <a:t> </a:t>
            </a:r>
            <a:r>
              <a:rPr lang="en-US" dirty="0"/>
              <a:t>des </a:t>
            </a:r>
            <a:r>
              <a:rPr lang="en-US" dirty="0" err="1"/>
              <a:t>effets</a:t>
            </a:r>
            <a:r>
              <a:rPr lang="en-US" dirty="0"/>
              <a:t> de lumière </a:t>
            </a:r>
            <a:r>
              <a:rPr lang="en-US" dirty="0" err="1"/>
              <a:t>uniques</a:t>
            </a:r>
            <a:r>
              <a:rPr lang="en-US" dirty="0"/>
              <a:t>. </a:t>
            </a:r>
            <a:endParaRPr dirty="0"/>
          </a:p>
        </p:txBody>
      </p:sp>
      <p:sp>
        <p:nvSpPr>
          <p:cNvPr id="191" name="Google Shape;90;p19"/>
          <p:cNvSpPr txBox="1"/>
          <p:nvPr/>
        </p:nvSpPr>
        <p:spPr>
          <a:xfrm>
            <a:off x="176581" y="98962"/>
            <a:ext cx="2353804" cy="1153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CA" dirty="0" err="1"/>
              <a:t>Activité</a:t>
            </a:r>
            <a:r>
              <a:rPr lang="en-CA" dirty="0"/>
              <a:t> </a:t>
            </a:r>
            <a:r>
              <a:rPr lang="en-CA" dirty="0" err="1"/>
              <a:t>d’apprentissage</a:t>
            </a:r>
            <a:r>
              <a:rPr lang="en-CA" dirty="0"/>
              <a:t> n</a:t>
            </a:r>
            <a:r>
              <a:rPr lang="en-CA" baseline="30000" dirty="0"/>
              <a:t>o</a:t>
            </a:r>
            <a:r>
              <a:rPr lang="en-CA" dirty="0"/>
              <a:t>2</a:t>
            </a:r>
          </a:p>
          <a:p>
            <a: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CA" dirty="0"/>
          </a:p>
          <a:p>
            <a: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CA" dirty="0"/>
          </a:p>
          <a:p>
            <a: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CA" dirty="0"/>
          </a:p>
          <a:p>
            <a: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</p:txBody>
      </p:sp>
      <p:pic>
        <p:nvPicPr>
          <p:cNvPr id="2" name="Picture 1" descr="SAAM-1983.95.7_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910" y="656811"/>
            <a:ext cx="6070165" cy="411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09882"/>
      </p:ext>
    </p:extLst>
  </p:cSld>
  <p:clrMapOvr>
    <a:masterClrMapping/>
  </p:clrMapOvr>
  <p:transition xmlns:p14="http://schemas.microsoft.com/office/powerpoint/2010/main"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27;p25"/>
          <p:cNvSpPr txBox="1"/>
          <p:nvPr/>
        </p:nvSpPr>
        <p:spPr>
          <a:xfrm>
            <a:off x="1394731" y="4298896"/>
            <a:ext cx="6748043" cy="740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 smtClean="0"/>
              <a:t>Edward </a:t>
            </a:r>
            <a:r>
              <a:rPr lang="en-US" dirty="0"/>
              <a:t>Mitchell Bannister, </a:t>
            </a:r>
            <a:r>
              <a:rPr lang="en-US" i="1" dirty="0" err="1"/>
              <a:t>Paysage</a:t>
            </a:r>
            <a:r>
              <a:rPr lang="en-US" i="1" dirty="0"/>
              <a:t> </a:t>
            </a:r>
            <a:r>
              <a:rPr lang="en-US" i="1" dirty="0" err="1"/>
              <a:t>près</a:t>
            </a:r>
            <a:r>
              <a:rPr lang="en-US" i="1" dirty="0"/>
              <a:t> de Newport, R. I.</a:t>
            </a:r>
            <a:r>
              <a:rPr lang="en-US" dirty="0"/>
              <a:t>, v.1877-1878. Bannister </a:t>
            </a:r>
            <a:r>
              <a:rPr lang="en-US" dirty="0" err="1"/>
              <a:t>habite</a:t>
            </a:r>
            <a:r>
              <a:rPr lang="en-US" dirty="0"/>
              <a:t> Providence, au Rhode Island, pendant plus de </a:t>
            </a:r>
            <a:r>
              <a:rPr lang="en-US" dirty="0" err="1"/>
              <a:t>trente</a:t>
            </a:r>
            <a:r>
              <a:rPr lang="en-US" dirty="0"/>
              <a:t> </a:t>
            </a:r>
            <a:r>
              <a:rPr lang="en-US" dirty="0" err="1"/>
              <a:t>ans</a:t>
            </a:r>
            <a:r>
              <a:rPr lang="en-US" dirty="0"/>
              <a:t>,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région</a:t>
            </a:r>
            <a:r>
              <a:rPr lang="en-US" dirty="0"/>
              <a:t> </a:t>
            </a:r>
            <a:r>
              <a:rPr lang="en-US" dirty="0" err="1"/>
              <a:t>qu’il</a:t>
            </a:r>
            <a:r>
              <a:rPr lang="en-US" dirty="0"/>
              <a:t> </a:t>
            </a:r>
            <a:r>
              <a:rPr lang="en-US" dirty="0" err="1"/>
              <a:t>représente</a:t>
            </a:r>
            <a:r>
              <a:rPr lang="en-US" dirty="0"/>
              <a:t> au </a:t>
            </a:r>
            <a:r>
              <a:rPr lang="en-US" dirty="0" err="1"/>
              <a:t>sein</a:t>
            </a:r>
            <a:r>
              <a:rPr lang="en-US" dirty="0"/>
              <a:t> de </a:t>
            </a:r>
            <a:r>
              <a:rPr lang="en-US" dirty="0" err="1"/>
              <a:t>nombreux</a:t>
            </a:r>
            <a:r>
              <a:rPr lang="en-US" dirty="0"/>
              <a:t> </a:t>
            </a:r>
            <a:r>
              <a:rPr lang="en-US" dirty="0" err="1" smtClean="0"/>
              <a:t>paysages</a:t>
            </a:r>
            <a:r>
              <a:rPr lang="en-US" smtClean="0"/>
              <a:t>.</a:t>
            </a:r>
            <a:endParaRPr dirty="0"/>
          </a:p>
        </p:txBody>
      </p:sp>
      <p:sp>
        <p:nvSpPr>
          <p:cNvPr id="197" name="Google Shape;90;p19"/>
          <p:cNvSpPr txBox="1"/>
          <p:nvPr/>
        </p:nvSpPr>
        <p:spPr>
          <a:xfrm>
            <a:off x="176581" y="98962"/>
            <a:ext cx="1823400" cy="375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dirty="0" err="1" smtClean="0"/>
              <a:t>Exercice</a:t>
            </a:r>
            <a:r>
              <a:rPr lang="en-US" dirty="0" smtClean="0"/>
              <a:t> </a:t>
            </a:r>
            <a:r>
              <a:rPr lang="en-US" dirty="0" err="1" smtClean="0"/>
              <a:t>Sommatif</a:t>
            </a:r>
            <a:endParaRPr dirty="0"/>
          </a:p>
        </p:txBody>
      </p:sp>
      <p:pic>
        <p:nvPicPr>
          <p:cNvPr id="2" name="Picture 1" descr="SAAM-1983.95.119_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4731" y="554566"/>
            <a:ext cx="6354538" cy="374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01863"/>
      </p:ext>
    </p:extLst>
  </p:cSld>
  <p:clrMapOvr>
    <a:masterClrMapping/>
  </p:clrMapOvr>
  <p:transition xmlns:p14="http://schemas.microsoft.com/office/powerpoint/2010/main"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90;p19"/>
          <p:cNvSpPr txBox="1"/>
          <p:nvPr/>
        </p:nvSpPr>
        <p:spPr>
          <a:xfrm>
            <a:off x="176581" y="98962"/>
            <a:ext cx="1823400" cy="590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 err="1"/>
              <a:t>Exercice</a:t>
            </a:r>
            <a:r>
              <a:rPr lang="en-US" dirty="0"/>
              <a:t> </a:t>
            </a:r>
            <a:r>
              <a:rPr lang="en-US" dirty="0" err="1"/>
              <a:t>Sommatif</a:t>
            </a:r>
            <a:endParaRPr lang="en-US" dirty="0"/>
          </a:p>
          <a:p>
            <a: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</p:txBody>
      </p:sp>
      <p:sp>
        <p:nvSpPr>
          <p:cNvPr id="203" name="Google Shape;127;p25"/>
          <p:cNvSpPr txBox="1"/>
          <p:nvPr/>
        </p:nvSpPr>
        <p:spPr>
          <a:xfrm>
            <a:off x="1256626" y="4257696"/>
            <a:ext cx="6592552" cy="740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 smtClean="0"/>
              <a:t>Edward </a:t>
            </a:r>
            <a:r>
              <a:rPr lang="en-US" dirty="0"/>
              <a:t>Mitchell Bannister, </a:t>
            </a:r>
            <a:r>
              <a:rPr lang="en-US" i="1" dirty="0"/>
              <a:t>Sans </a:t>
            </a:r>
            <a:r>
              <a:rPr lang="en-US" i="1" dirty="0" err="1"/>
              <a:t>titre</a:t>
            </a:r>
            <a:r>
              <a:rPr lang="en-US" i="1" dirty="0"/>
              <a:t> [</a:t>
            </a:r>
            <a:r>
              <a:rPr lang="en-US" i="1" dirty="0" err="1"/>
              <a:t>paysage</a:t>
            </a:r>
            <a:r>
              <a:rPr lang="en-US" i="1" dirty="0"/>
              <a:t> avec </a:t>
            </a:r>
            <a:r>
              <a:rPr lang="en-US" i="1" dirty="0" err="1"/>
              <a:t>quai</a:t>
            </a:r>
            <a:r>
              <a:rPr lang="en-US" i="1" dirty="0"/>
              <a:t>]</a:t>
            </a:r>
            <a:r>
              <a:rPr lang="en-US" dirty="0"/>
              <a:t>, </a:t>
            </a:r>
            <a:r>
              <a:rPr lang="en-US" dirty="0" err="1"/>
              <a:t>s.d.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tableau, Bannister </a:t>
            </a:r>
            <a:br>
              <a:rPr lang="en-US" dirty="0"/>
            </a:br>
            <a:r>
              <a:rPr lang="en-US" dirty="0" err="1"/>
              <a:t>saisit</a:t>
            </a:r>
            <a:r>
              <a:rPr lang="en-US" dirty="0"/>
              <a:t> la </a:t>
            </a:r>
            <a:r>
              <a:rPr lang="en-US" dirty="0" err="1"/>
              <a:t>richesse</a:t>
            </a:r>
            <a:r>
              <a:rPr lang="en-US" dirty="0"/>
              <a:t> </a:t>
            </a:r>
            <a:r>
              <a:rPr lang="en-US" dirty="0" err="1"/>
              <a:t>végétale</a:t>
            </a:r>
            <a:r>
              <a:rPr lang="en-US" dirty="0"/>
              <a:t> de la </a:t>
            </a:r>
            <a:r>
              <a:rPr lang="en-US" dirty="0" err="1"/>
              <a:t>côte</a:t>
            </a:r>
            <a:r>
              <a:rPr lang="en-US" dirty="0"/>
              <a:t>.</a:t>
            </a:r>
          </a:p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</p:txBody>
      </p:sp>
      <p:pic>
        <p:nvPicPr>
          <p:cNvPr id="2" name="Picture 1" descr="SAAM-1983.95.73_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3469" y="543748"/>
            <a:ext cx="5985838" cy="368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71370"/>
      </p:ext>
    </p:extLst>
  </p:cSld>
  <p:clrMapOvr>
    <a:masterClrMapping/>
  </p:clrMapOvr>
  <p:transition xmlns:p14="http://schemas.microsoft.com/office/powerpoint/2010/main"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28;p42"/>
          <p:cNvSpPr txBox="1"/>
          <p:nvPr/>
        </p:nvSpPr>
        <p:spPr>
          <a:xfrm>
            <a:off x="1243111" y="4533615"/>
            <a:ext cx="6325715" cy="554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b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/>
              <a:t>Edward Mitchell Bannister, </a:t>
            </a:r>
            <a:r>
              <a:rPr lang="en-US" i="1" dirty="0"/>
              <a:t>Bateau </a:t>
            </a:r>
            <a:r>
              <a:rPr lang="en-US" i="1" dirty="0" err="1"/>
              <a:t>sur</a:t>
            </a:r>
            <a:r>
              <a:rPr lang="en-US" i="1" dirty="0"/>
              <a:t> la </a:t>
            </a:r>
            <a:r>
              <a:rPr lang="en-US" i="1" dirty="0" err="1" smtClean="0"/>
              <a:t>mer</a:t>
            </a:r>
            <a:r>
              <a:rPr lang="en-US" dirty="0" smtClean="0"/>
              <a:t>, </a:t>
            </a:r>
            <a:r>
              <a:rPr lang="en-US" dirty="0" err="1"/>
              <a:t>s.d.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, Bannister </a:t>
            </a:r>
            <a:r>
              <a:rPr lang="en-US" dirty="0" err="1"/>
              <a:t>représente</a:t>
            </a:r>
            <a:r>
              <a:rPr lang="en-US" dirty="0"/>
              <a:t> la </a:t>
            </a:r>
            <a:r>
              <a:rPr lang="en-US" dirty="0" err="1"/>
              <a:t>gamme</a:t>
            </a:r>
            <a:r>
              <a:rPr lang="en-US" dirty="0"/>
              <a:t> </a:t>
            </a:r>
            <a:r>
              <a:rPr lang="en-US" dirty="0" err="1"/>
              <a:t>complète</a:t>
            </a:r>
            <a:r>
              <a:rPr lang="en-US" dirty="0"/>
              <a:t> des </a:t>
            </a:r>
            <a:r>
              <a:rPr lang="en-US" dirty="0" err="1"/>
              <a:t>couleurs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puissant </a:t>
            </a:r>
            <a:r>
              <a:rPr lang="en-US" dirty="0" err="1"/>
              <a:t>coucher</a:t>
            </a:r>
            <a:r>
              <a:rPr lang="en-US" dirty="0"/>
              <a:t> de </a:t>
            </a:r>
            <a:r>
              <a:rPr lang="en-US" dirty="0" err="1"/>
              <a:t>soleil</a:t>
            </a:r>
            <a:r>
              <a:rPr lang="en-US" dirty="0"/>
              <a:t> flamboyant au-</a:t>
            </a:r>
            <a:r>
              <a:rPr lang="en-US" dirty="0" err="1"/>
              <a:t>dessus</a:t>
            </a:r>
            <a:r>
              <a:rPr lang="en-US" dirty="0"/>
              <a:t> de </a:t>
            </a:r>
            <a:r>
              <a:rPr lang="en-US" dirty="0" err="1"/>
              <a:t>l’eau</a:t>
            </a:r>
            <a:r>
              <a:rPr lang="en-US" dirty="0"/>
              <a:t>.</a:t>
            </a:r>
            <a:endParaRPr dirty="0"/>
          </a:p>
        </p:txBody>
      </p:sp>
      <p:pic>
        <p:nvPicPr>
          <p:cNvPr id="2" name="Picture 1" descr="SAAM-1983.95.89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111" y="164831"/>
            <a:ext cx="7023942" cy="435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25020"/>
      </p:ext>
    </p:extLst>
  </p:cSld>
  <p:clrMapOvr>
    <a:masterClrMapping/>
  </p:clrMapOvr>
  <p:transition xmlns:p14="http://schemas.microsoft.com/office/powerpoint/2010/main"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34;p43"/>
          <p:cNvSpPr txBox="1"/>
          <p:nvPr/>
        </p:nvSpPr>
        <p:spPr>
          <a:xfrm>
            <a:off x="1275467" y="4510875"/>
            <a:ext cx="6593065" cy="554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/>
              <a:t>Edward Mitchell Bannister, </a:t>
            </a:r>
            <a:r>
              <a:rPr lang="en-US" i="1" dirty="0" err="1"/>
              <a:t>Tempête</a:t>
            </a:r>
            <a:r>
              <a:rPr lang="en-US" i="1" dirty="0"/>
              <a:t> </a:t>
            </a:r>
            <a:r>
              <a:rPr lang="en-US" i="1" dirty="0" err="1"/>
              <a:t>à</a:t>
            </a:r>
            <a:r>
              <a:rPr lang="en-US" i="1" dirty="0"/>
              <a:t> </a:t>
            </a:r>
            <a:r>
              <a:rPr lang="en-US" i="1" dirty="0" err="1"/>
              <a:t>l’approche</a:t>
            </a:r>
            <a:r>
              <a:rPr lang="en-US" dirty="0"/>
              <a:t>, 1886. </a:t>
            </a:r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paysage</a:t>
            </a:r>
            <a:r>
              <a:rPr lang="en-US" dirty="0"/>
              <a:t> </a:t>
            </a:r>
            <a:r>
              <a:rPr lang="en-US" dirty="0" err="1"/>
              <a:t>remarquable</a:t>
            </a:r>
            <a:r>
              <a:rPr lang="en-US" dirty="0"/>
              <a:t>, un </a:t>
            </a:r>
            <a:r>
              <a:rPr lang="en-US" dirty="0" err="1"/>
              <a:t>homme</a:t>
            </a:r>
            <a:r>
              <a:rPr lang="en-US" dirty="0"/>
              <a:t> </a:t>
            </a:r>
            <a:r>
              <a:rPr lang="en-US" dirty="0" err="1"/>
              <a:t>peine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marcher </a:t>
            </a:r>
            <a:r>
              <a:rPr lang="en-US" dirty="0" err="1"/>
              <a:t>à</a:t>
            </a:r>
            <a:r>
              <a:rPr lang="en-US" dirty="0"/>
              <a:t> cause du vent.</a:t>
            </a:r>
            <a:endParaRPr dirty="0"/>
          </a:p>
        </p:txBody>
      </p:sp>
      <p:pic>
        <p:nvPicPr>
          <p:cNvPr id="2" name="Picture 1" descr="SAAM-1983.95.62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6218" y="239989"/>
            <a:ext cx="6339110" cy="418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83918"/>
      </p:ext>
    </p:extLst>
  </p:cSld>
  <p:clrMapOvr>
    <a:masterClrMapping/>
  </p:clrMapOvr>
  <p:transition xmlns:p14="http://schemas.microsoft.com/office/powerpoint/2010/main"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40;p44"/>
          <p:cNvSpPr txBox="1"/>
          <p:nvPr/>
        </p:nvSpPr>
        <p:spPr>
          <a:xfrm>
            <a:off x="1212317" y="4462917"/>
            <a:ext cx="6520128" cy="554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/>
              <a:t>Edward Mitchell Bannister, </a:t>
            </a:r>
            <a:r>
              <a:rPr lang="en-US" i="1" dirty="0" err="1"/>
              <a:t>Pâturages</a:t>
            </a:r>
            <a:r>
              <a:rPr lang="en-US" i="1" dirty="0"/>
              <a:t> </a:t>
            </a:r>
            <a:r>
              <a:rPr lang="en-US" i="1" dirty="0" err="1"/>
              <a:t>agréables</a:t>
            </a:r>
            <a:r>
              <a:rPr lang="en-US" dirty="0"/>
              <a:t>, 1887. </a:t>
            </a:r>
            <a:r>
              <a:rPr lang="en-US" dirty="0" err="1" smtClean="0"/>
              <a:t>Deux</a:t>
            </a:r>
            <a:r>
              <a:rPr lang="en-US" dirty="0" smtClean="0"/>
              <a:t> </a:t>
            </a:r>
            <a:r>
              <a:rPr lang="en-US" dirty="0" err="1" smtClean="0"/>
              <a:t>vaches</a:t>
            </a:r>
            <a:r>
              <a:rPr lang="en-US" dirty="0" smtClean="0"/>
              <a:t> </a:t>
            </a:r>
            <a:r>
              <a:rPr lang="en-US" dirty="0" err="1" smtClean="0"/>
              <a:t>broutent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champ </a:t>
            </a:r>
            <a:r>
              <a:rPr lang="en-US" dirty="0" err="1" smtClean="0"/>
              <a:t>idyllique</a:t>
            </a:r>
            <a:r>
              <a:rPr lang="en-US" dirty="0"/>
              <a:t> </a:t>
            </a:r>
            <a:r>
              <a:rPr lang="en-US" dirty="0" err="1"/>
              <a:t>donnant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voir</a:t>
            </a:r>
            <a:r>
              <a:rPr lang="en-US" dirty="0"/>
              <a:t> la </a:t>
            </a:r>
            <a:r>
              <a:rPr lang="en-US" dirty="0" err="1"/>
              <a:t>mer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 smtClean="0"/>
              <a:t>l'horizon</a:t>
            </a:r>
            <a:r>
              <a:rPr lang="en-US" dirty="0" smtClean="0"/>
              <a:t>.</a:t>
            </a:r>
            <a:endParaRPr dirty="0"/>
          </a:p>
        </p:txBody>
      </p:sp>
      <p:pic>
        <p:nvPicPr>
          <p:cNvPr id="2" name="Picture 1" descr="SAAM-1983.95.66_1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2318" y="176707"/>
            <a:ext cx="6470127" cy="421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25793"/>
      </p:ext>
    </p:extLst>
  </p:cSld>
  <p:clrMapOvr>
    <a:masterClrMapping/>
  </p:clrMapOvr>
  <p:transition xmlns:p14="http://schemas.microsoft.com/office/powerpoint/2010/main"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46;p45"/>
          <p:cNvSpPr txBox="1"/>
          <p:nvPr/>
        </p:nvSpPr>
        <p:spPr>
          <a:xfrm>
            <a:off x="5781131" y="3984877"/>
            <a:ext cx="2983586" cy="926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/>
              <a:t>Edward Mitchell Bannister</a:t>
            </a:r>
            <a:r>
              <a:rPr lang="en-US" dirty="0" smtClean="0"/>
              <a:t>, </a:t>
            </a:r>
            <a:r>
              <a:rPr lang="en-US" i="1" dirty="0" err="1" smtClean="0"/>
              <a:t>Pommiers</a:t>
            </a:r>
            <a:r>
              <a:rPr lang="en-US" i="1" dirty="0" smtClean="0"/>
              <a:t> </a:t>
            </a:r>
            <a:r>
              <a:rPr lang="en-US" i="1" dirty="0" err="1"/>
              <a:t>dans</a:t>
            </a:r>
            <a:r>
              <a:rPr lang="en-US" i="1" dirty="0"/>
              <a:t> un </a:t>
            </a:r>
            <a:r>
              <a:rPr lang="en-US" i="1" dirty="0" err="1"/>
              <a:t>pré</a:t>
            </a:r>
            <a:r>
              <a:rPr lang="en-US" dirty="0"/>
              <a:t>, v.</a:t>
            </a:r>
            <a:r>
              <a:rPr lang="en-US" dirty="0" smtClean="0"/>
              <a:t>1890</a:t>
            </a:r>
            <a:r>
              <a:rPr lang="en-US" dirty="0"/>
              <a:t>. Bannister célèbre le </a:t>
            </a:r>
            <a:r>
              <a:rPr lang="en-US" dirty="0" err="1"/>
              <a:t>printemps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smtClean="0"/>
              <a:t>tableau </a:t>
            </a:r>
            <a:r>
              <a:rPr lang="en-US" dirty="0" err="1"/>
              <a:t>doux</a:t>
            </a:r>
            <a:r>
              <a:rPr lang="en-US" dirty="0"/>
              <a:t> et </a:t>
            </a:r>
            <a:r>
              <a:rPr lang="en-US" dirty="0" err="1"/>
              <a:t>paisible</a:t>
            </a:r>
            <a:r>
              <a:rPr lang="en-US"/>
              <a:t> </a:t>
            </a:r>
            <a:r>
              <a:rPr lang="en-US" smtClean="0"/>
              <a:t>de </a:t>
            </a:r>
            <a:r>
              <a:rPr lang="en-US" dirty="0" err="1"/>
              <a:t>pommiers</a:t>
            </a:r>
            <a:r>
              <a:rPr lang="en-US" dirty="0"/>
              <a:t> en </a:t>
            </a:r>
            <a:r>
              <a:rPr lang="en-US" dirty="0" err="1"/>
              <a:t>fleurs</a:t>
            </a:r>
            <a:r>
              <a:rPr lang="en-US" dirty="0"/>
              <a:t>.</a:t>
            </a:r>
            <a:endParaRPr dirty="0"/>
          </a:p>
        </p:txBody>
      </p:sp>
      <p:pic>
        <p:nvPicPr>
          <p:cNvPr id="2" name="Picture 1" descr="d9102u215910292009.30Bannistercrpd_o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259" y="437023"/>
            <a:ext cx="5233894" cy="437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83827"/>
      </p:ext>
    </p:extLst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66;p15"/>
          <p:cNvSpPr txBox="1"/>
          <p:nvPr/>
        </p:nvSpPr>
        <p:spPr>
          <a:xfrm>
            <a:off x="5287948" y="4521076"/>
            <a:ext cx="2667257" cy="554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dirty="0"/>
              <a:t>Portrait de Edward Mitchell Bannister, v.1880.</a:t>
            </a:r>
            <a:endParaRPr dirty="0"/>
          </a:p>
        </p:txBody>
      </p:sp>
      <p:pic>
        <p:nvPicPr>
          <p:cNvPr id="115" name="NPG-NPG_76_66BannisterM-000001.jpg" descr="NPG-NPG_76_66BannisterM-0000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725" y="149362"/>
            <a:ext cx="3216932" cy="48447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174;p33"/>
          <p:cNvSpPr txBox="1"/>
          <p:nvPr/>
        </p:nvSpPr>
        <p:spPr>
          <a:xfrm>
            <a:off x="5213796" y="4633234"/>
            <a:ext cx="2911215" cy="384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b">
            <a:spAutoFit/>
          </a:bodyPr>
          <a:lstStyle/>
          <a:p>
            <a:pPr defTabSz="457200">
              <a:lnSpc>
                <a:spcPts val="1700"/>
              </a:lnSpc>
              <a:defRPr sz="7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pic>
        <p:nvPicPr>
          <p:cNvPr id="2" name="Picture 1" descr="SAAM-1983.95.85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9748" y="309984"/>
            <a:ext cx="3710388" cy="4420663"/>
          </a:xfrm>
          <a:prstGeom prst="rect">
            <a:avLst/>
          </a:prstGeom>
        </p:spPr>
      </p:pic>
      <p:sp>
        <p:nvSpPr>
          <p:cNvPr id="4" name="Google Shape;246;p45"/>
          <p:cNvSpPr txBox="1"/>
          <p:nvPr/>
        </p:nvSpPr>
        <p:spPr>
          <a:xfrm>
            <a:off x="5255954" y="3870858"/>
            <a:ext cx="3216427" cy="926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/>
              <a:t>Edward Mitchell Bannister, </a:t>
            </a:r>
            <a:r>
              <a:rPr lang="en-US" i="1" dirty="0" err="1"/>
              <a:t>Livreur</a:t>
            </a:r>
            <a:r>
              <a:rPr lang="en-US" i="1" dirty="0"/>
              <a:t> de </a:t>
            </a:r>
            <a:r>
              <a:rPr lang="en-US" i="1" dirty="0" err="1"/>
              <a:t>journaux</a:t>
            </a:r>
            <a:r>
              <a:rPr lang="en-US" dirty="0"/>
              <a:t>, 1869. </a:t>
            </a:r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dirty="0" err="1"/>
              <a:t>cette</a:t>
            </a:r>
            <a:r>
              <a:rPr lang="en-US" dirty="0"/>
              <a:t> </a:t>
            </a:r>
            <a:r>
              <a:rPr lang="en-US" dirty="0" err="1"/>
              <a:t>œuvre</a:t>
            </a:r>
            <a:r>
              <a:rPr lang="en-US" dirty="0"/>
              <a:t>, Bannister </a:t>
            </a:r>
            <a:r>
              <a:rPr lang="en-US" dirty="0" err="1"/>
              <a:t>montre</a:t>
            </a:r>
            <a:r>
              <a:rPr lang="en-US" dirty="0"/>
              <a:t> un </a:t>
            </a:r>
            <a:r>
              <a:rPr lang="en-US" dirty="0" err="1"/>
              <a:t>garçon</a:t>
            </a:r>
            <a:r>
              <a:rPr lang="en-US" dirty="0"/>
              <a:t> afro-</a:t>
            </a:r>
            <a:r>
              <a:rPr lang="en-US" dirty="0" err="1"/>
              <a:t>américain</a:t>
            </a:r>
            <a:r>
              <a:rPr lang="en-US" dirty="0"/>
              <a:t> qui se </a:t>
            </a:r>
            <a:r>
              <a:rPr lang="en-US" dirty="0" err="1"/>
              <a:t>prépare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vendre</a:t>
            </a:r>
            <a:r>
              <a:rPr lang="en-US" dirty="0"/>
              <a:t> des </a:t>
            </a:r>
            <a:r>
              <a:rPr lang="en-US" dirty="0" err="1"/>
              <a:t>journaux</a:t>
            </a:r>
            <a:r>
              <a:rPr lang="en-US" dirty="0"/>
              <a:t>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5306969"/>
      </p:ext>
    </p:extLst>
  </p:cSld>
  <p:clrMapOvr>
    <a:masterClrMapping/>
  </p:clrMapOvr>
  <p:transition xmlns:p14="http://schemas.microsoft.com/office/powerpoint/2010/main"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174;p33"/>
          <p:cNvSpPr txBox="1"/>
          <p:nvPr/>
        </p:nvSpPr>
        <p:spPr>
          <a:xfrm>
            <a:off x="6272052" y="3569101"/>
            <a:ext cx="2766913" cy="129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24" tIns="91424" rIns="91424" bIns="91424" anchor="b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/>
              <a:t>Edward Mitchell Bannister, </a:t>
            </a:r>
            <a:r>
              <a:rPr lang="en-US" i="1" dirty="0"/>
              <a:t>Train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</a:t>
            </a:r>
            <a:r>
              <a:rPr lang="en-US" dirty="0"/>
              <a:t>.1875-1880. </a:t>
            </a:r>
            <a:r>
              <a:rPr lang="en-US" dirty="0" err="1"/>
              <a:t>Même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cette</a:t>
            </a:r>
            <a:r>
              <a:rPr lang="en-US" dirty="0"/>
              <a:t> scène </a:t>
            </a:r>
            <a:r>
              <a:rPr lang="en-US" dirty="0" err="1"/>
              <a:t>présente</a:t>
            </a:r>
            <a:r>
              <a:rPr lang="en-US" dirty="0"/>
              <a:t> des </a:t>
            </a:r>
            <a:r>
              <a:rPr lang="en-US" dirty="0" err="1"/>
              <a:t>arbres</a:t>
            </a:r>
            <a:r>
              <a:rPr lang="en-US" dirty="0"/>
              <a:t> </a:t>
            </a:r>
            <a:r>
              <a:rPr lang="en-US" dirty="0" err="1"/>
              <a:t>luxuriants</a:t>
            </a:r>
            <a:r>
              <a:rPr lang="en-US" dirty="0"/>
              <a:t> et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paisible</a:t>
            </a:r>
            <a:r>
              <a:rPr lang="en-US" dirty="0"/>
              <a:t> </a:t>
            </a:r>
            <a:r>
              <a:rPr lang="en-US" dirty="0" err="1"/>
              <a:t>rivière</a:t>
            </a:r>
            <a:r>
              <a:rPr lang="en-US" dirty="0"/>
              <a:t>, le train </a:t>
            </a:r>
            <a:r>
              <a:rPr lang="en-US" dirty="0" err="1"/>
              <a:t>enfumé</a:t>
            </a:r>
            <a:r>
              <a:rPr lang="en-US" dirty="0"/>
              <a:t> qui </a:t>
            </a:r>
            <a:r>
              <a:rPr lang="en-US" dirty="0" err="1"/>
              <a:t>passe</a:t>
            </a:r>
            <a:r>
              <a:rPr lang="en-US" dirty="0"/>
              <a:t> au </a:t>
            </a:r>
            <a:r>
              <a:rPr lang="en-US" dirty="0" err="1"/>
              <a:t>centre</a:t>
            </a:r>
            <a:r>
              <a:rPr lang="en-US" dirty="0"/>
              <a:t> </a:t>
            </a:r>
            <a:r>
              <a:rPr lang="en-US" dirty="0" err="1"/>
              <a:t>évoque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menace </a:t>
            </a:r>
            <a:r>
              <a:rPr lang="en-US" dirty="0" err="1"/>
              <a:t>liée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la pollution.</a:t>
            </a:r>
            <a:endParaRPr dirty="0"/>
          </a:p>
        </p:txBody>
      </p:sp>
      <p:pic>
        <p:nvPicPr>
          <p:cNvPr id="2" name="Picture 1" descr="SAAM-1983.95.107_1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979" y="446475"/>
            <a:ext cx="5680154" cy="434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69037"/>
      </p:ext>
    </p:extLst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80;p34"/>
          <p:cNvSpPr txBox="1"/>
          <p:nvPr/>
        </p:nvSpPr>
        <p:spPr>
          <a:xfrm>
            <a:off x="1517061" y="4577996"/>
            <a:ext cx="6002604" cy="554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/>
              <a:t>Edward Mitchell Bannister, </a:t>
            </a:r>
            <a:r>
              <a:rPr lang="en-US" i="1" dirty="0"/>
              <a:t>Des gens </a:t>
            </a:r>
            <a:r>
              <a:rPr lang="en-US" i="1" dirty="0" err="1"/>
              <a:t>près</a:t>
            </a:r>
            <a:r>
              <a:rPr lang="en-US" i="1" dirty="0"/>
              <a:t> d’un bateau</a:t>
            </a:r>
            <a:r>
              <a:rPr lang="en-US" dirty="0"/>
              <a:t>, 1893. </a:t>
            </a:r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dirty="0" err="1"/>
              <a:t>cette</a:t>
            </a:r>
            <a:r>
              <a:rPr lang="en-US" dirty="0"/>
              <a:t> scène, </a:t>
            </a:r>
            <a:r>
              <a:rPr lang="en-US" dirty="0" err="1"/>
              <a:t>l’homme</a:t>
            </a:r>
            <a:r>
              <a:rPr lang="en-US" dirty="0"/>
              <a:t> se </a:t>
            </a:r>
            <a:r>
              <a:rPr lang="en-US" dirty="0" err="1"/>
              <a:t>trouvant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l’extrême</a:t>
            </a:r>
            <a:r>
              <a:rPr lang="en-US" dirty="0"/>
              <a:t> gauche </a:t>
            </a:r>
            <a:r>
              <a:rPr lang="en-US" dirty="0" err="1"/>
              <a:t>pourrait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l’artiste</a:t>
            </a:r>
            <a:r>
              <a:rPr lang="en-US" dirty="0"/>
              <a:t> </a:t>
            </a:r>
            <a:r>
              <a:rPr lang="en-US" dirty="0" err="1"/>
              <a:t>lui-même</a:t>
            </a:r>
            <a:r>
              <a:rPr lang="en-US" dirty="0"/>
              <a:t>.</a:t>
            </a:r>
            <a:endParaRPr dirty="0"/>
          </a:p>
        </p:txBody>
      </p:sp>
      <p:pic>
        <p:nvPicPr>
          <p:cNvPr id="2" name="Picture 1" descr="SAAM-1983.95.121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0698" y="280011"/>
            <a:ext cx="6002604" cy="428620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86;p35"/>
          <p:cNvSpPr txBox="1"/>
          <p:nvPr/>
        </p:nvSpPr>
        <p:spPr>
          <a:xfrm>
            <a:off x="5292118" y="4005324"/>
            <a:ext cx="2876316" cy="926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/>
              <a:t>Edward Mitchell Bannister, </a:t>
            </a:r>
            <a:r>
              <a:rPr lang="en-US" i="1" dirty="0" err="1"/>
              <a:t>Cueilleurs</a:t>
            </a:r>
            <a:r>
              <a:rPr lang="en-US" i="1" dirty="0"/>
              <a:t> </a:t>
            </a:r>
            <a:r>
              <a:rPr lang="en-US" i="1" dirty="0" err="1"/>
              <a:t>d’algues</a:t>
            </a:r>
            <a:r>
              <a:rPr lang="en-US" dirty="0"/>
              <a:t>, </a:t>
            </a:r>
            <a:r>
              <a:rPr lang="en-US" dirty="0" smtClean="0"/>
              <a:t>v.1898. </a:t>
            </a:r>
            <a:r>
              <a:rPr lang="en-US" dirty="0" err="1"/>
              <a:t>Ici</a:t>
            </a:r>
            <a:r>
              <a:rPr lang="en-US" dirty="0"/>
              <a:t>, Bannister </a:t>
            </a:r>
            <a:r>
              <a:rPr lang="en-US" dirty="0" err="1"/>
              <a:t>montre</a:t>
            </a:r>
            <a:r>
              <a:rPr lang="en-US" dirty="0"/>
              <a:t> un </a:t>
            </a:r>
            <a:r>
              <a:rPr lang="en-US" dirty="0" err="1"/>
              <a:t>paysan</a:t>
            </a:r>
            <a:r>
              <a:rPr lang="en-US" dirty="0"/>
              <a:t> en plan </a:t>
            </a:r>
            <a:r>
              <a:rPr lang="en-US" dirty="0" err="1"/>
              <a:t>rapproché</a:t>
            </a:r>
            <a:r>
              <a:rPr lang="en-US" dirty="0"/>
              <a:t>, </a:t>
            </a:r>
            <a:r>
              <a:rPr lang="en-US" dirty="0" err="1"/>
              <a:t>invitant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réflexion</a:t>
            </a:r>
            <a:r>
              <a:rPr lang="en-US" dirty="0"/>
              <a:t> </a:t>
            </a:r>
            <a:r>
              <a:rPr lang="en-US" dirty="0" err="1"/>
              <a:t>sur</a:t>
            </a:r>
            <a:r>
              <a:rPr lang="en-US" dirty="0"/>
              <a:t> la force </a:t>
            </a:r>
            <a:r>
              <a:rPr lang="en-US" dirty="0" err="1" smtClean="0"/>
              <a:t>qu’il</a:t>
            </a:r>
            <a:r>
              <a:rPr lang="en-US" dirty="0" smtClean="0"/>
              <a:t> </a:t>
            </a:r>
            <a:r>
              <a:rPr lang="en-US" dirty="0" err="1"/>
              <a:t>déploie</a:t>
            </a:r>
            <a:r>
              <a:rPr lang="en-US" dirty="0"/>
              <a:t>. </a:t>
            </a:r>
            <a:endParaRPr dirty="0"/>
          </a:p>
        </p:txBody>
      </p:sp>
      <p:pic>
        <p:nvPicPr>
          <p:cNvPr id="2" name="Picture 1" descr="SAAM-1983.95.149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321" y="315382"/>
            <a:ext cx="3809798" cy="451273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92;p36"/>
          <p:cNvSpPr txBox="1"/>
          <p:nvPr/>
        </p:nvSpPr>
        <p:spPr>
          <a:xfrm>
            <a:off x="5303234" y="3816491"/>
            <a:ext cx="3128202" cy="1112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/>
              <a:t>Edward Mitchell Bannister, </a:t>
            </a:r>
            <a:r>
              <a:rPr lang="en-US" i="1" dirty="0"/>
              <a:t>Scène </a:t>
            </a:r>
            <a:r>
              <a:rPr lang="en-US" i="1" dirty="0" err="1"/>
              <a:t>d’une</a:t>
            </a:r>
            <a:r>
              <a:rPr lang="en-US" i="1" dirty="0"/>
              <a:t> rue de Boston [Boston Common]</a:t>
            </a:r>
            <a:r>
              <a:rPr lang="en-US" dirty="0"/>
              <a:t>, 1898-</a:t>
            </a:r>
            <a:r>
              <a:rPr lang="en-US" dirty="0" smtClean="0"/>
              <a:t>1899</a:t>
            </a:r>
            <a:r>
              <a:rPr lang="en-US" dirty="0"/>
              <a:t>. </a:t>
            </a:r>
            <a:r>
              <a:rPr lang="en-US" dirty="0" err="1"/>
              <a:t>Comparativement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de </a:t>
            </a:r>
            <a:r>
              <a:rPr lang="en-US" dirty="0" err="1"/>
              <a:t>nombreux</a:t>
            </a:r>
            <a:r>
              <a:rPr lang="en-US" dirty="0"/>
              <a:t> </a:t>
            </a:r>
            <a:r>
              <a:rPr lang="en-US" dirty="0" err="1"/>
              <a:t>paysages</a:t>
            </a:r>
            <a:r>
              <a:rPr lang="en-US" dirty="0"/>
              <a:t> </a:t>
            </a:r>
            <a:r>
              <a:rPr lang="en-US" dirty="0" err="1"/>
              <a:t>ruraux</a:t>
            </a:r>
            <a:r>
              <a:rPr lang="en-US" dirty="0"/>
              <a:t> de Bannister, </a:t>
            </a:r>
            <a:r>
              <a:rPr lang="en-US" dirty="0" err="1"/>
              <a:t>ce</a:t>
            </a:r>
            <a:r>
              <a:rPr lang="en-US" dirty="0"/>
              <a:t> tableau </a:t>
            </a:r>
            <a:r>
              <a:rPr lang="en-US" dirty="0" err="1"/>
              <a:t>peint</a:t>
            </a:r>
            <a:r>
              <a:rPr lang="en-US" dirty="0"/>
              <a:t> en fin de </a:t>
            </a:r>
            <a:r>
              <a:rPr lang="en-US" dirty="0" err="1"/>
              <a:t>carrière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audacieusement</a:t>
            </a:r>
            <a:r>
              <a:rPr lang="en-US" dirty="0"/>
              <a:t> </a:t>
            </a:r>
            <a:r>
              <a:rPr lang="en-US" dirty="0" err="1"/>
              <a:t>coloré</a:t>
            </a:r>
            <a:r>
              <a:rPr lang="en-US" dirty="0"/>
              <a:t>. </a:t>
            </a:r>
            <a:endParaRPr dirty="0"/>
          </a:p>
        </p:txBody>
      </p:sp>
      <p:pic>
        <p:nvPicPr>
          <p:cNvPr id="124" name="pl1_372766_fnt_tr_t02v-4.jpg" descr="pl1_372766_fnt_tr_t02v-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911" y="136166"/>
            <a:ext cx="3392759" cy="48711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98;p37"/>
          <p:cNvSpPr txBox="1"/>
          <p:nvPr/>
        </p:nvSpPr>
        <p:spPr>
          <a:xfrm>
            <a:off x="5463599" y="3673589"/>
            <a:ext cx="2815057" cy="129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100" dirty="0">
                <a:sym typeface="Helvetica Neue"/>
              </a:rPr>
              <a:t>Edward Mitchell Bannister, </a:t>
            </a:r>
            <a:r>
              <a:rPr lang="en-US" sz="1100" i="1" dirty="0">
                <a:sym typeface="Helvetica Neue"/>
              </a:rPr>
              <a:t>Sans </a:t>
            </a:r>
            <a:r>
              <a:rPr lang="en-US" sz="1100" i="1" dirty="0" err="1">
                <a:sym typeface="Helvetica Neue"/>
              </a:rPr>
              <a:t>titre</a:t>
            </a:r>
            <a:r>
              <a:rPr lang="en-US" sz="1100" i="1" dirty="0">
                <a:sym typeface="Helvetica Neue"/>
              </a:rPr>
              <a:t> [nature </a:t>
            </a:r>
            <a:r>
              <a:rPr lang="en-US" sz="1100" i="1" dirty="0" err="1">
                <a:sym typeface="Helvetica Neue"/>
              </a:rPr>
              <a:t>morte</a:t>
            </a:r>
            <a:r>
              <a:rPr lang="en-US" sz="1100" i="1" dirty="0">
                <a:sym typeface="Helvetica Neue"/>
              </a:rPr>
              <a:t> </a:t>
            </a:r>
            <a:r>
              <a:rPr lang="en-US" sz="1100" i="1" dirty="0" err="1">
                <a:sym typeface="Helvetica Neue"/>
              </a:rPr>
              <a:t>florale</a:t>
            </a:r>
            <a:r>
              <a:rPr lang="en-US" sz="1100" i="1" dirty="0">
                <a:sym typeface="Helvetica Neue"/>
              </a:rPr>
              <a:t>]</a:t>
            </a:r>
            <a:r>
              <a:rPr lang="en-US" sz="1100" dirty="0">
                <a:sym typeface="Helvetica Neue"/>
              </a:rPr>
              <a:t>, </a:t>
            </a:r>
            <a:r>
              <a:rPr lang="en-US" sz="1100" dirty="0" err="1">
                <a:sym typeface="Helvetica Neue"/>
              </a:rPr>
              <a:t>s.d.</a:t>
            </a:r>
            <a:r>
              <a:rPr lang="en-US" sz="1100" dirty="0">
                <a:sym typeface="Helvetica Neue"/>
              </a:rPr>
              <a:t> Bien </a:t>
            </a:r>
            <a:r>
              <a:rPr lang="en-US" sz="1100" dirty="0" err="1">
                <a:sym typeface="Helvetica Neue"/>
              </a:rPr>
              <a:t>qu’il</a:t>
            </a:r>
            <a:r>
              <a:rPr lang="en-US" sz="1100" dirty="0">
                <a:sym typeface="Helvetica Neue"/>
              </a:rPr>
              <a:t> </a:t>
            </a:r>
            <a:r>
              <a:rPr lang="en-US" sz="1100" dirty="0" err="1">
                <a:sym typeface="Helvetica Neue"/>
              </a:rPr>
              <a:t>soit</a:t>
            </a:r>
            <a:r>
              <a:rPr lang="en-US" sz="1100" dirty="0">
                <a:sym typeface="Helvetica Neue"/>
              </a:rPr>
              <a:t> plus </a:t>
            </a:r>
            <a:r>
              <a:rPr lang="en-US" sz="1100" dirty="0" err="1">
                <a:sym typeface="Helvetica Neue"/>
              </a:rPr>
              <a:t>connu</a:t>
            </a:r>
            <a:r>
              <a:rPr lang="en-US" sz="1100" dirty="0">
                <a:sym typeface="Helvetica Neue"/>
              </a:rPr>
              <a:t> pour </a:t>
            </a:r>
            <a:r>
              <a:rPr lang="en-US" sz="1100" dirty="0" err="1">
                <a:sym typeface="Helvetica Neue"/>
              </a:rPr>
              <a:t>ses</a:t>
            </a:r>
            <a:r>
              <a:rPr lang="en-US" sz="1100" dirty="0">
                <a:sym typeface="Helvetica Neue"/>
              </a:rPr>
              <a:t> tableaux figurant la </a:t>
            </a:r>
            <a:r>
              <a:rPr lang="en-US" sz="1100" dirty="0" err="1">
                <a:sym typeface="Helvetica Neue"/>
              </a:rPr>
              <a:t>campagne</a:t>
            </a:r>
            <a:r>
              <a:rPr lang="en-US" sz="1100" dirty="0">
                <a:sym typeface="Helvetica Neue"/>
              </a:rPr>
              <a:t>, la </a:t>
            </a:r>
            <a:r>
              <a:rPr lang="en-US" sz="1100" dirty="0" err="1">
                <a:sym typeface="Helvetica Neue"/>
              </a:rPr>
              <a:t>côte</a:t>
            </a:r>
            <a:r>
              <a:rPr lang="en-US" sz="1100" dirty="0">
                <a:sym typeface="Helvetica Neue"/>
              </a:rPr>
              <a:t> et </a:t>
            </a:r>
            <a:r>
              <a:rPr lang="en-US" sz="1100" dirty="0" err="1">
                <a:sym typeface="Helvetica Neue"/>
              </a:rPr>
              <a:t>l’océan</a:t>
            </a:r>
            <a:r>
              <a:rPr lang="en-US" sz="1100" dirty="0">
                <a:sym typeface="Helvetica Neue"/>
              </a:rPr>
              <a:t>, </a:t>
            </a:r>
            <a:r>
              <a:rPr lang="en-US" sz="1100" dirty="0" smtClean="0">
                <a:sym typeface="Helvetica Neue"/>
              </a:rPr>
              <a:t>Bannister a </a:t>
            </a:r>
            <a:r>
              <a:rPr lang="en-US" sz="1100" dirty="0" err="1">
                <a:sym typeface="Helvetica Neue"/>
              </a:rPr>
              <a:t>également</a:t>
            </a:r>
            <a:r>
              <a:rPr lang="en-US" sz="1100" dirty="0">
                <a:sym typeface="Helvetica Neue"/>
              </a:rPr>
              <a:t> </a:t>
            </a:r>
            <a:r>
              <a:rPr lang="en-US" sz="1100" dirty="0" err="1">
                <a:sym typeface="Helvetica Neue"/>
              </a:rPr>
              <a:t>peint</a:t>
            </a:r>
            <a:r>
              <a:rPr lang="en-US" sz="1100" dirty="0">
                <a:sym typeface="Helvetica Neue"/>
              </a:rPr>
              <a:t> des natures </a:t>
            </a:r>
            <a:r>
              <a:rPr lang="en-US" sz="1100" dirty="0" err="1">
                <a:sym typeface="Helvetica Neue"/>
              </a:rPr>
              <a:t>mortes</a:t>
            </a:r>
            <a:r>
              <a:rPr lang="en-US" sz="1100" dirty="0">
                <a:sym typeface="Helvetica Neue"/>
              </a:rPr>
              <a:t> et des portraits.</a:t>
            </a:r>
            <a:endParaRPr dirty="0"/>
          </a:p>
        </p:txBody>
      </p:sp>
      <p:pic>
        <p:nvPicPr>
          <p:cNvPr id="2" name="Picture 1" descr="SAAM-1983.95.152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814" y="269038"/>
            <a:ext cx="3819856" cy="460542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2561_780px.jpg" descr="2561_780px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022" y="165418"/>
            <a:ext cx="5488294" cy="432027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Google Shape;198;p37"/>
          <p:cNvSpPr txBox="1"/>
          <p:nvPr/>
        </p:nvSpPr>
        <p:spPr>
          <a:xfrm>
            <a:off x="2016022" y="4479896"/>
            <a:ext cx="5488294" cy="554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100" dirty="0">
                <a:sym typeface="Helvetica Neue"/>
              </a:rPr>
              <a:t>Frederick Wells, </a:t>
            </a:r>
            <a:r>
              <a:rPr lang="en-US" sz="1100" i="1" dirty="0" err="1" smtClean="0">
                <a:sym typeface="Helvetica Neue"/>
              </a:rPr>
              <a:t>Vue</a:t>
            </a:r>
            <a:r>
              <a:rPr lang="en-US" sz="1100" i="1" dirty="0" smtClean="0">
                <a:sym typeface="Helvetica Neue"/>
              </a:rPr>
              <a:t> de </a:t>
            </a:r>
            <a:r>
              <a:rPr lang="en-US" sz="1100" i="1" dirty="0">
                <a:sym typeface="Helvetica Neue"/>
              </a:rPr>
              <a:t>la </a:t>
            </a:r>
            <a:r>
              <a:rPr lang="en-US" sz="1100" i="1" dirty="0" err="1">
                <a:sym typeface="Helvetica Neue"/>
              </a:rPr>
              <a:t>ville</a:t>
            </a:r>
            <a:r>
              <a:rPr lang="en-US" sz="1100" i="1" dirty="0">
                <a:sym typeface="Helvetica Neue"/>
              </a:rPr>
              <a:t> de Saint-Andrews</a:t>
            </a:r>
            <a:r>
              <a:rPr lang="en-US" sz="1100" i="1" dirty="0" smtClean="0">
                <a:sym typeface="Helvetica Neue"/>
              </a:rPr>
              <a:t>, Nouveau</a:t>
            </a:r>
            <a:r>
              <a:rPr lang="en-US" sz="1100" i="1" dirty="0">
                <a:sym typeface="Helvetica Neue"/>
              </a:rPr>
              <a:t>-Brunswick, avec</a:t>
            </a:r>
          </a:p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100" i="1" dirty="0">
                <a:sym typeface="Helvetica Neue"/>
              </a:rPr>
              <a:t>son </a:t>
            </a:r>
            <a:r>
              <a:rPr lang="en-US" sz="1100" i="1" dirty="0" err="1">
                <a:sym typeface="Helvetica Neue"/>
              </a:rPr>
              <a:t>magnifique</a:t>
            </a:r>
            <a:r>
              <a:rPr lang="en-US" sz="1100" i="1" dirty="0">
                <a:sym typeface="Helvetica Neue"/>
              </a:rPr>
              <a:t> port et </a:t>
            </a:r>
            <a:r>
              <a:rPr lang="en-US" sz="1100" i="1" dirty="0" err="1" smtClean="0">
                <a:sym typeface="Helvetica Neue"/>
              </a:rPr>
              <a:t>sa</a:t>
            </a:r>
            <a:r>
              <a:rPr lang="en-US" sz="1100" i="1" dirty="0" smtClean="0">
                <a:sym typeface="Helvetica Neue"/>
              </a:rPr>
              <a:t> </a:t>
            </a:r>
            <a:r>
              <a:rPr lang="en-US" sz="1100" i="1" dirty="0" err="1" smtClean="0">
                <a:sym typeface="Helvetica Neue"/>
              </a:rPr>
              <a:t>baie</a:t>
            </a:r>
            <a:r>
              <a:rPr lang="en-US" sz="1100" dirty="0">
                <a:sym typeface="Helvetica Neue"/>
              </a:rPr>
              <a:t>, 1840.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293681.jpg" descr="29368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409" y="121756"/>
            <a:ext cx="3865546" cy="489998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Google Shape;198;p37"/>
          <p:cNvSpPr txBox="1"/>
          <p:nvPr/>
        </p:nvSpPr>
        <p:spPr>
          <a:xfrm>
            <a:off x="5404519" y="4348999"/>
            <a:ext cx="2654519" cy="740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/>
              <a:t>Edward </a:t>
            </a:r>
            <a:r>
              <a:rPr lang="en-US" dirty="0" smtClean="0"/>
              <a:t>Mitchell Bannister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Portrait de Christiana </a:t>
            </a:r>
            <a:r>
              <a:rPr lang="en-US" i="1" dirty="0" err="1" smtClean="0"/>
              <a:t>Carteaux</a:t>
            </a:r>
            <a:r>
              <a:rPr lang="en-US" i="1" dirty="0" smtClean="0"/>
              <a:t> Bannister</a:t>
            </a:r>
            <a:r>
              <a:rPr lang="en-US" dirty="0"/>
              <a:t>, </a:t>
            </a:r>
            <a:r>
              <a:rPr lang="en-US" dirty="0" smtClean="0"/>
              <a:t>v</a:t>
            </a:r>
            <a:r>
              <a:rPr lang="en-US" dirty="0"/>
              <a:t>.1860.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834</Words>
  <Application>Microsoft Macintosh PowerPoint</Application>
  <PresentationFormat>On-screen Show (16:9)</PresentationFormat>
  <Paragraphs>53</Paragraphs>
  <Slides>31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Simone Wharton</cp:lastModifiedBy>
  <cp:revision>19</cp:revision>
  <dcterms:modified xsi:type="dcterms:W3CDTF">2021-02-25T15:53:04Z</dcterms:modified>
</cp:coreProperties>
</file>