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77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377" autoAdjust="0"/>
  </p:normalViewPr>
  <p:slideViewPr>
    <p:cSldViewPr snapToGrid="0" snapToObjects="1" showGuides="1">
      <p:cViewPr varScale="1">
        <p:scale>
          <a:sx n="85" d="100"/>
          <a:sy n="85" d="100"/>
        </p:scale>
        <p:origin x="1378" y="58"/>
      </p:cViewPr>
      <p:guideLst>
        <p:guide orient="horz" pos="177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celyn Anderson" userId="fb29ce2979debd91" providerId="LiveId" clId="{9533F2F5-743C-483E-BFD4-E95CF75FD09B}"/>
    <pc:docChg chg="modSld">
      <pc:chgData name="Jocelyn Anderson" userId="fb29ce2979debd91" providerId="LiveId" clId="{9533F2F5-743C-483E-BFD4-E95CF75FD09B}" dt="2021-02-25T13:03:20.257" v="1" actId="20577"/>
      <pc:docMkLst>
        <pc:docMk/>
      </pc:docMkLst>
      <pc:sldChg chg="modNotesTx">
        <pc:chgData name="Jocelyn Anderson" userId="fb29ce2979debd91" providerId="LiveId" clId="{9533F2F5-743C-483E-BFD4-E95CF75FD09B}" dt="2021-02-25T13:03:20.257" v="1" actId="20577"/>
        <pc:sldMkLst>
          <pc:docMk/>
          <pc:sldMk cId="2084101863" sldId="279"/>
        </pc:sldMkLst>
      </pc:sldChg>
      <pc:sldChg chg="modNotesTx">
        <pc:chgData name="Jocelyn Anderson" userId="fb29ce2979debd91" providerId="LiveId" clId="{9533F2F5-743C-483E-BFD4-E95CF75FD09B}" dt="2021-02-25T13:03:15.738" v="0" actId="20577"/>
        <pc:sldMkLst>
          <pc:docMk/>
          <pc:sldMk cId="2106471370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80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*insert Ruth’s captions*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*insert Ruth’s captions*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*insert Ruth’s captions*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>
            <a:spLocks noGrp="1"/>
          </p:cNvSpPr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xx%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ward Mitchell Bannister Image File_Titl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" y="0"/>
            <a:ext cx="9205093" cy="5184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216;p40"/>
          <p:cNvSpPr txBox="1"/>
          <p:nvPr/>
        </p:nvSpPr>
        <p:spPr>
          <a:xfrm>
            <a:off x="1240201" y="4622800"/>
            <a:ext cx="6467147" cy="525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>
            <a:lvl1pPr defTabSz="457200">
              <a:lnSpc>
                <a:spcPct val="110000"/>
              </a:lnSpc>
              <a:defRPr sz="1100" b="1" spc="-7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Opening day ceremonies at the Centennial Exhibition in Philadelphia, May 10, 1876.</a:t>
            </a:r>
          </a:p>
        </p:txBody>
      </p:sp>
      <p:pic>
        <p:nvPicPr>
          <p:cNvPr id="136" name="Centennial_Exhibition,_Opening_Day.jpg" descr="Centennial_Exhibition,_Opening_Da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427" y="573578"/>
            <a:ext cx="6467146" cy="39543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222;p41"/>
          <p:cNvSpPr txBox="1"/>
          <p:nvPr/>
        </p:nvSpPr>
        <p:spPr>
          <a:xfrm>
            <a:off x="1583937" y="4610575"/>
            <a:ext cx="6153226" cy="52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>
            <a:lvl1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Portrait class at the Rhode Island School of Design, date unknown.</a:t>
            </a:r>
          </a:p>
        </p:txBody>
      </p:sp>
      <p:pic>
        <p:nvPicPr>
          <p:cNvPr id="139" name="Rhode Island School of Design.jpg" descr="Rhode Island School of Desig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2995" y="110687"/>
            <a:ext cx="5858010" cy="44279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72;p16"/>
          <p:cNvSpPr txBox="1"/>
          <p:nvPr/>
        </p:nvSpPr>
        <p:spPr>
          <a:xfrm>
            <a:off x="6490904" y="2976452"/>
            <a:ext cx="2305580" cy="1612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b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Edward Mitchell Bannister, </a:t>
            </a:r>
            <a:r>
              <a:rPr i="1" dirty="0"/>
              <a:t>Untitled (moon over a harbor, wharf scene with full moon and masts of boats)</a:t>
            </a:r>
            <a:r>
              <a:rPr dirty="0"/>
              <a:t>, c.1868. This work may have been painted when Bannister lived in Boston, a city known for its harbour.</a:t>
            </a:r>
          </a:p>
        </p:txBody>
      </p:sp>
      <p:sp>
        <p:nvSpPr>
          <p:cNvPr id="143" name="Google Shape;90;p19"/>
          <p:cNvSpPr txBox="1"/>
          <p:nvPr/>
        </p:nvSpPr>
        <p:spPr>
          <a:xfrm>
            <a:off x="176579" y="98962"/>
            <a:ext cx="2582221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Learning Activity #1</a:t>
            </a:r>
          </a:p>
        </p:txBody>
      </p:sp>
      <p:pic>
        <p:nvPicPr>
          <p:cNvPr id="2" name="Picture 1" descr="SAAM-1983.95.76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41" y="695563"/>
            <a:ext cx="5964959" cy="379002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90;p19"/>
          <p:cNvSpPr txBox="1"/>
          <p:nvPr/>
        </p:nvSpPr>
        <p:spPr>
          <a:xfrm>
            <a:off x="176579" y="98962"/>
            <a:ext cx="2582221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Learning Activity #1</a:t>
            </a:r>
          </a:p>
        </p:txBody>
      </p:sp>
      <p:sp>
        <p:nvSpPr>
          <p:cNvPr id="147" name="Google Shape;72;p16"/>
          <p:cNvSpPr txBox="1"/>
          <p:nvPr/>
        </p:nvSpPr>
        <p:spPr>
          <a:xfrm>
            <a:off x="6787084" y="3325049"/>
            <a:ext cx="2301213" cy="129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b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Edward Mitchell Bannister, </a:t>
            </a:r>
            <a:r>
              <a:rPr i="1" dirty="0"/>
              <a:t>Morning on the Shore</a:t>
            </a:r>
            <a:r>
              <a:rPr dirty="0"/>
              <a:t>, 1892. The inscription on this watercolour identifies the place in the painting as The Point,</a:t>
            </a:r>
            <a:br>
              <a:rPr lang="en-CA" dirty="0"/>
            </a:br>
            <a:r>
              <a:rPr dirty="0"/>
              <a:t>in Newport, Rhode Island.</a:t>
            </a:r>
          </a:p>
        </p:txBody>
      </p:sp>
      <p:pic>
        <p:nvPicPr>
          <p:cNvPr id="2" name="Picture 1" descr="SAAM-1983.95.1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31" y="611403"/>
            <a:ext cx="6347580" cy="394526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72;p16"/>
          <p:cNvSpPr txBox="1"/>
          <p:nvPr/>
        </p:nvSpPr>
        <p:spPr>
          <a:xfrm>
            <a:off x="6097784" y="3936523"/>
            <a:ext cx="2743273" cy="926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24" tIns="91424" rIns="91424" bIns="91424" anchor="b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Edward Mitchell Bannister, </a:t>
            </a:r>
            <a:r>
              <a:rPr i="1" dirty="0"/>
              <a:t>Fishing Shacks</a:t>
            </a:r>
            <a:r>
              <a:rPr dirty="0"/>
              <a:t>, c.1877–85. In this scene, Bannister has included fishing boats in the background.</a:t>
            </a:r>
          </a:p>
        </p:txBody>
      </p:sp>
      <p:sp>
        <p:nvSpPr>
          <p:cNvPr id="151" name="Google Shape;90;p19"/>
          <p:cNvSpPr txBox="1"/>
          <p:nvPr/>
        </p:nvSpPr>
        <p:spPr>
          <a:xfrm>
            <a:off x="176579" y="98962"/>
            <a:ext cx="2582221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Learning Activity #1</a:t>
            </a:r>
          </a:p>
        </p:txBody>
      </p:sp>
      <p:pic>
        <p:nvPicPr>
          <p:cNvPr id="2" name="Picture 1" descr="SAAM-1983.95.111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288" y="601126"/>
            <a:ext cx="5568755" cy="416424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90;p19"/>
          <p:cNvSpPr txBox="1"/>
          <p:nvPr/>
        </p:nvSpPr>
        <p:spPr>
          <a:xfrm>
            <a:off x="1227832" y="4417309"/>
            <a:ext cx="6366983" cy="706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b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Edward Mitchell Bannister, </a:t>
            </a:r>
            <a:r>
              <a:rPr i="1"/>
              <a:t>Fisherman by Water</a:t>
            </a:r>
            <a:r>
              <a:t>, 1886. Seen against a beautifully lit sky, this fisherman has a striking silhouette.</a:t>
            </a:r>
          </a:p>
        </p:txBody>
      </p:sp>
      <p:sp>
        <p:nvSpPr>
          <p:cNvPr id="155" name="Google Shape;90;p19"/>
          <p:cNvSpPr txBox="1"/>
          <p:nvPr/>
        </p:nvSpPr>
        <p:spPr>
          <a:xfrm>
            <a:off x="176579" y="98962"/>
            <a:ext cx="2582221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Learning Activity #1</a:t>
            </a:r>
          </a:p>
        </p:txBody>
      </p:sp>
      <p:pic>
        <p:nvPicPr>
          <p:cNvPr id="2" name="Picture 1" descr="SAAM-1983.95.125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302" y="620885"/>
            <a:ext cx="6833522" cy="387399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96;p20"/>
          <p:cNvSpPr txBox="1"/>
          <p:nvPr/>
        </p:nvSpPr>
        <p:spPr>
          <a:xfrm>
            <a:off x="6097461" y="3920804"/>
            <a:ext cx="2411176" cy="1249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Edward Mitchell Bannister, </a:t>
            </a:r>
            <a:r>
              <a:rPr i="1" dirty="0"/>
              <a:t>Governor Sprague’s White Horse</a:t>
            </a:r>
            <a:r>
              <a:rPr dirty="0"/>
              <a:t>, 1869. When Bannister painted this work, monumental images of animals were very popular.</a:t>
            </a:r>
          </a:p>
        </p:txBody>
      </p:sp>
      <p:pic>
        <p:nvPicPr>
          <p:cNvPr id="158" name="'Governor_Sprague's_White_Horse'_by_Edward_Mitchell_Bannister,_1869.jpg" descr="'Governor_Sprague's_White_Horse'_by_Edward_Mitchell_Bannister,_186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7" y="518702"/>
            <a:ext cx="5725236" cy="4414492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Google Shape;90;p19"/>
          <p:cNvSpPr txBox="1"/>
          <p:nvPr/>
        </p:nvSpPr>
        <p:spPr>
          <a:xfrm>
            <a:off x="176579" y="98962"/>
            <a:ext cx="2582221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Learning Activity #1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84;p18"/>
          <p:cNvSpPr txBox="1"/>
          <p:nvPr/>
        </p:nvSpPr>
        <p:spPr>
          <a:xfrm>
            <a:off x="1202539" y="4453956"/>
            <a:ext cx="6639303" cy="706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Edward Mitchell Bannister, </a:t>
            </a:r>
            <a:r>
              <a:rPr i="1"/>
              <a:t>Newport, </a:t>
            </a:r>
            <a:r>
              <a:t>1877–82. Here Bannister’s vigorous brush strokes capture the intense energy of the waves.</a:t>
            </a:r>
          </a:p>
        </p:txBody>
      </p:sp>
      <p:sp>
        <p:nvSpPr>
          <p:cNvPr id="162" name="Google Shape;90;p19"/>
          <p:cNvSpPr txBox="1"/>
          <p:nvPr/>
        </p:nvSpPr>
        <p:spPr>
          <a:xfrm>
            <a:off x="176581" y="98962"/>
            <a:ext cx="1823400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Learning Activity #2</a:t>
            </a:r>
          </a:p>
        </p:txBody>
      </p:sp>
      <p:pic>
        <p:nvPicPr>
          <p:cNvPr id="2" name="Picture 1" descr="SAAM-1983.95.147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538" y="601571"/>
            <a:ext cx="6589303" cy="385238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78;p17"/>
          <p:cNvSpPr txBox="1"/>
          <p:nvPr/>
        </p:nvSpPr>
        <p:spPr>
          <a:xfrm>
            <a:off x="6499857" y="3898391"/>
            <a:ext cx="2454138" cy="1068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Edward Mitchell Bannister, </a:t>
            </a:r>
            <a:r>
              <a:rPr i="1" dirty="0"/>
              <a:t>Dorchester</a:t>
            </a:r>
            <a:r>
              <a:rPr dirty="0"/>
              <a:t> 1856, 1856. The houses shown here were summer residences for wealthy people.</a:t>
            </a:r>
          </a:p>
        </p:txBody>
      </p:sp>
      <p:sp>
        <p:nvSpPr>
          <p:cNvPr id="166" name="Google Shape;90;p19"/>
          <p:cNvSpPr txBox="1"/>
          <p:nvPr/>
        </p:nvSpPr>
        <p:spPr>
          <a:xfrm>
            <a:off x="176581" y="98962"/>
            <a:ext cx="1823400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Learning Activity #2</a:t>
            </a:r>
          </a:p>
        </p:txBody>
      </p:sp>
      <p:pic>
        <p:nvPicPr>
          <p:cNvPr id="2" name="Picture 1" descr="SAAM-1983.95.81_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271437" y="609969"/>
            <a:ext cx="6008735" cy="41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5787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"/>
          <p:cNvSpPr txBox="1"/>
          <p:nvPr/>
        </p:nvSpPr>
        <p:spPr>
          <a:xfrm>
            <a:off x="6695684" y="3984988"/>
            <a:ext cx="2207121" cy="115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Edward Mitchell Bannister, </a:t>
            </a:r>
            <a:r>
              <a:rPr i="1"/>
              <a:t>Rocks at Newport</a:t>
            </a:r>
            <a:r>
              <a:t>, c.1877–85. Bannister was known for painting atmospheric skies. </a:t>
            </a:r>
          </a:p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71" name="Google Shape;90;p19"/>
          <p:cNvSpPr txBox="1"/>
          <p:nvPr/>
        </p:nvSpPr>
        <p:spPr>
          <a:xfrm>
            <a:off x="176581" y="98962"/>
            <a:ext cx="1823400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Learning Activity #2</a:t>
            </a:r>
          </a:p>
        </p:txBody>
      </p:sp>
      <p:pic>
        <p:nvPicPr>
          <p:cNvPr id="2" name="Picture 1" descr="SAAM-1983.95.96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27" y="629969"/>
            <a:ext cx="6151339" cy="413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5557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6650639" y="3722108"/>
            <a:ext cx="2220242" cy="1249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Edward Mitchell Bannister, </a:t>
            </a:r>
            <a:r>
              <a:rPr i="1"/>
              <a:t>Hay Gatherers</a:t>
            </a:r>
            <a:r>
              <a:t>, c.1893. In this painting, Bannister depicted African-American women and children working in a field.</a:t>
            </a:r>
          </a:p>
        </p:txBody>
      </p:sp>
      <p:pic>
        <p:nvPicPr>
          <p:cNvPr id="2" name="Picture 1" descr="'Hay_Gatherers'_by_Edward_Mitchell_Bannister,_c._189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41" y="271300"/>
            <a:ext cx="6175169" cy="453141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20;p24"/>
          <p:cNvSpPr txBox="1"/>
          <p:nvPr/>
        </p:nvSpPr>
        <p:spPr>
          <a:xfrm>
            <a:off x="1236689" y="4620290"/>
            <a:ext cx="6937441" cy="525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Edward Mitchell Bannister, </a:t>
            </a:r>
            <a:r>
              <a:rPr i="1"/>
              <a:t>Ocean Cliffs</a:t>
            </a:r>
            <a:r>
              <a:t>, 1881. In this painting, boats are just visible on the horizon.</a:t>
            </a:r>
          </a:p>
        </p:txBody>
      </p:sp>
      <p:sp>
        <p:nvSpPr>
          <p:cNvPr id="175" name="Google Shape;90;p19"/>
          <p:cNvSpPr txBox="1"/>
          <p:nvPr/>
        </p:nvSpPr>
        <p:spPr>
          <a:xfrm>
            <a:off x="176581" y="98962"/>
            <a:ext cx="1823400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Learning Activity #2</a:t>
            </a:r>
          </a:p>
        </p:txBody>
      </p:sp>
      <p:pic>
        <p:nvPicPr>
          <p:cNvPr id="2" name="Picture 1" descr="SAAM-1983.95.1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688" y="545270"/>
            <a:ext cx="6463523" cy="404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5162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27;p25"/>
          <p:cNvSpPr txBox="1"/>
          <p:nvPr/>
        </p:nvSpPr>
        <p:spPr>
          <a:xfrm>
            <a:off x="1192553" y="4700639"/>
            <a:ext cx="6758893" cy="525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Edward Mitchell Bannister,</a:t>
            </a:r>
            <a:r>
              <a:rPr i="1"/>
              <a:t> Boat on Sea</a:t>
            </a:r>
            <a:r>
              <a:t>, n.d. This view represents Narragansett Bay, Rhode Island. </a:t>
            </a:r>
          </a:p>
        </p:txBody>
      </p:sp>
      <p:sp>
        <p:nvSpPr>
          <p:cNvPr id="179" name="Google Shape;90;p19"/>
          <p:cNvSpPr txBox="1"/>
          <p:nvPr/>
        </p:nvSpPr>
        <p:spPr>
          <a:xfrm>
            <a:off x="176581" y="98962"/>
            <a:ext cx="1823400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Learning Activity #2</a:t>
            </a:r>
          </a:p>
        </p:txBody>
      </p:sp>
      <p:pic>
        <p:nvPicPr>
          <p:cNvPr id="2" name="Picture 1" descr="SAAM-1983.95.89_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812" y="569586"/>
            <a:ext cx="6560402" cy="407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7725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27;p25"/>
          <p:cNvSpPr txBox="1"/>
          <p:nvPr/>
        </p:nvSpPr>
        <p:spPr>
          <a:xfrm>
            <a:off x="1181181" y="4543824"/>
            <a:ext cx="7003014" cy="70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Edward Mitchell Bannister, </a:t>
            </a:r>
            <a:r>
              <a:rPr i="1"/>
              <a:t>Untitled (shoreline with sailboats and roof)</a:t>
            </a:r>
            <a:r>
              <a:t>, 1893. Here a rocky beach fills the foreground. </a:t>
            </a:r>
          </a:p>
        </p:txBody>
      </p:sp>
      <p:sp>
        <p:nvSpPr>
          <p:cNvPr id="185" name="Google Shape;90;p19"/>
          <p:cNvSpPr txBox="1"/>
          <p:nvPr/>
        </p:nvSpPr>
        <p:spPr>
          <a:xfrm>
            <a:off x="176581" y="98962"/>
            <a:ext cx="1823400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Learning Activity #2</a:t>
            </a:r>
          </a:p>
        </p:txBody>
      </p:sp>
      <p:pic>
        <p:nvPicPr>
          <p:cNvPr id="2" name="Picture 1" descr="SAAM-1983.95.113_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33" y="538543"/>
            <a:ext cx="6730186" cy="394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7768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27;p25"/>
          <p:cNvSpPr txBox="1"/>
          <p:nvPr/>
        </p:nvSpPr>
        <p:spPr>
          <a:xfrm>
            <a:off x="6561855" y="3754655"/>
            <a:ext cx="2511026" cy="1249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Edward Mitchell Bannister, </a:t>
            </a:r>
            <a:r>
              <a:rPr i="1" dirty="0"/>
              <a:t>Newport Scene</a:t>
            </a:r>
            <a:r>
              <a:rPr dirty="0"/>
              <a:t>, c.1880–89. Painting in watercolour enabled Bannister to create distinctive effects with light.</a:t>
            </a:r>
          </a:p>
        </p:txBody>
      </p:sp>
      <p:sp>
        <p:nvSpPr>
          <p:cNvPr id="191" name="Google Shape;90;p19"/>
          <p:cNvSpPr txBox="1"/>
          <p:nvPr/>
        </p:nvSpPr>
        <p:spPr>
          <a:xfrm>
            <a:off x="176581" y="98962"/>
            <a:ext cx="1823400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Learning Activity #2</a:t>
            </a:r>
          </a:p>
        </p:txBody>
      </p:sp>
      <p:pic>
        <p:nvPicPr>
          <p:cNvPr id="2" name="Picture 1" descr="SAAM-1983.95.7_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08" y="656811"/>
            <a:ext cx="6070165" cy="411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0988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27;p25"/>
          <p:cNvSpPr txBox="1"/>
          <p:nvPr/>
        </p:nvSpPr>
        <p:spPr>
          <a:xfrm>
            <a:off x="1222601" y="4420686"/>
            <a:ext cx="6920173" cy="70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Edward Mitchell Bannister, </a:t>
            </a:r>
            <a:r>
              <a:rPr i="1"/>
              <a:t>Landscape near Newport, R. I.</a:t>
            </a:r>
            <a:r>
              <a:t>, c.1877–78. Bannister lived in Providence, Rhode Island, for over thirty years and painted many landscapes depicting the surrounding region.</a:t>
            </a:r>
          </a:p>
        </p:txBody>
      </p:sp>
      <p:sp>
        <p:nvSpPr>
          <p:cNvPr id="197" name="Google Shape;90;p19"/>
          <p:cNvSpPr txBox="1"/>
          <p:nvPr/>
        </p:nvSpPr>
        <p:spPr>
          <a:xfrm>
            <a:off x="176581" y="98962"/>
            <a:ext cx="1823400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Culminating Task</a:t>
            </a:r>
          </a:p>
        </p:txBody>
      </p:sp>
      <p:pic>
        <p:nvPicPr>
          <p:cNvPr id="2" name="Picture 1" descr="SAAM-1983.95.119_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526" y="520119"/>
            <a:ext cx="6619691" cy="390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0186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90;p19"/>
          <p:cNvSpPr txBox="1"/>
          <p:nvPr/>
        </p:nvSpPr>
        <p:spPr>
          <a:xfrm>
            <a:off x="176581" y="98962"/>
            <a:ext cx="1823400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Culminating Task</a:t>
            </a:r>
          </a:p>
        </p:txBody>
      </p:sp>
      <p:sp>
        <p:nvSpPr>
          <p:cNvPr id="203" name="Google Shape;127;p25"/>
          <p:cNvSpPr txBox="1"/>
          <p:nvPr/>
        </p:nvSpPr>
        <p:spPr>
          <a:xfrm>
            <a:off x="1275724" y="4484675"/>
            <a:ext cx="6592552" cy="70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Edward Mitchell Bannister, </a:t>
            </a:r>
            <a:r>
              <a:rPr i="1"/>
              <a:t>Untitled (landscape with pier)</a:t>
            </a:r>
            <a:r>
              <a:t>, n.d. In this painting, Bannister captures the rich plant life on the coast. </a:t>
            </a:r>
          </a:p>
        </p:txBody>
      </p:sp>
      <p:pic>
        <p:nvPicPr>
          <p:cNvPr id="2" name="Picture 1" descr="SAAM-1983.95.73_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862" y="542945"/>
            <a:ext cx="6344276" cy="390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7137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28;p42"/>
          <p:cNvSpPr txBox="1"/>
          <p:nvPr/>
        </p:nvSpPr>
        <p:spPr>
          <a:xfrm>
            <a:off x="1243111" y="4381529"/>
            <a:ext cx="6325715" cy="70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b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Edward Mitchell Bannister,</a:t>
            </a:r>
            <a:r>
              <a:rPr i="1"/>
              <a:t> Boat on Sea</a:t>
            </a:r>
            <a:r>
              <a:t>, n.d. Here Bannister depicts the full range of colours in this powerful blazing sunset over the water.</a:t>
            </a:r>
          </a:p>
        </p:txBody>
      </p:sp>
      <p:pic>
        <p:nvPicPr>
          <p:cNvPr id="2" name="Picture 1" descr="SAAM-1983.95.89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111" y="164831"/>
            <a:ext cx="7023942" cy="435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2502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34;p43"/>
          <p:cNvSpPr txBox="1"/>
          <p:nvPr/>
        </p:nvSpPr>
        <p:spPr>
          <a:xfrm>
            <a:off x="1275467" y="4510875"/>
            <a:ext cx="6593065" cy="70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Edward Mitchell Bannister, </a:t>
            </a:r>
            <a:r>
              <a:rPr i="1"/>
              <a:t>Approaching Storm</a:t>
            </a:r>
            <a:r>
              <a:t>, 1886. In this dramatic landscape, a man struggles to walk through the wind.</a:t>
            </a:r>
          </a:p>
        </p:txBody>
      </p:sp>
      <p:pic>
        <p:nvPicPr>
          <p:cNvPr id="2" name="Picture 1" descr="SAAM-1983.95.62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218" y="239989"/>
            <a:ext cx="6339110" cy="418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8391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40;p44"/>
          <p:cNvSpPr txBox="1"/>
          <p:nvPr/>
        </p:nvSpPr>
        <p:spPr>
          <a:xfrm>
            <a:off x="1212317" y="4462917"/>
            <a:ext cx="6520128" cy="70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Edward Mitchell Bannister, </a:t>
            </a:r>
            <a:r>
              <a:rPr i="1"/>
              <a:t>Pleasant Pastures</a:t>
            </a:r>
            <a:r>
              <a:t>, 1887. Two cows graze in this idyllic field, where the sea is visible in the distance.</a:t>
            </a:r>
          </a:p>
        </p:txBody>
      </p:sp>
      <p:pic>
        <p:nvPicPr>
          <p:cNvPr id="2" name="Picture 1" descr="SAAM-1983.95.66_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2318" y="176707"/>
            <a:ext cx="6470127" cy="421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2579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46;p45"/>
          <p:cNvSpPr txBox="1"/>
          <p:nvPr/>
        </p:nvSpPr>
        <p:spPr>
          <a:xfrm>
            <a:off x="5781131" y="3984877"/>
            <a:ext cx="2983586" cy="926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Edward Mitchell Bannister, </a:t>
            </a:r>
            <a:r>
              <a:rPr i="1" dirty="0"/>
              <a:t>Apple Trees in a Meadow</a:t>
            </a:r>
            <a:r>
              <a:rPr dirty="0"/>
              <a:t>, c.1</a:t>
            </a:r>
            <a:r>
              <a:rPr lang="en-CA" dirty="0"/>
              <a:t>89</a:t>
            </a:r>
            <a:r>
              <a:rPr dirty="0"/>
              <a:t>0. Bannister celebrates springtime with this soft and </a:t>
            </a:r>
            <a:r>
              <a:rPr lang="en-CA"/>
              <a:t>peaceful</a:t>
            </a:r>
            <a:r>
              <a:t> </a:t>
            </a:r>
            <a:r>
              <a:rPr dirty="0"/>
              <a:t>painting of apple trees in bloom.</a:t>
            </a:r>
          </a:p>
        </p:txBody>
      </p:sp>
      <p:pic>
        <p:nvPicPr>
          <p:cNvPr id="2" name="Picture 1" descr="d9102u215910292009.30Bannistercrpd_o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59" y="437023"/>
            <a:ext cx="5233894" cy="437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8382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66;p15"/>
          <p:cNvSpPr txBox="1"/>
          <p:nvPr/>
        </p:nvSpPr>
        <p:spPr>
          <a:xfrm>
            <a:off x="5287948" y="4521076"/>
            <a:ext cx="2667257" cy="70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>
            <a:lvl1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Portrait of Edward Mitchell Bannister, c.1880.</a:t>
            </a:r>
          </a:p>
        </p:txBody>
      </p:sp>
      <p:pic>
        <p:nvPicPr>
          <p:cNvPr id="115" name="NPG-NPG_76_66BannisterM-000001.jpg" descr="NPG-NPG_76_66BannisterM-0000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725" y="149362"/>
            <a:ext cx="3216932" cy="4844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174;p33"/>
          <p:cNvSpPr txBox="1"/>
          <p:nvPr/>
        </p:nvSpPr>
        <p:spPr>
          <a:xfrm>
            <a:off x="5213796" y="3834477"/>
            <a:ext cx="2911215" cy="1183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b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Edward Mitchell Bannister, </a:t>
            </a:r>
            <a:r>
              <a:rPr i="1" dirty="0"/>
              <a:t>Newspaper Boy</a:t>
            </a:r>
            <a:r>
              <a:rPr dirty="0"/>
              <a:t>, 1869. In this work Bannister shows an African-American boy preparing to sell newspapers. </a:t>
            </a:r>
          </a:p>
          <a:p>
            <a:pPr defTabSz="457200">
              <a:lnSpc>
                <a:spcPts val="1700"/>
              </a:lnSpc>
              <a:defRPr sz="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pic>
        <p:nvPicPr>
          <p:cNvPr id="2" name="Picture 1" descr="SAAM-1983.95.85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748" y="309984"/>
            <a:ext cx="3710388" cy="442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0696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174;p33"/>
          <p:cNvSpPr txBox="1"/>
          <p:nvPr/>
        </p:nvSpPr>
        <p:spPr>
          <a:xfrm>
            <a:off x="6377087" y="3446564"/>
            <a:ext cx="2438025" cy="1431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b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Edward Mitchell Bannister, </a:t>
            </a:r>
            <a:r>
              <a:rPr i="1"/>
              <a:t>Train</a:t>
            </a:r>
            <a:r>
              <a:t>, c.1875–80. Though this scene features lush trees and a peaceful river, a smoky train cuts through the middle, suggesting a concern about pollution. </a:t>
            </a:r>
          </a:p>
        </p:txBody>
      </p:sp>
      <p:pic>
        <p:nvPicPr>
          <p:cNvPr id="2" name="Picture 1" descr="SAAM-1983.95.107_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014" y="446475"/>
            <a:ext cx="5680154" cy="434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6903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80;p34"/>
          <p:cNvSpPr txBox="1"/>
          <p:nvPr/>
        </p:nvSpPr>
        <p:spPr>
          <a:xfrm>
            <a:off x="1517061" y="4577996"/>
            <a:ext cx="6002604" cy="70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Edward Mitchell Bannister, </a:t>
            </a:r>
            <a:r>
              <a:rPr i="1"/>
              <a:t>People Near Boat</a:t>
            </a:r>
            <a:r>
              <a:t>, 1893. In this scene, the man on the far left may be the artist himself.</a:t>
            </a:r>
          </a:p>
        </p:txBody>
      </p:sp>
      <p:pic>
        <p:nvPicPr>
          <p:cNvPr id="2" name="Picture 1" descr="SAAM-1983.95.121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698" y="280011"/>
            <a:ext cx="6002604" cy="428620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86;p35"/>
          <p:cNvSpPr txBox="1"/>
          <p:nvPr/>
        </p:nvSpPr>
        <p:spPr>
          <a:xfrm>
            <a:off x="5292118" y="4005324"/>
            <a:ext cx="2876316" cy="1068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Edward Mitchell Bannister, </a:t>
            </a:r>
            <a:r>
              <a:rPr i="1"/>
              <a:t>Seaweed Gatherers</a:t>
            </a:r>
            <a:r>
              <a:t>, 1898 (?). Here Bannister shows a worker in close focus, asking us to reflect on the man’s strength.</a:t>
            </a:r>
          </a:p>
        </p:txBody>
      </p:sp>
      <p:pic>
        <p:nvPicPr>
          <p:cNvPr id="2" name="Picture 1" descr="SAAM-1983.95.149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321" y="315382"/>
            <a:ext cx="3809798" cy="451273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92;p36"/>
          <p:cNvSpPr txBox="1"/>
          <p:nvPr/>
        </p:nvSpPr>
        <p:spPr>
          <a:xfrm>
            <a:off x="5245940" y="3970664"/>
            <a:ext cx="2539427" cy="1249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Edward Mitchell Bannister, </a:t>
            </a:r>
            <a:r>
              <a:rPr i="1" dirty="0"/>
              <a:t>Boston Street Scene (Boston Common)</a:t>
            </a:r>
            <a:r>
              <a:rPr dirty="0"/>
              <a:t>, 1898–99. This late painting is unusually colourful compared to Bannister’s many rural landscapes. </a:t>
            </a:r>
          </a:p>
        </p:txBody>
      </p:sp>
      <p:pic>
        <p:nvPicPr>
          <p:cNvPr id="124" name="pl1_372766_fnt_tr_t02v-4.jpg" descr="pl1_372766_fnt_tr_t02v-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911" y="136166"/>
            <a:ext cx="3392759" cy="48711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98;p37"/>
          <p:cNvSpPr txBox="1"/>
          <p:nvPr/>
        </p:nvSpPr>
        <p:spPr>
          <a:xfrm>
            <a:off x="5463599" y="3673589"/>
            <a:ext cx="2413833" cy="1431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Edward Mitchell Bannister, </a:t>
            </a:r>
            <a:r>
              <a:rPr i="1" dirty="0"/>
              <a:t>Untitled (floral still life)</a:t>
            </a:r>
            <a:r>
              <a:rPr dirty="0"/>
              <a:t>, n.d. Though best known for painting the countryside, the coast, and the ocean, Bannister also painted still lifes and portraits. </a:t>
            </a:r>
          </a:p>
        </p:txBody>
      </p:sp>
      <p:pic>
        <p:nvPicPr>
          <p:cNvPr id="2" name="Picture 1" descr="SAAM-1983.95.152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814" y="269038"/>
            <a:ext cx="3819856" cy="460542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204;p38"/>
          <p:cNvSpPr txBox="1"/>
          <p:nvPr/>
        </p:nvSpPr>
        <p:spPr>
          <a:xfrm>
            <a:off x="1981980" y="4546506"/>
            <a:ext cx="5799892" cy="706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 i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i="0"/>
              <a:t>Frederick Wells, </a:t>
            </a:r>
            <a:r>
              <a:t>View of the Town of St. Andrews, New Brunswick, with Its Magnificent Harbour and Bay</a:t>
            </a:r>
            <a:r>
              <a:rPr i="0"/>
              <a:t>, 1840. </a:t>
            </a:r>
          </a:p>
        </p:txBody>
      </p:sp>
      <p:pic>
        <p:nvPicPr>
          <p:cNvPr id="130" name="2561_780px.jpg" descr="2561_780px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022" y="165418"/>
            <a:ext cx="5488294" cy="43202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210;p39"/>
          <p:cNvSpPr txBox="1"/>
          <p:nvPr/>
        </p:nvSpPr>
        <p:spPr>
          <a:xfrm>
            <a:off x="5364134" y="4351477"/>
            <a:ext cx="2215219" cy="926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 i="1" spc="-7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i="0" dirty="0"/>
              <a:t>Edward Mitchell Bannister, </a:t>
            </a:r>
            <a:r>
              <a:rPr dirty="0"/>
              <a:t>Portrait of Christiana Carteaux Bannister</a:t>
            </a:r>
            <a:r>
              <a:rPr i="0" dirty="0"/>
              <a:t>, c.1860.</a:t>
            </a:r>
            <a:endParaRPr lang="en-CA" i="0" dirty="0"/>
          </a:p>
          <a:p>
            <a:pPr defTabSz="457200">
              <a:lnSpc>
                <a:spcPct val="110000"/>
              </a:lnSpc>
              <a:defRPr sz="1100" b="1" i="1" spc="-7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i="0" dirty="0"/>
              <a:t>  </a:t>
            </a:r>
          </a:p>
        </p:txBody>
      </p:sp>
      <p:pic>
        <p:nvPicPr>
          <p:cNvPr id="133" name="293681.jpg" descr="29368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409" y="121756"/>
            <a:ext cx="3865546" cy="4899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815</Words>
  <Application>Microsoft Office PowerPoint</Application>
  <PresentationFormat>On-screen Show (16:9)</PresentationFormat>
  <Paragraphs>48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Helvetica Neue</vt:lpstr>
      <vt:lpstr>Helvetica Neue Medium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Jocelyn Anderson</dc:creator>
  <cp:lastModifiedBy>Jocelyn Anderson</cp:lastModifiedBy>
  <cp:revision>9</cp:revision>
  <dcterms:modified xsi:type="dcterms:W3CDTF">2021-02-25T13:03:36Z</dcterms:modified>
</cp:coreProperties>
</file>