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044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-776" y="-104"/>
      </p:cViewPr>
      <p:guideLst>
        <p:guide orient="horz" pos="16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3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4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02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tseolak Ashoona Image File_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" y="0"/>
            <a:ext cx="9136007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216;p40"/>
          <p:cNvSpPr txBox="1"/>
          <p:nvPr/>
        </p:nvSpPr>
        <p:spPr>
          <a:xfrm>
            <a:off x="845003" y="4604973"/>
            <a:ext cx="6978300" cy="52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camp of Pitseolak’s uncle Kavavow at Idjirituq in the winter, c.1921–22. </a:t>
            </a:r>
          </a:p>
        </p:txBody>
      </p:sp>
      <p:pic>
        <p:nvPicPr>
          <p:cNvPr id="136" name="Fig x. The camp of Pitseolak’s uncle Kavavow at Idjirituq in the winter, c. 1921–22. Photograph by Donald Baxter MacMillan..jpg" descr="Fig x. The camp of Pitseolak’s uncle Kavavow at Idjirituq in the winter, c. 1921–22. Photograph by Donald Baxter MacMillan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41" y="227198"/>
            <a:ext cx="7330118" cy="4374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222;p41"/>
          <p:cNvSpPr txBox="1"/>
          <p:nvPr/>
        </p:nvSpPr>
        <p:spPr>
          <a:xfrm>
            <a:off x="5188110" y="4435192"/>
            <a:ext cx="2587960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Pitseolak drawing in her summer tent in Kinngait, June 1967.</a:t>
            </a:r>
          </a:p>
        </p:txBody>
      </p:sp>
      <p:pic>
        <p:nvPicPr>
          <p:cNvPr id="139" name="Pitseolak drawing in her summer tent in Cape Dorset, June 1967. Photograph by Evelyn Crees..jpeg" descr="Pitseolak drawing in her summer tent in Cape Dorset, June 1967. Photograph by Evelyn Crees.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296" y="140763"/>
            <a:ext cx="3356519" cy="4861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72;p16"/>
          <p:cNvSpPr txBox="1"/>
          <p:nvPr/>
        </p:nvSpPr>
        <p:spPr>
          <a:xfrm>
            <a:off x="5322143" y="2892971"/>
            <a:ext cx="2511524" cy="221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 Ashoona, </a:t>
            </a:r>
            <a:r>
              <a:rPr lang="en-US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summer there were always very big mosquitoes</a:t>
            </a:r>
            <a:r>
              <a:rPr lang="en-US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1970,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porous pointed pen, 68.6 x 53.5 cm, Art Gallery of Ontario, Toronto, Gift of Samuel and Esther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Sarick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2002, 2002/10664. © Estate of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Reproduced with the permission of Dorset Fine Arts.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</a:t>
            </a: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appeared on the cover of Pitseolak’s autobiography.</a:t>
            </a:r>
          </a:p>
        </p:txBody>
      </p:sp>
      <p:pic>
        <p:nvPicPr>
          <p:cNvPr id="142" name="Fig x. Pitseolak Ashoona, In summer there were always very big mosquitoes, 1970..jpg" descr="Fig x. Pitseolak Ashoona, In summer there were always very big mosquitoes, 197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21" y="123682"/>
            <a:ext cx="3758186" cy="4896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90;p19"/>
          <p:cNvSpPr txBox="1"/>
          <p:nvPr/>
        </p:nvSpPr>
        <p:spPr>
          <a:xfrm>
            <a:off x="176579" y="98962"/>
            <a:ext cx="2582221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45" name="This map of southern Qikiqtaaluk (Baffin Island) locates the hunting camps where Pitseolak lived until the late 1950s. .jpg" descr="This map of southern Qikiqtaaluk (Baffin Island) locates the hunting camps where Pitseolak lived until the late 1950s.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65" y="546461"/>
            <a:ext cx="5437961" cy="43966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Google Shape;72;p16"/>
          <p:cNvSpPr txBox="1"/>
          <p:nvPr/>
        </p:nvSpPr>
        <p:spPr>
          <a:xfrm>
            <a:off x="6299689" y="3964863"/>
            <a:ext cx="2582220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This map of southern Qikiqtaaluk (Baffin Island) locates the hunting camps where Pitseolak lived until the late 1950s.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90;p19"/>
          <p:cNvSpPr txBox="1"/>
          <p:nvPr/>
        </p:nvSpPr>
        <p:spPr>
          <a:xfrm>
            <a:off x="176579" y="98962"/>
            <a:ext cx="2636959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49" name="Pitseolak Ashoona, drawing for print Eskimos on Sealskin Boat, c. 1966–72..jpg" descr="Pitseolak Ashoona, drawing for print Eskimos on Sealskin Boat, c. 1966–72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55" y="485989"/>
            <a:ext cx="3453979" cy="445798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Google Shape;72;p16"/>
          <p:cNvSpPr txBox="1"/>
          <p:nvPr/>
        </p:nvSpPr>
        <p:spPr>
          <a:xfrm>
            <a:off x="5253502" y="4090222"/>
            <a:ext cx="3044595" cy="1129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drawing for print </a:t>
            </a:r>
            <a:r>
              <a:rPr i="1" dirty="0"/>
              <a:t>Eskimos on Sealskin Boat</a:t>
            </a:r>
            <a:r>
              <a:rPr dirty="0"/>
              <a:t>, c.1966–72. This drawing shows a group of women and children in an umiak and a man in a kayak. </a:t>
            </a:r>
          </a:p>
          <a:p>
            <a:pPr defTabSz="457200">
              <a:lnSpc>
                <a:spcPts val="1700"/>
              </a:lnSpc>
              <a:defRPr sz="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90;p19"/>
          <p:cNvSpPr txBox="1"/>
          <p:nvPr/>
        </p:nvSpPr>
        <p:spPr>
          <a:xfrm>
            <a:off x="6448802" y="3730774"/>
            <a:ext cx="2588645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drawing for print </a:t>
            </a:r>
            <a:r>
              <a:rPr i="1" dirty="0"/>
              <a:t>Memories of Childbirth</a:t>
            </a:r>
            <a:r>
              <a:rPr dirty="0"/>
              <a:t>, 1976. Here Pitseolak shows a woman in labour, kneeling and surrounded by women supporting her.</a:t>
            </a:r>
          </a:p>
        </p:txBody>
      </p:sp>
      <p:sp>
        <p:nvSpPr>
          <p:cNvPr id="153" name="Google Shape;90;p19"/>
          <p:cNvSpPr txBox="1"/>
          <p:nvPr/>
        </p:nvSpPr>
        <p:spPr>
          <a:xfrm>
            <a:off x="176581" y="98962"/>
            <a:ext cx="3288334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54" name="Fig x. Pitseolak Ashoona, drawing for print Memories of Childbirth, 1976..jpg" descr="Fig x. Pitseolak Ashoona, drawing for print Memories of Childbirth, 1976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92" y="714703"/>
            <a:ext cx="6122993" cy="4039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96;p20"/>
          <p:cNvSpPr txBox="1"/>
          <p:nvPr/>
        </p:nvSpPr>
        <p:spPr>
          <a:xfrm>
            <a:off x="6206023" y="2701824"/>
            <a:ext cx="2617671" cy="223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Moving Camp</a:t>
            </a:r>
            <a:r>
              <a:rPr dirty="0"/>
              <a:t>,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dirty="0" smtClean="0"/>
              <a:t>c</a:t>
            </a:r>
            <a:r>
              <a:rPr dirty="0"/>
              <a:t>.1971</a:t>
            </a:r>
            <a:r>
              <a:rPr lang="en-CA" dirty="0"/>
              <a:t>, </a:t>
            </a:r>
            <a:r>
              <a:rPr lang="en-CA" sz="1100" b="1" dirty="0">
                <a:sym typeface="Helvetica Neue"/>
              </a:rPr>
              <a:t>coloured porous-point pen on paper, 51.8 × 66.3 cm, Art Gallery of Ontario, Toronto, Gift of Samuel and Esther </a:t>
            </a:r>
            <a:r>
              <a:rPr lang="en-CA" sz="1100" b="1" dirty="0" err="1">
                <a:sym typeface="Helvetica Neue"/>
              </a:rPr>
              <a:t>Sarick</a:t>
            </a:r>
            <a:r>
              <a:rPr lang="en-CA" sz="1100" b="1" dirty="0">
                <a:sym typeface="Helvetica Neue"/>
              </a:rPr>
              <a:t>, Toronto, </a:t>
            </a:r>
            <a:r>
              <a:rPr lang="en-CA" sz="1100" b="1" dirty="0" smtClean="0">
                <a:sym typeface="Helvetica Neue"/>
              </a:rPr>
              <a:t>2002, 2002</a:t>
            </a:r>
            <a:r>
              <a:rPr lang="en-CA" sz="1100" b="1" dirty="0">
                <a:sym typeface="Helvetica Neue"/>
              </a:rPr>
              <a:t>/10671. © Estate of </a:t>
            </a:r>
            <a:r>
              <a:rPr lang="en-CA" sz="1100" b="1" dirty="0" err="1">
                <a:sym typeface="Helvetica Neue"/>
              </a:rPr>
              <a:t>Pitseolak</a:t>
            </a:r>
            <a:r>
              <a:rPr lang="en-CA" sz="1100" b="1" dirty="0">
                <a:sym typeface="Helvetica Neue"/>
              </a:rPr>
              <a:t> </a:t>
            </a:r>
            <a:r>
              <a:rPr lang="en-CA" sz="1100" b="1" dirty="0" err="1">
                <a:sym typeface="Helvetica Neue"/>
              </a:rPr>
              <a:t>Ashoona</a:t>
            </a:r>
            <a:r>
              <a:rPr lang="en-CA" sz="1100" b="1" dirty="0">
                <a:sym typeface="Helvetica Neue"/>
              </a:rPr>
              <a:t>. Reproduced with the permission of Dorset Fine Arts</a:t>
            </a:r>
            <a:r>
              <a:rPr lang="en-CA" sz="1100" b="1" dirty="0" smtClean="0">
                <a:sym typeface="Helvetica Neue"/>
              </a:rPr>
              <a:t>.</a:t>
            </a:r>
          </a:p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CA" sz="1100" b="1" dirty="0">
              <a:sym typeface="Helvetica Neue"/>
            </a:endParaRPr>
          </a:p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smtClean="0"/>
              <a:t>In </a:t>
            </a:r>
            <a:r>
              <a:rPr dirty="0"/>
              <a:t>this drawing a family group moves together.</a:t>
            </a:r>
          </a:p>
        </p:txBody>
      </p:sp>
      <p:sp>
        <p:nvSpPr>
          <p:cNvPr id="157" name="Google Shape;90;p19"/>
          <p:cNvSpPr txBox="1"/>
          <p:nvPr/>
        </p:nvSpPr>
        <p:spPr>
          <a:xfrm>
            <a:off x="176581" y="98962"/>
            <a:ext cx="4182815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58" name="Pitseolak Ashoona, Moving Camp, c. 1971..jpg" descr="Pitseolak Ashoona, Moving Camp, c. 1971..jpg"/>
          <p:cNvPicPr>
            <a:picLocks noChangeAspect="1"/>
          </p:cNvPicPr>
          <p:nvPr/>
        </p:nvPicPr>
        <p:blipFill rotWithShape="1">
          <a:blip r:embed="rId2"/>
          <a:srcRect l="1304" t="1999" r="1619" b="1434"/>
          <a:stretch/>
        </p:blipFill>
        <p:spPr>
          <a:xfrm>
            <a:off x="565383" y="626354"/>
            <a:ext cx="5462481" cy="4210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84;p18"/>
          <p:cNvSpPr txBox="1"/>
          <p:nvPr/>
        </p:nvSpPr>
        <p:spPr>
          <a:xfrm>
            <a:off x="6251562" y="4220906"/>
            <a:ext cx="2549725" cy="88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 i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i="0" dirty="0"/>
              <a:t>Pitseolak Ashoona, </a:t>
            </a:r>
            <a:r>
              <a:rPr dirty="0"/>
              <a:t>Summer Camp Scene</a:t>
            </a:r>
            <a:r>
              <a:rPr i="0" dirty="0"/>
              <a:t>, c.1974. This family’s camp is between two hills.</a:t>
            </a:r>
          </a:p>
        </p:txBody>
      </p:sp>
      <p:sp>
        <p:nvSpPr>
          <p:cNvPr id="161" name="Google Shape;90;p19"/>
          <p:cNvSpPr txBox="1"/>
          <p:nvPr/>
        </p:nvSpPr>
        <p:spPr>
          <a:xfrm>
            <a:off x="176581" y="98962"/>
            <a:ext cx="3866217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62" name="Pitseolak Ashoona, Summer Camp Scene, c. 1974..jpg" descr="Pitseolak Ashoona, Summer Camp Scene, c. 1974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98" y="623760"/>
            <a:ext cx="5551743" cy="4258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78;p17"/>
          <p:cNvSpPr txBox="1"/>
          <p:nvPr/>
        </p:nvSpPr>
        <p:spPr>
          <a:xfrm>
            <a:off x="6149629" y="3017274"/>
            <a:ext cx="2765136" cy="2046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r>
              <a:rPr sz="1100" b="1" dirty="0">
                <a:latin typeface="Helvetica Neue"/>
                <a:cs typeface="Helvetica Neue"/>
              </a:rPr>
              <a:t>Pitseolak Ashoona,</a:t>
            </a:r>
            <a:r>
              <a:rPr sz="1100" b="1" dirty="0">
                <a:latin typeface="Helvetica Neue"/>
                <a:ea typeface="Helvetica Neue" panose="02000503000000020004" pitchFamily="2" charset="0"/>
                <a:cs typeface="Helvetica Neue"/>
              </a:rPr>
              <a:t> </a:t>
            </a:r>
            <a:r>
              <a:rPr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Winter Camping</a:t>
            </a: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1966–76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porous pointed pen and coloured pencil, 50.8 x 65.7 cm, Art Gallery of Ontario, Toronto, Gift of Samuel and Esther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Sarick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2002, 2002/10675. © Estate of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Reproduced with the permission of Dorset Fine Arts.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scene, dogs rest at the entrance to a newly built igloo. </a:t>
            </a:r>
          </a:p>
        </p:txBody>
      </p:sp>
      <p:sp>
        <p:nvSpPr>
          <p:cNvPr id="165" name="Google Shape;90;p19"/>
          <p:cNvSpPr txBox="1"/>
          <p:nvPr/>
        </p:nvSpPr>
        <p:spPr>
          <a:xfrm>
            <a:off x="176581" y="98962"/>
            <a:ext cx="3422372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#1</a:t>
            </a:r>
          </a:p>
        </p:txBody>
      </p:sp>
      <p:pic>
        <p:nvPicPr>
          <p:cNvPr id="166" name="Pitseolak Ashoona, Winter Camping, c. 1966–76..jpg" descr="Pitseolak Ashoona, Winter Camping, c. 1966–76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2" y="576782"/>
            <a:ext cx="5589852" cy="4365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"/>
          <p:cNvSpPr txBox="1"/>
          <p:nvPr/>
        </p:nvSpPr>
        <p:spPr>
          <a:xfrm>
            <a:off x="5494199" y="4207208"/>
            <a:ext cx="2690822" cy="64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</a:t>
            </a:r>
            <a:r>
              <a:rPr dirty="0"/>
              <a:t>,</a:t>
            </a:r>
            <a:r>
              <a:rPr lang="en-CA" dirty="0"/>
              <a:t/>
            </a:r>
            <a:br>
              <a:rPr lang="en-CA" dirty="0"/>
            </a:br>
            <a:r>
              <a:rPr dirty="0"/>
              <a:t>c.1966–76. Inuksuit appear in almost all of Pitseolak’s landscapes.</a:t>
            </a:r>
          </a:p>
        </p:txBody>
      </p:sp>
      <p:pic>
        <p:nvPicPr>
          <p:cNvPr id="169" name="Fig x. Pitseolak Ashoona, Untitled.jpg" descr="Fig x. Pitseolak Ashoona, Untitled.jpg"/>
          <p:cNvPicPr>
            <a:picLocks noChangeAspect="1"/>
          </p:cNvPicPr>
          <p:nvPr/>
        </p:nvPicPr>
        <p:blipFill rotWithShape="1">
          <a:blip r:embed="rId2"/>
          <a:srcRect l="2448" t="2204" r="1707" b="2614"/>
          <a:stretch/>
        </p:blipFill>
        <p:spPr>
          <a:xfrm>
            <a:off x="1487395" y="288166"/>
            <a:ext cx="3775026" cy="45671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4"/>
          <p:cNvSpPr txBox="1"/>
          <p:nvPr/>
        </p:nvSpPr>
        <p:spPr>
          <a:xfrm>
            <a:off x="5198273" y="3489945"/>
            <a:ext cx="3044222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Pitseolak Ashoona, </a:t>
            </a:r>
            <a:r>
              <a:rPr i="1"/>
              <a:t>Untitled (Birds Flying Overhead)</a:t>
            </a:r>
            <a:r>
              <a:t>, c.1966–67. Here Pitseolak shows a solitary woman reaching her arms towards birds in the sky.</a:t>
            </a:r>
          </a:p>
        </p:txBody>
      </p:sp>
      <p:pic>
        <p:nvPicPr>
          <p:cNvPr id="112" name="Pitseolak Ashoona, Untitled (Birds Flying Overhead), c. 1966–67 ..jpg" descr="Pitseolak Ashoona, Untitled (Birds Flying Overhead), c. 1966–67 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621" y="134243"/>
            <a:ext cx="3773231" cy="4875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20;p24"/>
          <p:cNvSpPr txBox="1"/>
          <p:nvPr/>
        </p:nvSpPr>
        <p:spPr>
          <a:xfrm>
            <a:off x="6166932" y="4066664"/>
            <a:ext cx="2660857" cy="1068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drawing for print </a:t>
            </a:r>
            <a:r>
              <a:rPr i="1" dirty="0"/>
              <a:t>Innukshuk Builders</a:t>
            </a:r>
            <a:r>
              <a:rPr dirty="0"/>
              <a:t>, c.1966–68. In this scene, the man placing the top stone is Pitseolak’s father, Ottochie.</a:t>
            </a:r>
          </a:p>
        </p:txBody>
      </p:sp>
      <p:sp>
        <p:nvSpPr>
          <p:cNvPr id="172" name="Google Shape;90;p19"/>
          <p:cNvSpPr txBox="1"/>
          <p:nvPr/>
        </p:nvSpPr>
        <p:spPr>
          <a:xfrm>
            <a:off x="176581" y="98962"/>
            <a:ext cx="3419265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#2</a:t>
            </a:r>
          </a:p>
        </p:txBody>
      </p:sp>
      <p:pic>
        <p:nvPicPr>
          <p:cNvPr id="173" name="Pitseolak Ashoona, drawing for print Innukshuk Builders, c. 1966–68..jpg" descr="Pitseolak Ashoona, drawing for print Innukshuk Builders, c. 1966–68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567582"/>
            <a:ext cx="5601267" cy="4343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27;p25"/>
          <p:cNvSpPr txBox="1"/>
          <p:nvPr/>
        </p:nvSpPr>
        <p:spPr>
          <a:xfrm>
            <a:off x="6493095" y="4121758"/>
            <a:ext cx="2470721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Kiakshuk, </a:t>
            </a:r>
            <a:r>
              <a:rPr i="1" dirty="0"/>
              <a:t>Stone Images Mark</a:t>
            </a:r>
            <a:r>
              <a:rPr lang="en-CA" i="1" dirty="0"/>
              <a:t/>
            </a:r>
            <a:br>
              <a:rPr lang="en-CA" i="1" dirty="0"/>
            </a:br>
            <a:r>
              <a:rPr i="1" dirty="0"/>
              <a:t>the Western Sea Route</a:t>
            </a:r>
            <a:r>
              <a:rPr dirty="0"/>
              <a:t>, 1960. This print shows men constructing a series of Inuksuit.</a:t>
            </a:r>
          </a:p>
        </p:txBody>
      </p:sp>
      <p:sp>
        <p:nvSpPr>
          <p:cNvPr id="176" name="Google Shape;90;p19"/>
          <p:cNvSpPr txBox="1"/>
          <p:nvPr/>
        </p:nvSpPr>
        <p:spPr>
          <a:xfrm>
            <a:off x="176581" y="98962"/>
            <a:ext cx="3763902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Learning Activity #2</a:t>
            </a:r>
          </a:p>
        </p:txBody>
      </p:sp>
      <p:pic>
        <p:nvPicPr>
          <p:cNvPr id="177" name="Fig x. Kiakshuk, Stone Images Mark the Western Sea Route, 1960..jpg" descr="Fig x. Kiakshuk, Stone Images Mark the Western Sea Route, 1960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05" y="563807"/>
            <a:ext cx="5874509" cy="4399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27;p25"/>
          <p:cNvSpPr txBox="1"/>
          <p:nvPr/>
        </p:nvSpPr>
        <p:spPr>
          <a:xfrm>
            <a:off x="1599573" y="4538889"/>
            <a:ext cx="5753410" cy="756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</a:t>
            </a:r>
            <a:r>
              <a:rPr lang="en-US" dirty="0"/>
              <a:t> drawing for print </a:t>
            </a:r>
            <a:r>
              <a:rPr lang="en-US" i="1" dirty="0"/>
              <a:t>Summer Camp Scene</a:t>
            </a:r>
            <a:r>
              <a:rPr dirty="0"/>
              <a:t>, </a:t>
            </a:r>
            <a:r>
              <a:rPr lang="mr-IN" dirty="0"/>
              <a:t>c.1966–76</a:t>
            </a:r>
            <a:r>
              <a:rPr dirty="0"/>
              <a:t>. Here Pitseolak shows women working together. </a:t>
            </a:r>
          </a:p>
          <a:p>
            <a:pPr defTabSz="457200">
              <a:lnSpc>
                <a:spcPts val="1700"/>
              </a:lnSpc>
              <a:defRPr sz="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pic>
        <p:nvPicPr>
          <p:cNvPr id="182" name="Fig x. Pitseolak Ashoona, drawing for print Summer Camp Scene, c. 1966–76..jpg" descr="Fig x. Pitseolak Ashoona, drawing for print Summer Camp Scene, c. 1966–76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09" y="142872"/>
            <a:ext cx="5849982" cy="4400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27;p25"/>
          <p:cNvSpPr txBox="1"/>
          <p:nvPr/>
        </p:nvSpPr>
        <p:spPr>
          <a:xfrm>
            <a:off x="5296900" y="4074782"/>
            <a:ext cx="2812842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The Eyes of a Happy Woman</a:t>
            </a:r>
            <a:r>
              <a:rPr dirty="0"/>
              <a:t>, c.1974. This work illustrates Pitseolak’s desire to express hope and happiness.</a:t>
            </a:r>
          </a:p>
        </p:txBody>
      </p:sp>
      <p:sp>
        <p:nvSpPr>
          <p:cNvPr id="187" name="Google Shape;90;p19"/>
          <p:cNvSpPr txBox="1"/>
          <p:nvPr/>
        </p:nvSpPr>
        <p:spPr>
          <a:xfrm>
            <a:off x="176581" y="98962"/>
            <a:ext cx="3890593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Culminating Task</a:t>
            </a:r>
          </a:p>
        </p:txBody>
      </p:sp>
      <p:pic>
        <p:nvPicPr>
          <p:cNvPr id="188" name="Pitseolak Ashoona, The Eyes of a Happy Woman, c.1974..jpg" descr="Pitseolak Ashoona, The Eyes of a Happy Woman, c.1974..jpg"/>
          <p:cNvPicPr>
            <a:picLocks noChangeAspect="1"/>
          </p:cNvPicPr>
          <p:nvPr/>
        </p:nvPicPr>
        <p:blipFill rotWithShape="1">
          <a:blip r:embed="rId3"/>
          <a:srcRect l="2175" t="1447" r="1731" b="1427"/>
          <a:stretch/>
        </p:blipFill>
        <p:spPr>
          <a:xfrm>
            <a:off x="1808278" y="600256"/>
            <a:ext cx="3332367" cy="43409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27;p25"/>
          <p:cNvSpPr txBox="1"/>
          <p:nvPr/>
        </p:nvSpPr>
        <p:spPr>
          <a:xfrm>
            <a:off x="5350304" y="4153073"/>
            <a:ext cx="2689000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drawing for print </a:t>
            </a:r>
            <a:r>
              <a:rPr i="1" dirty="0"/>
              <a:t>The River at Netsilik</a:t>
            </a:r>
            <a:r>
              <a:rPr dirty="0"/>
              <a:t>, c.1966–76. Pitseolak travelled to the camp at Netsilik with her husband.</a:t>
            </a:r>
          </a:p>
        </p:txBody>
      </p:sp>
      <p:sp>
        <p:nvSpPr>
          <p:cNvPr id="193" name="Google Shape;90;p19"/>
          <p:cNvSpPr txBox="1"/>
          <p:nvPr/>
        </p:nvSpPr>
        <p:spPr>
          <a:xfrm>
            <a:off x="176581" y="98962"/>
            <a:ext cx="1823400" cy="343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Culminating Task</a:t>
            </a:r>
          </a:p>
        </p:txBody>
      </p:sp>
      <p:pic>
        <p:nvPicPr>
          <p:cNvPr id="194" name="Pitseolak Ashoona, drawing for print The River at Netsilik, c. 1966–76..jpg" descr="Pitseolak Ashoona, drawing for print The River at Netsilik, c. 1966–76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46" y="591556"/>
            <a:ext cx="3394498" cy="4396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28;p42"/>
          <p:cNvSpPr txBox="1"/>
          <p:nvPr/>
        </p:nvSpPr>
        <p:spPr>
          <a:xfrm>
            <a:off x="1789691" y="4311520"/>
            <a:ext cx="5472291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Woman with an Ulu</a:t>
            </a:r>
            <a:r>
              <a:rPr dirty="0"/>
              <a:t>, 1962. This work is one of Pitseolak’s early prints.</a:t>
            </a:r>
          </a:p>
        </p:txBody>
      </p:sp>
      <p:pic>
        <p:nvPicPr>
          <p:cNvPr id="199" name="itseolak Ashoona, Woman with an Ulu, 1962, engraving on paper. Pitseolak engraved the plate for this print herself..jpg" descr="itseolak Ashoona, Woman with an Ulu, 1962, engraving on paper. Pitseolak engraved the plate for this print herself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91" y="213992"/>
            <a:ext cx="5564618" cy="4201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34;p43"/>
          <p:cNvSpPr txBox="1"/>
          <p:nvPr/>
        </p:nvSpPr>
        <p:spPr>
          <a:xfrm>
            <a:off x="5116787" y="3112094"/>
            <a:ext cx="2886569" cy="190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 Ashoona, </a:t>
            </a:r>
            <a:r>
              <a:rPr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Fantastic Animals</a:t>
            </a: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c.1970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porous pointed pen,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66.1 x 50.7 cm, Art Gallery of Ontario, Gift of Samuel and Esther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Sarick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2002, 2002/10668. © Estate of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Pitseolak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Ashoona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Reproduced with the permission of Dorset Fine Arts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her lifetime, Pitseolak created </a:t>
            </a:r>
            <a:r>
              <a:rPr dirty="0"/>
              <a:t>thousands of drawings of birds.</a:t>
            </a:r>
          </a:p>
        </p:txBody>
      </p:sp>
      <p:pic>
        <p:nvPicPr>
          <p:cNvPr id="202" name="Pitseolak Ashoona, Fantastic Animals, c. 1970..jpg" descr="Pitseolak Ashoona, Fantastic Animals, c. 197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63" y="147101"/>
            <a:ext cx="3665762" cy="4849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40;p44"/>
          <p:cNvSpPr txBox="1"/>
          <p:nvPr/>
        </p:nvSpPr>
        <p:spPr>
          <a:xfrm>
            <a:off x="6016782" y="4161772"/>
            <a:ext cx="2650524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Camp at </a:t>
            </a:r>
            <a:r>
              <a:rPr lang="en-CA" i="1" dirty="0"/>
              <a:t/>
            </a:r>
            <a:br>
              <a:rPr lang="en-CA" i="1" dirty="0"/>
            </a:br>
            <a:r>
              <a:rPr i="1" dirty="0"/>
              <a:t>Igalalik</a:t>
            </a:r>
            <a:r>
              <a:rPr dirty="0"/>
              <a:t>, 1973. Pitseolak and her husband often camped at Igalaliq </a:t>
            </a:r>
            <a:r>
              <a:rPr lang="en-CA" dirty="0"/>
              <a:t/>
            </a:r>
            <a:br>
              <a:rPr lang="en-CA" dirty="0"/>
            </a:br>
            <a:r>
              <a:rPr dirty="0"/>
              <a:t>in the summer.</a:t>
            </a:r>
          </a:p>
        </p:txBody>
      </p:sp>
      <p:pic>
        <p:nvPicPr>
          <p:cNvPr id="205" name="Fig x. Pitseolak Ashoona, Camp at Igalalik, 1973, stonecut on paper, printed by Timothy Ottochie, 62 x 86.5 cm..jpg" descr="Fig x. Pitseolak Ashoona, Camp at Igalalik, 1973, stonecut on paper, printed by Timothy Ottochie, 62 x 86.5 cm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91" y="140939"/>
            <a:ext cx="5499307" cy="4861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46;p45"/>
          <p:cNvSpPr txBox="1"/>
          <p:nvPr/>
        </p:nvSpPr>
        <p:spPr>
          <a:xfrm>
            <a:off x="5295100" y="4152212"/>
            <a:ext cx="2960549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</a:t>
            </a:r>
            <a:r>
              <a:rPr dirty="0"/>
              <a:t>, 1966–67. Th</a:t>
            </a:r>
            <a:r>
              <a:rPr lang="en-CA" dirty="0"/>
              <a:t>is</a:t>
            </a:r>
            <a:r>
              <a:rPr dirty="0"/>
              <a:t> drawing show</a:t>
            </a:r>
            <a:r>
              <a:rPr lang="en-CA" dirty="0"/>
              <a:t>s</a:t>
            </a:r>
            <a:r>
              <a:rPr dirty="0"/>
              <a:t> Pitseolak’s early attempts to integrate animal figures into a lush, colourful landscape.</a:t>
            </a:r>
          </a:p>
        </p:txBody>
      </p:sp>
      <p:pic>
        <p:nvPicPr>
          <p:cNvPr id="208" name="Pitseolak Ashoona, Untitled, c. 1966–67..jpg" descr="Pitseolak Ashoona, Untitled, c. 1966–67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88" y="160345"/>
            <a:ext cx="3558830" cy="4822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174;p33"/>
          <p:cNvSpPr txBox="1"/>
          <p:nvPr/>
        </p:nvSpPr>
        <p:spPr>
          <a:xfrm>
            <a:off x="1768272" y="4317473"/>
            <a:ext cx="5555268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</a:t>
            </a:r>
            <a:r>
              <a:rPr dirty="0"/>
              <a:t>, c.1966–76. Pitseolak includes a microwave tower in this unusual landscape drawing.</a:t>
            </a:r>
          </a:p>
        </p:txBody>
      </p:sp>
      <p:pic>
        <p:nvPicPr>
          <p:cNvPr id="211" name="art-books_3_pitseolak-ashoona-untitled-1966-ship-mast-contextual.jpg" descr="art-books_3_pitseolak-ashoona-untitled-1966-ship-mast-contextu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571" y="305441"/>
            <a:ext cx="5464858" cy="4113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66;p15"/>
          <p:cNvSpPr txBox="1"/>
          <p:nvPr/>
        </p:nvSpPr>
        <p:spPr>
          <a:xfrm>
            <a:off x="6518578" y="4118391"/>
            <a:ext cx="2426274" cy="1068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</a:t>
            </a:r>
            <a:r>
              <a:rPr dirty="0"/>
              <a:t>, 1976. In the legend illustrated here, a woman dives into the sea and transforms into a narwhal. </a:t>
            </a:r>
          </a:p>
        </p:txBody>
      </p:sp>
      <p:pic>
        <p:nvPicPr>
          <p:cNvPr id="115" name="Fig x. Pitseolak Ashoona, Untitled, 1976..jpg" descr="Fig x. Pitseolak Ashoona, Untitled, 1976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61" y="182502"/>
            <a:ext cx="6173853" cy="476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80;p34"/>
          <p:cNvSpPr txBox="1"/>
          <p:nvPr/>
        </p:nvSpPr>
        <p:spPr>
          <a:xfrm>
            <a:off x="1529879" y="4510076"/>
            <a:ext cx="4997336" cy="52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Pitseolak Ashoona in Kinngait, 1968. </a:t>
            </a:r>
          </a:p>
        </p:txBody>
      </p:sp>
      <p:pic>
        <p:nvPicPr>
          <p:cNvPr id="118" name="Pitseolak Ashoona in Cape Dorset, 1968. Photograph by Norman Hallendy.jpg" descr="Pitseolak Ashoona in Cape Dorset, 1968. Photograph by Norman Hallen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85" y="551841"/>
            <a:ext cx="5981630" cy="38942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86;p35"/>
          <p:cNvSpPr txBox="1"/>
          <p:nvPr/>
        </p:nvSpPr>
        <p:spPr>
          <a:xfrm>
            <a:off x="1628565" y="4520596"/>
            <a:ext cx="5886869" cy="706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Pitseolak Ashoona, drawing for print </a:t>
            </a:r>
            <a:r>
              <a:rPr i="1"/>
              <a:t>Journey to Toodja</a:t>
            </a:r>
            <a:r>
              <a:t>, c.1973. Here a family journeys to a camp on Akudluk (Salisbury Island).</a:t>
            </a:r>
          </a:p>
        </p:txBody>
      </p:sp>
      <p:pic>
        <p:nvPicPr>
          <p:cNvPr id="121" name="Pitseolak Ashoona, drawing for print Journey to Toodja, c. 1973..jpg" descr="Pitseolak Ashoona, drawing for print Journey to Toodja, c. 197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80" y="152400"/>
            <a:ext cx="5712640" cy="4336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92;p36"/>
          <p:cNvSpPr txBox="1"/>
          <p:nvPr/>
        </p:nvSpPr>
        <p:spPr>
          <a:xfrm>
            <a:off x="6467499" y="4074454"/>
            <a:ext cx="2326893" cy="926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</a:t>
            </a:r>
            <a:r>
              <a:rPr dirty="0"/>
              <a:t>,</a:t>
            </a:r>
            <a:r>
              <a:rPr lang="en-CA" dirty="0"/>
              <a:t/>
            </a:r>
            <a:br>
              <a:rPr lang="en-CA" dirty="0"/>
            </a:br>
            <a:r>
              <a:rPr dirty="0"/>
              <a:t>c.1979–80. This drawing shows a stretched polar bear skin and the tools used by Inuit women.</a:t>
            </a:r>
          </a:p>
        </p:txBody>
      </p:sp>
      <p:pic>
        <p:nvPicPr>
          <p:cNvPr id="124" name="Fig x. Pitseolak Ashoona, Untitled, c. 1979–80..jpg" descr="Fig x. Pitseolak Ashoona, Untitled, c. 1979–80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2" y="230833"/>
            <a:ext cx="6118832" cy="4681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98;p37"/>
          <p:cNvSpPr txBox="1"/>
          <p:nvPr/>
        </p:nvSpPr>
        <p:spPr>
          <a:xfrm>
            <a:off x="4837004" y="3837691"/>
            <a:ext cx="2519255" cy="129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</a:t>
            </a:r>
            <a:r>
              <a:rPr dirty="0"/>
              <a:t>, </a:t>
            </a:r>
            <a:r>
              <a:rPr lang="en-CA" dirty="0"/>
              <a:t/>
            </a:r>
            <a:br>
              <a:rPr lang="en-CA" dirty="0"/>
            </a:br>
            <a:r>
              <a:rPr dirty="0"/>
              <a:t>c.1966–76. In this scene of summer camping, Pitseolak places a family in a fishing weir, with fishing spears, skin pails, and other tools in the foreground.</a:t>
            </a:r>
          </a:p>
        </p:txBody>
      </p:sp>
      <p:pic>
        <p:nvPicPr>
          <p:cNvPr id="127" name="Pitseolak Ashoona, Untitled, c. 1966–76..jpg" descr="Pitseolak Ashoona, Untitled, c. 1966–76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90" y="128553"/>
            <a:ext cx="2977316" cy="4886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204;p38"/>
          <p:cNvSpPr txBox="1"/>
          <p:nvPr/>
        </p:nvSpPr>
        <p:spPr>
          <a:xfrm>
            <a:off x="6306654" y="3972478"/>
            <a:ext cx="2474761" cy="1112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Pitseolak Ashoona, </a:t>
            </a:r>
            <a:r>
              <a:rPr i="1" dirty="0"/>
              <a:t>Untitled (Camp joyfully greeting the </a:t>
            </a:r>
            <a:r>
              <a:rPr lang="en-CA" i="1" dirty="0"/>
              <a:t/>
            </a:r>
            <a:br>
              <a:rPr lang="en-CA" i="1" dirty="0"/>
            </a:br>
            <a:r>
              <a:rPr i="1" dirty="0"/>
              <a:t>return of a family member)</a:t>
            </a:r>
            <a:r>
              <a:rPr dirty="0"/>
              <a:t>, 1976. In this scene dogs share the family’s happiness.</a:t>
            </a:r>
          </a:p>
        </p:txBody>
      </p:sp>
      <p:pic>
        <p:nvPicPr>
          <p:cNvPr id="130" name="Pitseolak Ashoona, Untitled (Camp joyfully greeting the return of a family member), 1976, graphite on paper, 51 x 60 cm, private collection..jpg" descr="Pitseolak Ashoona, Untitled (Camp joyfully greeting the return of a family member), 1976, graphite on paper, 51 x 60 cm, private collection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2" y="155545"/>
            <a:ext cx="5948379" cy="4832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210;p39"/>
          <p:cNvSpPr txBox="1"/>
          <p:nvPr/>
        </p:nvSpPr>
        <p:spPr>
          <a:xfrm>
            <a:off x="1669652" y="4573962"/>
            <a:ext cx="6803240" cy="525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457200">
              <a:lnSpc>
                <a:spcPct val="110000"/>
              </a:lnSpc>
              <a:defRPr sz="11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 err="1"/>
              <a:t>Pitseolak</a:t>
            </a:r>
            <a:r>
              <a:rPr dirty="0"/>
              <a:t> and her brother </a:t>
            </a:r>
            <a:r>
              <a:rPr dirty="0" err="1"/>
              <a:t>Kavavow</a:t>
            </a:r>
            <a:r>
              <a:rPr dirty="0"/>
              <a:t>, recently returned from a hunt, c.1921–22.</a:t>
            </a:r>
          </a:p>
        </p:txBody>
      </p:sp>
      <p:pic>
        <p:nvPicPr>
          <p:cNvPr id="133" name="Pitseolak and her brother Kavavow, recently returned from a hunt, c. 1921–22. Photograph by Donald Baxter MacMillan..jpg" descr="Pitseolak and her brother Kavavow, recently returned from a hunt, c. 1921–22. Photograph by Donald Baxter MacMillan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29" y="393700"/>
            <a:ext cx="5708342" cy="4084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643</Words>
  <Application>Microsoft Macintosh PowerPoint</Application>
  <PresentationFormat>On-screen Show (16:9)</PresentationFormat>
  <Paragraphs>46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Anderson</dc:creator>
  <cp:lastModifiedBy>Simone Wharton</cp:lastModifiedBy>
  <cp:revision>8</cp:revision>
  <dcterms:modified xsi:type="dcterms:W3CDTF">2021-03-29T16:19:51Z</dcterms:modified>
</cp:coreProperties>
</file>