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50"/>
    <p:restoredTop sz="94674"/>
  </p:normalViewPr>
  <p:slideViewPr>
    <p:cSldViewPr snapToGrid="0" snapToObjects="1">
      <p:cViewPr varScale="1">
        <p:scale>
          <a:sx n="165" d="100"/>
          <a:sy n="165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t>*insert Ruth’s captions*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5" name="Shape 1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t>*insert Ruth’s captions*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" name="Shape 2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t>*insert Ruth’s captions*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5" name="Shape 2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t>*insert Ruth’s captions*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Cover-File.jpeg" descr="Cover-Fil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" y="0"/>
            <a:ext cx="9133178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2E56C8-A590-5446-872E-6A81ED5BD8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" y="0"/>
            <a:ext cx="9137335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54E5F8-CDDC-D947-8ED9-044A8A915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" y="0"/>
            <a:ext cx="9137335" cy="5143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210;p39"/>
          <p:cNvSpPr txBox="1"/>
          <p:nvPr/>
        </p:nvSpPr>
        <p:spPr>
          <a:xfrm>
            <a:off x="2811064" y="3654963"/>
            <a:ext cx="6803240" cy="427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defTabSz="457200">
              <a:lnSpc>
                <a:spcPts val="22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Kazuo Nakamura avec </a:t>
            </a:r>
            <a:r>
              <a:rPr lang="en-CA" dirty="0" err="1"/>
              <a:t>l’une</a:t>
            </a:r>
            <a:r>
              <a:rPr lang="en-CA" dirty="0"/>
              <a:t> de </a:t>
            </a:r>
            <a:r>
              <a:rPr lang="en-CA" dirty="0" err="1"/>
              <a:t>ses</a:t>
            </a:r>
            <a:r>
              <a:rPr lang="en-CA" dirty="0"/>
              <a:t> toiles.</a:t>
            </a:r>
          </a:p>
        </p:txBody>
      </p:sp>
      <p:pic>
        <p:nvPicPr>
          <p:cNvPr id="137" name="timeline 4193d4bd-bdbc-4de7-aeb9-c686bb5ad162.jpg!Portrait.jpg" descr="timeline 4193d4bd-bdbc-4de7-aeb9-c686bb5ad162.jpg!Portrai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723" y="1090415"/>
            <a:ext cx="3410553" cy="25579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885584" y="2758264"/>
            <a:ext cx="2449002" cy="2385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Kazuo Nakamura, </a:t>
            </a:r>
            <a:r>
              <a:rPr lang="en-CA" i="1" dirty="0"/>
              <a:t>Structure </a:t>
            </a:r>
            <a:r>
              <a:rPr lang="en-CA" i="1" dirty="0" err="1"/>
              <a:t>intérieure</a:t>
            </a:r>
            <a:r>
              <a:rPr lang="en-CA" dirty="0"/>
              <a:t>, v.1956, </a:t>
            </a:r>
            <a:r>
              <a:rPr lang="en-CA" dirty="0" err="1"/>
              <a:t>huile</a:t>
            </a:r>
            <a:r>
              <a:rPr lang="en-CA" dirty="0"/>
              <a:t> et </a:t>
            </a:r>
            <a:br>
              <a:rPr lang="en-CA" dirty="0"/>
            </a:br>
            <a:r>
              <a:rPr lang="en-CA" dirty="0"/>
              <a:t>mine de plomb sur Masonite, 120,1 x 91,3 cm. Succession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de </a:t>
            </a:r>
            <a:r>
              <a:rPr lang="en-CA" dirty="0" err="1"/>
              <a:t>l’artiste</a:t>
            </a:r>
            <a:r>
              <a:rPr lang="en-CA" dirty="0"/>
              <a:t>. Avec </a:t>
            </a:r>
            <a:r>
              <a:rPr lang="en-CA" dirty="0" err="1"/>
              <a:t>l’aimable</a:t>
            </a:r>
            <a:r>
              <a:rPr lang="en-CA" dirty="0"/>
              <a:t> </a:t>
            </a:r>
            <a:r>
              <a:rPr lang="en-CA" dirty="0" err="1"/>
              <a:t>autorisation</a:t>
            </a:r>
            <a:r>
              <a:rPr lang="en-CA" dirty="0"/>
              <a:t> de la Christopher </a:t>
            </a:r>
            <a:r>
              <a:rPr lang="en-CA" dirty="0" err="1"/>
              <a:t>Cutts</a:t>
            </a:r>
            <a:r>
              <a:rPr lang="en-CA" dirty="0"/>
              <a:t> Gallery, Toronto.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CA" dirty="0"/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 err="1"/>
              <a:t>Cette</a:t>
            </a:r>
            <a:r>
              <a:rPr lang="en-CA" dirty="0"/>
              <a:t> </a:t>
            </a:r>
            <a:r>
              <a:rPr lang="en-CA" dirty="0" err="1"/>
              <a:t>œuvre</a:t>
            </a:r>
            <a:r>
              <a:rPr lang="en-CA" dirty="0"/>
              <a:t> </a:t>
            </a:r>
            <a:r>
              <a:rPr lang="en-CA" dirty="0" err="1"/>
              <a:t>témoigne</a:t>
            </a:r>
            <a:r>
              <a:rPr lang="en-CA" dirty="0"/>
              <a:t> de </a:t>
            </a:r>
            <a:br>
              <a:rPr lang="en-CA" dirty="0"/>
            </a:br>
            <a:r>
              <a:rPr lang="en-CA" dirty="0" err="1"/>
              <a:t>l’intérêt</a:t>
            </a:r>
            <a:r>
              <a:rPr lang="en-CA" dirty="0"/>
              <a:t> de </a:t>
            </a:r>
            <a:r>
              <a:rPr lang="en-CA" dirty="0" err="1"/>
              <a:t>l’artiste</a:t>
            </a:r>
            <a:r>
              <a:rPr lang="en-CA" dirty="0"/>
              <a:t> pour le </a:t>
            </a:r>
            <a:r>
              <a:rPr lang="en-CA" dirty="0" err="1"/>
              <a:t>mouvement</a:t>
            </a:r>
            <a:r>
              <a:rPr lang="en-CA" dirty="0"/>
              <a:t> </a:t>
            </a:r>
            <a:r>
              <a:rPr lang="en-CA" dirty="0" err="1"/>
              <a:t>atomique</a:t>
            </a:r>
            <a:r>
              <a:rPr lang="en-CA" dirty="0"/>
              <a:t>.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CA" dirty="0"/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556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dirty="0" err="1"/>
              <a:t>Activité</a:t>
            </a:r>
            <a:r>
              <a:rPr lang="en-US" dirty="0"/>
              <a:t> </a:t>
            </a:r>
            <a:r>
              <a:rPr lang="en-US" dirty="0" err="1"/>
              <a:t>d’apprentissage</a:t>
            </a:r>
            <a:r>
              <a:rPr lang="en-US" dirty="0"/>
              <a:t> n</a:t>
            </a:r>
            <a:r>
              <a:rPr lang="en-US" baseline="30000" dirty="0"/>
              <a:t>o</a:t>
            </a:r>
            <a:r>
              <a:rPr lang="en-US" dirty="0"/>
              <a:t> 1</a:t>
            </a:r>
          </a:p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EA7FD8-0DB1-8047-A3A1-D36A9E5EE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664" y="563708"/>
            <a:ext cx="5425110" cy="412308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222;p41"/>
          <p:cNvSpPr txBox="1"/>
          <p:nvPr/>
        </p:nvSpPr>
        <p:spPr>
          <a:xfrm>
            <a:off x="6556040" y="3932512"/>
            <a:ext cx="2587960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Kazuo Nakamura,</a:t>
            </a:r>
            <a:r>
              <a:rPr lang="en-CA" i="1" dirty="0"/>
              <a:t> Tours des prairies</a:t>
            </a:r>
            <a:r>
              <a:rPr lang="en-CA" dirty="0"/>
              <a:t>, 1956. Par son titre, </a:t>
            </a:r>
            <a:r>
              <a:rPr lang="en-CA" dirty="0" err="1"/>
              <a:t>cette</a:t>
            </a:r>
            <a:r>
              <a:rPr lang="en-CA" dirty="0"/>
              <a:t> </a:t>
            </a:r>
            <a:r>
              <a:rPr lang="en-CA" dirty="0" err="1"/>
              <a:t>œuvre</a:t>
            </a:r>
            <a:r>
              <a:rPr lang="en-CA" dirty="0"/>
              <a:t> fait </a:t>
            </a:r>
            <a:r>
              <a:rPr lang="en-CA" dirty="0" err="1"/>
              <a:t>référence</a:t>
            </a:r>
            <a:r>
              <a:rPr lang="en-CA" dirty="0"/>
              <a:t> aux grands silos </a:t>
            </a:r>
            <a:r>
              <a:rPr lang="en-CA" dirty="0" err="1"/>
              <a:t>à</a:t>
            </a:r>
            <a:r>
              <a:rPr lang="en-CA" dirty="0"/>
              <a:t> </a:t>
            </a:r>
            <a:r>
              <a:rPr lang="en-CA" dirty="0" err="1"/>
              <a:t>céréales</a:t>
            </a:r>
            <a:r>
              <a:rPr lang="en-CA" dirty="0"/>
              <a:t> que </a:t>
            </a:r>
            <a:r>
              <a:rPr lang="en-CA" dirty="0" err="1"/>
              <a:t>l’on</a:t>
            </a:r>
            <a:r>
              <a:rPr lang="en-CA" dirty="0"/>
              <a:t> </a:t>
            </a:r>
            <a:r>
              <a:rPr lang="en-CA" dirty="0" err="1"/>
              <a:t>retrouve</a:t>
            </a:r>
            <a:r>
              <a:rPr lang="en-CA" dirty="0"/>
              <a:t> dans les Prairies </a:t>
            </a:r>
            <a:r>
              <a:rPr lang="en-CA" dirty="0" err="1"/>
              <a:t>canadiennes</a:t>
            </a:r>
            <a:r>
              <a:rPr lang="en-CA" dirty="0"/>
              <a:t>.</a:t>
            </a:r>
            <a:endParaRPr dirty="0"/>
          </a:p>
        </p:txBody>
      </p:sp>
      <p:pic>
        <p:nvPicPr>
          <p:cNvPr id="144" name="NGC_Prairie Towers_12339491.jpeg" descr="NGC_Prairie Towers_1233949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03" y="542017"/>
            <a:ext cx="6127877" cy="4313597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Google Shape;90;p19"/>
          <p:cNvSpPr txBox="1"/>
          <p:nvPr/>
        </p:nvSpPr>
        <p:spPr>
          <a:xfrm>
            <a:off x="176579" y="98962"/>
            <a:ext cx="2582221" cy="556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dirty="0" err="1"/>
              <a:t>Activité</a:t>
            </a:r>
            <a:r>
              <a:rPr lang="en-US" dirty="0"/>
              <a:t> </a:t>
            </a:r>
            <a:r>
              <a:rPr lang="en-US" dirty="0" err="1"/>
              <a:t>d’apprentissage</a:t>
            </a:r>
            <a:r>
              <a:rPr lang="en-US" dirty="0"/>
              <a:t> n</a:t>
            </a:r>
            <a:r>
              <a:rPr lang="en-US" baseline="30000" dirty="0"/>
              <a:t>o</a:t>
            </a:r>
            <a:r>
              <a:rPr lang="en-US" dirty="0"/>
              <a:t> 1</a:t>
            </a:r>
          </a:p>
          <a:p>
            <a:endParaRPr dirty="0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72;p16"/>
          <p:cNvSpPr txBox="1"/>
          <p:nvPr/>
        </p:nvSpPr>
        <p:spPr>
          <a:xfrm>
            <a:off x="6182350" y="4450696"/>
            <a:ext cx="2720332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b">
            <a:spAutoFit/>
          </a:bodyPr>
          <a:lstStyle>
            <a:lvl1pPr defTabSz="457200">
              <a:lnSpc>
                <a:spcPts val="22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lnSpc>
                <a:spcPct val="100000"/>
              </a:lnSpc>
            </a:pPr>
            <a:r>
              <a:rPr lang="en-CA" dirty="0"/>
              <a:t>Ce dessin </a:t>
            </a:r>
            <a:r>
              <a:rPr lang="en-CA" dirty="0" err="1"/>
              <a:t>illustre</a:t>
            </a:r>
            <a:r>
              <a:rPr lang="en-CA" dirty="0"/>
              <a:t> les </a:t>
            </a:r>
            <a:r>
              <a:rPr lang="en-CA" dirty="0" err="1"/>
              <a:t>lignes</a:t>
            </a:r>
            <a:r>
              <a:rPr lang="en-CA" dirty="0"/>
              <a:t> de force de la perspective </a:t>
            </a:r>
            <a:r>
              <a:rPr lang="en-CA" dirty="0" err="1"/>
              <a:t>à</a:t>
            </a:r>
            <a:r>
              <a:rPr lang="en-CA" dirty="0"/>
              <a:t> un point de </a:t>
            </a:r>
            <a:r>
              <a:rPr lang="en-CA" dirty="0" err="1"/>
              <a:t>fuite</a:t>
            </a:r>
            <a:r>
              <a:rPr lang="en-CA" dirty="0"/>
              <a:t>. </a:t>
            </a:r>
            <a:endParaRPr dirty="0"/>
          </a:p>
        </p:txBody>
      </p:sp>
      <p:sp>
        <p:nvSpPr>
          <p:cNvPr id="148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dirty="0" err="1"/>
              <a:t>Activité</a:t>
            </a:r>
            <a:r>
              <a:rPr lang="en-US" dirty="0"/>
              <a:t> </a:t>
            </a:r>
            <a:r>
              <a:rPr lang="en-US" dirty="0" err="1"/>
              <a:t>d’apprentissage</a:t>
            </a:r>
            <a:r>
              <a:rPr lang="en-US" dirty="0"/>
              <a:t> n</a:t>
            </a:r>
            <a:r>
              <a:rPr lang="en-US" baseline="30000" dirty="0"/>
              <a:t>o</a:t>
            </a:r>
            <a:r>
              <a:rPr lang="en-US" dirty="0"/>
              <a:t> 1</a:t>
            </a:r>
            <a:endParaRPr dirty="0"/>
          </a:p>
        </p:txBody>
      </p:sp>
      <p:pic>
        <p:nvPicPr>
          <p:cNvPr id="149" name="Image6718.jpg" descr="Image67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18" y="641002"/>
            <a:ext cx="5840203" cy="42674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dirty="0" err="1"/>
              <a:t>Activité</a:t>
            </a:r>
            <a:r>
              <a:rPr lang="en-US" dirty="0"/>
              <a:t> </a:t>
            </a:r>
            <a:r>
              <a:rPr lang="en-US" dirty="0" err="1"/>
              <a:t>d’apprentissage</a:t>
            </a:r>
            <a:r>
              <a:rPr lang="en-US" dirty="0"/>
              <a:t> n</a:t>
            </a:r>
            <a:r>
              <a:rPr lang="en-US" baseline="30000" dirty="0"/>
              <a:t>o</a:t>
            </a:r>
            <a:r>
              <a:rPr lang="en-US" dirty="0"/>
              <a:t> 2</a:t>
            </a:r>
          </a:p>
        </p:txBody>
      </p:sp>
      <p:sp>
        <p:nvSpPr>
          <p:cNvPr id="152" name="Google Shape;72;p16"/>
          <p:cNvSpPr txBox="1"/>
          <p:nvPr/>
        </p:nvSpPr>
        <p:spPr>
          <a:xfrm>
            <a:off x="5309511" y="4349649"/>
            <a:ext cx="2448796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Kazuo Nakamura, </a:t>
            </a:r>
            <a:r>
              <a:rPr lang="en-CA" i="1" dirty="0"/>
              <a:t>Suspension</a:t>
            </a:r>
            <a:r>
              <a:rPr lang="en-CA" dirty="0"/>
              <a:t>,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1956. Dans </a:t>
            </a:r>
            <a:r>
              <a:rPr lang="en-CA" dirty="0" err="1"/>
              <a:t>cette</a:t>
            </a:r>
            <a:r>
              <a:rPr lang="en-CA" dirty="0"/>
              <a:t> composition, les blocs </a:t>
            </a:r>
            <a:r>
              <a:rPr lang="en-CA" dirty="0" err="1"/>
              <a:t>semblent</a:t>
            </a:r>
            <a:r>
              <a:rPr lang="en-CA" dirty="0"/>
              <a:t> </a:t>
            </a:r>
            <a:r>
              <a:rPr lang="en-CA" dirty="0" err="1"/>
              <a:t>flotter</a:t>
            </a:r>
            <a:r>
              <a:rPr lang="en-CA" dirty="0"/>
              <a:t>.</a:t>
            </a:r>
            <a:endParaRPr dirty="0"/>
          </a:p>
        </p:txBody>
      </p:sp>
      <p:pic>
        <p:nvPicPr>
          <p:cNvPr id="153" name="RMG_nakamura_suspension_1971nk43 copy.jpg" descr="RMG_nakamura_suspension_1971nk43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585722"/>
            <a:ext cx="3266380" cy="43450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72;p16"/>
          <p:cNvSpPr txBox="1"/>
          <p:nvPr/>
        </p:nvSpPr>
        <p:spPr>
          <a:xfrm>
            <a:off x="5368742" y="4159388"/>
            <a:ext cx="2806614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b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Kazuo Nakamura, </a:t>
            </a:r>
            <a:r>
              <a:rPr lang="en-CA" i="1" dirty="0"/>
              <a:t>Deux horizons</a:t>
            </a:r>
            <a:r>
              <a:rPr lang="en-CA" dirty="0"/>
              <a:t>, </a:t>
            </a:r>
            <a:br>
              <a:rPr lang="en-CA" dirty="0"/>
            </a:br>
            <a:r>
              <a:rPr lang="en-CA" dirty="0"/>
              <a:t>1968. </a:t>
            </a:r>
            <a:r>
              <a:rPr lang="en-CA" dirty="0" err="1"/>
              <a:t>Cette</a:t>
            </a:r>
            <a:r>
              <a:rPr lang="en-CA" dirty="0"/>
              <a:t> </a:t>
            </a:r>
            <a:r>
              <a:rPr lang="en-CA" dirty="0" err="1"/>
              <a:t>œuvre</a:t>
            </a:r>
            <a:r>
              <a:rPr lang="en-CA" dirty="0"/>
              <a:t> </a:t>
            </a:r>
            <a:r>
              <a:rPr lang="en-CA" dirty="0" err="1"/>
              <a:t>est</a:t>
            </a:r>
            <a:r>
              <a:rPr lang="en-CA" dirty="0"/>
              <a:t> le fruit </a:t>
            </a:r>
            <a:r>
              <a:rPr lang="en-CA" dirty="0" err="1"/>
              <a:t>d’une</a:t>
            </a:r>
            <a:endParaRPr lang="en-CA" dirty="0"/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 err="1"/>
              <a:t>commande</a:t>
            </a:r>
            <a:r>
              <a:rPr lang="en-CA" dirty="0"/>
              <a:t> </a:t>
            </a:r>
            <a:r>
              <a:rPr lang="en-CA" dirty="0" err="1"/>
              <a:t>spéciale</a:t>
            </a:r>
            <a:r>
              <a:rPr lang="en-CA" dirty="0"/>
              <a:t> du </a:t>
            </a:r>
            <a:r>
              <a:rPr lang="en-CA" dirty="0" err="1"/>
              <a:t>gouvernement</a:t>
            </a:r>
            <a:r>
              <a:rPr lang="en-CA" dirty="0"/>
              <a:t> de </a:t>
            </a:r>
            <a:r>
              <a:rPr lang="en-CA" dirty="0" err="1"/>
              <a:t>l’Ontario</a:t>
            </a:r>
            <a:r>
              <a:rPr lang="en-CA" dirty="0"/>
              <a:t>.</a:t>
            </a:r>
            <a:endParaRPr dirty="0"/>
          </a:p>
        </p:txBody>
      </p:sp>
      <p:sp>
        <p:nvSpPr>
          <p:cNvPr id="156" name="Google Shape;90;p19"/>
          <p:cNvSpPr txBox="1"/>
          <p:nvPr/>
        </p:nvSpPr>
        <p:spPr>
          <a:xfrm>
            <a:off x="176579" y="98962"/>
            <a:ext cx="2582221" cy="556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dirty="0" err="1"/>
              <a:t>Activité</a:t>
            </a:r>
            <a:r>
              <a:rPr lang="en-US" dirty="0"/>
              <a:t> </a:t>
            </a:r>
            <a:r>
              <a:rPr lang="en-US" dirty="0" err="1"/>
              <a:t>d’apprentissage</a:t>
            </a:r>
            <a:r>
              <a:rPr lang="en-US" dirty="0"/>
              <a:t> n</a:t>
            </a:r>
            <a:r>
              <a:rPr lang="en-US" baseline="30000" dirty="0"/>
              <a:t>o</a:t>
            </a:r>
            <a:r>
              <a:rPr lang="en-US" dirty="0"/>
              <a:t> 2</a:t>
            </a:r>
          </a:p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A1F2C0-19BD-EC43-B4EA-714D8DC5CE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532" y="540689"/>
            <a:ext cx="3299253" cy="43873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90;p19"/>
          <p:cNvSpPr txBox="1"/>
          <p:nvPr/>
        </p:nvSpPr>
        <p:spPr>
          <a:xfrm>
            <a:off x="6400877" y="3830131"/>
            <a:ext cx="2293449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Kazuo Nakamura, </a:t>
            </a:r>
            <a:r>
              <a:rPr lang="en-CA" i="1" dirty="0"/>
              <a:t>Tours des prairies</a:t>
            </a:r>
            <a:r>
              <a:rPr lang="en-CA" dirty="0"/>
              <a:t>, 1956. Bien </a:t>
            </a:r>
            <a:r>
              <a:rPr lang="en-CA" dirty="0" err="1"/>
              <a:t>qu’il</a:t>
            </a:r>
            <a:r>
              <a:rPr lang="en-CA" dirty="0"/>
              <a:t> </a:t>
            </a:r>
            <a:r>
              <a:rPr lang="en-CA" dirty="0" err="1"/>
              <a:t>s’agisse</a:t>
            </a:r>
            <a:r>
              <a:rPr lang="en-CA" dirty="0"/>
              <a:t> </a:t>
            </a:r>
            <a:r>
              <a:rPr lang="en-CA" dirty="0" err="1"/>
              <a:t>d’une</a:t>
            </a:r>
            <a:r>
              <a:rPr lang="en-CA" dirty="0"/>
              <a:t> image </a:t>
            </a:r>
            <a:r>
              <a:rPr lang="en-CA" dirty="0" err="1"/>
              <a:t>abstraite</a:t>
            </a:r>
            <a:r>
              <a:rPr lang="en-CA" dirty="0"/>
              <a:t>, Nakamura </a:t>
            </a:r>
            <a:r>
              <a:rPr lang="en-CA" dirty="0" err="1"/>
              <a:t>crée</a:t>
            </a:r>
            <a:r>
              <a:rPr lang="en-CA" dirty="0"/>
              <a:t> </a:t>
            </a:r>
            <a:r>
              <a:rPr lang="en-CA" dirty="0" err="1"/>
              <a:t>néanmoins</a:t>
            </a:r>
            <a:r>
              <a:rPr lang="en-CA" dirty="0"/>
              <a:t> </a:t>
            </a:r>
            <a:r>
              <a:rPr lang="en-CA" dirty="0" err="1"/>
              <a:t>l’impression</a:t>
            </a:r>
            <a:r>
              <a:rPr lang="en-CA" dirty="0"/>
              <a:t> d’un </a:t>
            </a:r>
            <a:r>
              <a:rPr lang="en-CA" dirty="0" err="1"/>
              <a:t>paysage</a:t>
            </a:r>
            <a:r>
              <a:rPr lang="en-CA" dirty="0"/>
              <a:t>.</a:t>
            </a:r>
            <a:endParaRPr dirty="0"/>
          </a:p>
        </p:txBody>
      </p:sp>
      <p:sp>
        <p:nvSpPr>
          <p:cNvPr id="160" name="Google Shape;90;p19"/>
          <p:cNvSpPr txBox="1"/>
          <p:nvPr/>
        </p:nvSpPr>
        <p:spPr>
          <a:xfrm>
            <a:off x="176579" y="98962"/>
            <a:ext cx="2582221" cy="556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dirty="0" err="1"/>
              <a:t>Activité</a:t>
            </a:r>
            <a:r>
              <a:rPr lang="en-US" dirty="0"/>
              <a:t> </a:t>
            </a:r>
            <a:r>
              <a:rPr lang="en-US" dirty="0" err="1"/>
              <a:t>d’apprentissage</a:t>
            </a:r>
            <a:r>
              <a:rPr lang="en-US" dirty="0"/>
              <a:t> n</a:t>
            </a:r>
            <a:r>
              <a:rPr lang="en-US" baseline="30000" dirty="0"/>
              <a:t>o</a:t>
            </a:r>
            <a:r>
              <a:rPr lang="en-US" dirty="0"/>
              <a:t> 2</a:t>
            </a:r>
          </a:p>
          <a:p>
            <a:endParaRPr dirty="0"/>
          </a:p>
        </p:txBody>
      </p:sp>
      <p:pic>
        <p:nvPicPr>
          <p:cNvPr id="161" name="NGC_Prairie Towers_12339491.jpeg" descr="NGC_Prairie Towers_1233949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86" y="620905"/>
            <a:ext cx="5904484" cy="41563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96;p20"/>
          <p:cNvSpPr txBox="1"/>
          <p:nvPr/>
        </p:nvSpPr>
        <p:spPr>
          <a:xfrm>
            <a:off x="6195004" y="4374206"/>
            <a:ext cx="2411176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defTabSz="457200">
              <a:lnSpc>
                <a:spcPts val="22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164" name="Google Shape;90;p19"/>
          <p:cNvSpPr txBox="1"/>
          <p:nvPr/>
        </p:nvSpPr>
        <p:spPr>
          <a:xfrm>
            <a:off x="176579" y="98962"/>
            <a:ext cx="2582221" cy="556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dirty="0" err="1"/>
              <a:t>Activité</a:t>
            </a:r>
            <a:r>
              <a:rPr lang="en-US" dirty="0"/>
              <a:t> </a:t>
            </a:r>
            <a:r>
              <a:rPr lang="en-US" dirty="0" err="1"/>
              <a:t>d’apprentissage</a:t>
            </a:r>
            <a:r>
              <a:rPr lang="en-US" dirty="0"/>
              <a:t> n</a:t>
            </a:r>
            <a:r>
              <a:rPr lang="en-US" baseline="30000" dirty="0"/>
              <a:t>o</a:t>
            </a:r>
            <a:r>
              <a:rPr lang="en-US" dirty="0"/>
              <a:t> 2</a:t>
            </a:r>
          </a:p>
          <a:p>
            <a:endParaRPr dirty="0"/>
          </a:p>
        </p:txBody>
      </p:sp>
      <p:pic>
        <p:nvPicPr>
          <p:cNvPr id="165" name="Image6278.png" descr="Image627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61" y="549195"/>
            <a:ext cx="5811815" cy="436327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F6DBCC7F-BB4F-8D48-BB9C-9E9643B3B6DB}"/>
              </a:ext>
            </a:extLst>
          </p:cNvPr>
          <p:cNvSpPr txBox="1"/>
          <p:nvPr/>
        </p:nvSpPr>
        <p:spPr>
          <a:xfrm>
            <a:off x="6314391" y="4300421"/>
            <a:ext cx="2497662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b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Ce dessin </a:t>
            </a:r>
            <a:r>
              <a:rPr lang="en-CA" dirty="0" err="1"/>
              <a:t>illustre</a:t>
            </a:r>
            <a:r>
              <a:rPr lang="en-CA" dirty="0"/>
              <a:t> les </a:t>
            </a:r>
            <a:r>
              <a:rPr lang="en-CA" dirty="0" err="1"/>
              <a:t>principales</a:t>
            </a:r>
            <a:r>
              <a:rPr lang="en-CA" dirty="0"/>
              <a:t> </a:t>
            </a:r>
            <a:r>
              <a:rPr lang="en-CA" dirty="0" err="1"/>
              <a:t>lignes</a:t>
            </a:r>
            <a:r>
              <a:rPr lang="en-CA" dirty="0"/>
              <a:t> d’un dessin </a:t>
            </a:r>
            <a:r>
              <a:rPr lang="en-CA" dirty="0" err="1"/>
              <a:t>en</a:t>
            </a:r>
            <a:r>
              <a:rPr lang="en-CA" dirty="0"/>
              <a:t> perspective </a:t>
            </a:r>
            <a:r>
              <a:rPr lang="en-CA" dirty="0" err="1"/>
              <a:t>à</a:t>
            </a:r>
            <a:r>
              <a:rPr lang="en-CA" dirty="0"/>
              <a:t> deux points de </a:t>
            </a:r>
            <a:r>
              <a:rPr lang="en-CA" dirty="0" err="1"/>
              <a:t>fuite</a:t>
            </a:r>
            <a:r>
              <a:rPr lang="en-CA" dirty="0"/>
              <a:t>.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84;p18"/>
          <p:cNvSpPr txBox="1"/>
          <p:nvPr/>
        </p:nvSpPr>
        <p:spPr>
          <a:xfrm>
            <a:off x="6223873" y="3982598"/>
            <a:ext cx="2549725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Kazuo Nakamura, </a:t>
            </a:r>
            <a:r>
              <a:rPr lang="en-CA" i="1" dirty="0" err="1"/>
              <a:t>Forêt</a:t>
            </a:r>
            <a:r>
              <a:rPr lang="en-CA" dirty="0"/>
              <a:t>, 1953. Dans </a:t>
            </a:r>
            <a:r>
              <a:rPr lang="en-CA" dirty="0" err="1"/>
              <a:t>cette</a:t>
            </a:r>
            <a:r>
              <a:rPr lang="en-CA" dirty="0"/>
              <a:t> </a:t>
            </a:r>
            <a:r>
              <a:rPr lang="en-CA" dirty="0" err="1"/>
              <a:t>œuvre</a:t>
            </a:r>
            <a:r>
              <a:rPr lang="en-CA" dirty="0"/>
              <a:t>, la riche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texture </a:t>
            </a:r>
            <a:r>
              <a:rPr lang="en-CA" dirty="0" err="1"/>
              <a:t>créée</a:t>
            </a:r>
            <a:r>
              <a:rPr lang="en-CA" dirty="0"/>
              <a:t> par les coups de </a:t>
            </a:r>
            <a:r>
              <a:rPr lang="en-CA" dirty="0" err="1"/>
              <a:t>pinceau</a:t>
            </a:r>
            <a:r>
              <a:rPr lang="en-CA" dirty="0"/>
              <a:t> de Nakamura </a:t>
            </a:r>
            <a:r>
              <a:rPr lang="en-CA" dirty="0" err="1"/>
              <a:t>rappelle</a:t>
            </a:r>
            <a:r>
              <a:rPr lang="en-CA" dirty="0"/>
              <a:t> </a:t>
            </a:r>
            <a:r>
              <a:rPr lang="en-CA" dirty="0" err="1"/>
              <a:t>une</a:t>
            </a:r>
            <a:endParaRPr lang="en-CA" dirty="0"/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 err="1"/>
              <a:t>forêt</a:t>
            </a:r>
            <a:r>
              <a:rPr lang="en-CA" dirty="0"/>
              <a:t> dense.</a:t>
            </a:r>
            <a:endParaRPr dirty="0"/>
          </a:p>
        </p:txBody>
      </p:sp>
      <p:pic>
        <p:nvPicPr>
          <p:cNvPr id="168" name="RMG_nakamura_forest_250909-017281.jpeg" descr="RMG_nakamura_forest_250909-01728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86" y="349460"/>
            <a:ext cx="5788535" cy="45845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78;p17"/>
          <p:cNvSpPr txBox="1"/>
          <p:nvPr/>
        </p:nvSpPr>
        <p:spPr>
          <a:xfrm>
            <a:off x="5029373" y="4320362"/>
            <a:ext cx="3045244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Kazuo Nakamura, </a:t>
            </a:r>
            <a:r>
              <a:rPr lang="en-CA" i="1" dirty="0"/>
              <a:t>Structure de blocs</a:t>
            </a:r>
            <a:r>
              <a:rPr lang="en-CA" dirty="0"/>
              <a:t>,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1956. Nakamura </a:t>
            </a:r>
            <a:r>
              <a:rPr lang="en-CA" dirty="0" err="1"/>
              <a:t>peint</a:t>
            </a:r>
            <a:r>
              <a:rPr lang="en-CA" dirty="0"/>
              <a:t> </a:t>
            </a:r>
            <a:r>
              <a:rPr lang="en-CA" dirty="0" err="1"/>
              <a:t>parfois</a:t>
            </a:r>
            <a:r>
              <a:rPr lang="en-CA" dirty="0"/>
              <a:t> des </a:t>
            </a:r>
            <a:r>
              <a:rPr lang="en-CA" dirty="0" err="1"/>
              <a:t>lignes</a:t>
            </a:r>
            <a:r>
              <a:rPr lang="en-CA" dirty="0"/>
              <a:t> </a:t>
            </a:r>
            <a:r>
              <a:rPr lang="en-CA" dirty="0" err="1"/>
              <a:t>nettes</a:t>
            </a:r>
            <a:r>
              <a:rPr lang="en-CA" dirty="0"/>
              <a:t> et </a:t>
            </a:r>
            <a:r>
              <a:rPr lang="en-CA" dirty="0" err="1"/>
              <a:t>immaculées</a:t>
            </a:r>
            <a:r>
              <a:rPr lang="en-CA" dirty="0"/>
              <a:t>.</a:t>
            </a:r>
            <a:endParaRPr dirty="0"/>
          </a:p>
        </p:txBody>
      </p:sp>
      <p:pic>
        <p:nvPicPr>
          <p:cNvPr id="171" name="Cutts_01-19-18-005-Edit-web-792x1024.jpeg" descr="Cutts_01-19-18-005-Edit-web-792x102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234" y="584313"/>
            <a:ext cx="3389522" cy="4321642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Google Shape;90;p19"/>
          <p:cNvSpPr txBox="1"/>
          <p:nvPr/>
        </p:nvSpPr>
        <p:spPr>
          <a:xfrm>
            <a:off x="176581" y="98962"/>
            <a:ext cx="3890593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dirty="0" err="1"/>
              <a:t>Exercice</a:t>
            </a:r>
            <a:r>
              <a:rPr lang="en-US" dirty="0"/>
              <a:t> </a:t>
            </a:r>
            <a:r>
              <a:rPr lang="en-US" dirty="0" err="1"/>
              <a:t>sommatif</a:t>
            </a:r>
            <a:endParaRPr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953994" y="4057111"/>
            <a:ext cx="3044223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Kazuo Nakamura, </a:t>
            </a:r>
            <a:r>
              <a:rPr lang="en-CA" i="1" dirty="0"/>
              <a:t>Suspension </a:t>
            </a:r>
            <a:r>
              <a:rPr lang="en-CA" i="1" dirty="0" err="1"/>
              <a:t>géométrique</a:t>
            </a:r>
            <a:r>
              <a:rPr lang="en-CA" dirty="0"/>
              <a:t>, 1969. Ce tableau </a:t>
            </a:r>
            <a:r>
              <a:rPr lang="en-CA" dirty="0" err="1"/>
              <a:t>reflète</a:t>
            </a:r>
            <a:r>
              <a:rPr lang="en-CA" dirty="0"/>
              <a:t> </a:t>
            </a:r>
            <a:r>
              <a:rPr lang="en-CA" dirty="0" err="1"/>
              <a:t>l’intérêt</a:t>
            </a:r>
            <a:r>
              <a:rPr lang="en-CA" dirty="0"/>
              <a:t> de longue date de Nakamura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pour la </a:t>
            </a:r>
            <a:r>
              <a:rPr lang="en-CA" dirty="0" err="1"/>
              <a:t>géométrie</a:t>
            </a:r>
            <a:r>
              <a:rPr lang="en-CA" dirty="0"/>
              <a:t>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D2B9CB-6DFF-BE47-9E4B-22FF8D3E2D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925" y="294735"/>
            <a:ext cx="5453671" cy="453745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 1"/>
          <p:cNvSpPr txBox="1"/>
          <p:nvPr/>
        </p:nvSpPr>
        <p:spPr>
          <a:xfrm>
            <a:off x="6183703" y="4185191"/>
            <a:ext cx="244110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Kazuo Nakamura, </a:t>
            </a:r>
            <a:r>
              <a:rPr lang="en-CA" i="1" dirty="0"/>
              <a:t>Coteau</a:t>
            </a:r>
            <a:r>
              <a:rPr lang="en-CA" dirty="0"/>
              <a:t>, 1954. Image </a:t>
            </a:r>
            <a:r>
              <a:rPr lang="en-CA" dirty="0" err="1"/>
              <a:t>abstraite</a:t>
            </a:r>
            <a:r>
              <a:rPr lang="en-CA" dirty="0"/>
              <a:t> </a:t>
            </a:r>
            <a:r>
              <a:rPr lang="en-CA" dirty="0" err="1"/>
              <a:t>d’arbres</a:t>
            </a:r>
            <a:r>
              <a:rPr lang="en-CA" dirty="0"/>
              <a:t> </a:t>
            </a:r>
            <a:r>
              <a:rPr lang="en-CA" dirty="0" err="1"/>
              <a:t>à</a:t>
            </a:r>
            <a:r>
              <a:rPr lang="en-CA" dirty="0"/>
              <a:t> </a:t>
            </a:r>
            <a:r>
              <a:rPr lang="en-CA" dirty="0" err="1"/>
              <a:t>flanc</a:t>
            </a:r>
            <a:r>
              <a:rPr lang="en-CA" dirty="0"/>
              <a:t> de coteau, </a:t>
            </a:r>
            <a:r>
              <a:rPr lang="en-CA" dirty="0" err="1"/>
              <a:t>cette</a:t>
            </a:r>
            <a:r>
              <a:rPr lang="en-CA" dirty="0"/>
              <a:t> </a:t>
            </a:r>
            <a:r>
              <a:rPr lang="en-CA" dirty="0" err="1"/>
              <a:t>œuvre</a:t>
            </a:r>
            <a:r>
              <a:rPr lang="en-CA" dirty="0"/>
              <a:t> </a:t>
            </a:r>
            <a:r>
              <a:rPr lang="en-CA" dirty="0" err="1"/>
              <a:t>est</a:t>
            </a:r>
            <a:r>
              <a:rPr lang="en-CA" dirty="0"/>
              <a:t> </a:t>
            </a:r>
            <a:r>
              <a:rPr lang="en-CA" dirty="0" err="1"/>
              <a:t>dominée</a:t>
            </a:r>
            <a:r>
              <a:rPr lang="en-CA" dirty="0"/>
              <a:t> par un motif intense de verts.</a:t>
            </a:r>
            <a:endParaRPr dirty="0"/>
          </a:p>
        </p:txBody>
      </p:sp>
      <p:pic>
        <p:nvPicPr>
          <p:cNvPr id="175" name="NGC_Hillside-1954.jpg" descr="NGC_Hillside-19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16" y="546549"/>
            <a:ext cx="5626973" cy="4344229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Google Shape;90;p19"/>
          <p:cNvSpPr txBox="1"/>
          <p:nvPr/>
        </p:nvSpPr>
        <p:spPr>
          <a:xfrm>
            <a:off x="176581" y="98962"/>
            <a:ext cx="3890593" cy="556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dirty="0" err="1"/>
              <a:t>Exercice</a:t>
            </a:r>
            <a:r>
              <a:rPr lang="en-US" dirty="0"/>
              <a:t> </a:t>
            </a:r>
            <a:r>
              <a:rPr lang="en-US" dirty="0" err="1"/>
              <a:t>sommatif</a:t>
            </a:r>
            <a:endParaRPr lang="en-US" dirty="0"/>
          </a:p>
          <a:p>
            <a:endParaRPr dirty="0"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20;p24"/>
          <p:cNvSpPr txBox="1"/>
          <p:nvPr/>
        </p:nvSpPr>
        <p:spPr>
          <a:xfrm>
            <a:off x="6107255" y="3907030"/>
            <a:ext cx="2444023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Kazuo Nakamura, </a:t>
            </a:r>
            <a:r>
              <a:rPr lang="en-CA" i="1" dirty="0" err="1"/>
              <a:t>Août</a:t>
            </a:r>
            <a:r>
              <a:rPr lang="en-CA" i="1" dirty="0"/>
              <a:t>, reflets du matin</a:t>
            </a:r>
            <a:r>
              <a:rPr lang="en-CA" dirty="0"/>
              <a:t>, 1961. La </a:t>
            </a:r>
            <a:r>
              <a:rPr lang="en-CA" dirty="0" err="1"/>
              <a:t>délicatesse</a:t>
            </a:r>
            <a:r>
              <a:rPr lang="en-CA" dirty="0"/>
              <a:t> </a:t>
            </a:r>
            <a:r>
              <a:rPr lang="en-CA" dirty="0" err="1"/>
              <a:t>exceptionnelle</a:t>
            </a:r>
            <a:r>
              <a:rPr lang="en-CA" dirty="0"/>
              <a:t> de </a:t>
            </a:r>
            <a:r>
              <a:rPr lang="en-CA" dirty="0" err="1"/>
              <a:t>ce</a:t>
            </a:r>
            <a:r>
              <a:rPr lang="en-CA" dirty="0"/>
              <a:t> </a:t>
            </a:r>
            <a:r>
              <a:rPr lang="en-CA" dirty="0" err="1"/>
              <a:t>paysage</a:t>
            </a:r>
            <a:r>
              <a:rPr lang="en-CA" dirty="0"/>
              <a:t> </a:t>
            </a:r>
            <a:r>
              <a:rPr lang="en-CA" dirty="0" err="1"/>
              <a:t>est</a:t>
            </a:r>
            <a:r>
              <a:rPr lang="en-CA" dirty="0"/>
              <a:t> </a:t>
            </a:r>
            <a:r>
              <a:rPr lang="en-CA" dirty="0" err="1"/>
              <a:t>fondatrice</a:t>
            </a:r>
            <a:r>
              <a:rPr lang="en-CA" dirty="0"/>
              <a:t> du style unique de Nakamura. </a:t>
            </a:r>
            <a:endParaRPr dirty="0"/>
          </a:p>
        </p:txBody>
      </p:sp>
      <p:pic>
        <p:nvPicPr>
          <p:cNvPr id="179" name="NGC_August Morning Reflections_12750616.jpeg" descr="NGC_August Morning Reflections_1275061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73" y="593051"/>
            <a:ext cx="5577869" cy="4317389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Google Shape;90;p19"/>
          <p:cNvSpPr txBox="1"/>
          <p:nvPr/>
        </p:nvSpPr>
        <p:spPr>
          <a:xfrm>
            <a:off x="176581" y="98962"/>
            <a:ext cx="3890593" cy="556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dirty="0" err="1"/>
              <a:t>Exercice</a:t>
            </a:r>
            <a:r>
              <a:rPr lang="en-US" dirty="0"/>
              <a:t> </a:t>
            </a:r>
            <a:r>
              <a:rPr lang="en-US" dirty="0" err="1"/>
              <a:t>sommatif</a:t>
            </a:r>
            <a:endParaRPr lang="en-US" dirty="0"/>
          </a:p>
          <a:p>
            <a:endParaRPr dirty="0"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20;p24"/>
          <p:cNvSpPr txBox="1"/>
          <p:nvPr/>
        </p:nvSpPr>
        <p:spPr>
          <a:xfrm>
            <a:off x="5933183" y="4142636"/>
            <a:ext cx="2592411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Kazuo Nakamura, </a:t>
            </a:r>
            <a:r>
              <a:rPr lang="en-CA" i="1" dirty="0"/>
              <a:t>Image </a:t>
            </a:r>
            <a:r>
              <a:rPr lang="en-CA" i="1" dirty="0" err="1"/>
              <a:t>inversée</a:t>
            </a:r>
            <a:r>
              <a:rPr lang="en-CA" dirty="0"/>
              <a:t>, 1965. Dans </a:t>
            </a:r>
            <a:r>
              <a:rPr lang="en-CA" dirty="0" err="1"/>
              <a:t>cette</a:t>
            </a:r>
            <a:r>
              <a:rPr lang="en-CA" dirty="0"/>
              <a:t> composition, Nakamura </a:t>
            </a:r>
            <a:r>
              <a:rPr lang="en-CA" dirty="0" err="1"/>
              <a:t>expérimente</a:t>
            </a:r>
            <a:r>
              <a:rPr lang="en-CA" dirty="0"/>
              <a:t> avec le reflet de son </a:t>
            </a:r>
            <a:r>
              <a:rPr lang="en-CA" dirty="0" err="1"/>
              <a:t>sujet</a:t>
            </a:r>
            <a:r>
              <a:rPr lang="en-CA" dirty="0"/>
              <a:t>.</a:t>
            </a:r>
            <a:endParaRPr dirty="0"/>
          </a:p>
        </p:txBody>
      </p:sp>
      <p:sp>
        <p:nvSpPr>
          <p:cNvPr id="183" name="Google Shape;90;p19"/>
          <p:cNvSpPr txBox="1"/>
          <p:nvPr/>
        </p:nvSpPr>
        <p:spPr>
          <a:xfrm>
            <a:off x="176581" y="98962"/>
            <a:ext cx="3890593" cy="556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dirty="0" err="1"/>
              <a:t>Exercice</a:t>
            </a:r>
            <a:r>
              <a:rPr lang="en-US" dirty="0"/>
              <a:t> </a:t>
            </a:r>
            <a:r>
              <a:rPr lang="en-US" dirty="0" err="1"/>
              <a:t>sommatif</a:t>
            </a:r>
            <a:endParaRPr lang="en-US" dirty="0"/>
          </a:p>
          <a:p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465D20-0359-EA47-B98E-183672DBDB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10" y="514320"/>
            <a:ext cx="4677911" cy="43877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27;p25"/>
          <p:cNvSpPr txBox="1"/>
          <p:nvPr/>
        </p:nvSpPr>
        <p:spPr>
          <a:xfrm>
            <a:off x="5267000" y="3210436"/>
            <a:ext cx="3334559" cy="1877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Kazuo Nakamura, </a:t>
            </a:r>
            <a:r>
              <a:rPr lang="en-CA" i="1" dirty="0"/>
              <a:t>Structure </a:t>
            </a:r>
            <a:r>
              <a:rPr lang="en-CA" i="1" dirty="0" err="1"/>
              <a:t>intérieure</a:t>
            </a:r>
            <a:r>
              <a:rPr lang="en-CA" dirty="0"/>
              <a:t>, </a:t>
            </a:r>
            <a:br>
              <a:rPr lang="en-CA" dirty="0"/>
            </a:br>
            <a:r>
              <a:rPr lang="en-CA" dirty="0"/>
              <a:t>v.1956, </a:t>
            </a:r>
            <a:r>
              <a:rPr lang="en-CA" dirty="0" err="1"/>
              <a:t>huile</a:t>
            </a:r>
            <a:r>
              <a:rPr lang="en-CA" dirty="0"/>
              <a:t> sur </a:t>
            </a:r>
            <a:r>
              <a:rPr lang="en-CA" dirty="0" err="1"/>
              <a:t>panneau</a:t>
            </a:r>
            <a:r>
              <a:rPr lang="en-CA" dirty="0"/>
              <a:t> dur non </a:t>
            </a:r>
            <a:r>
              <a:rPr lang="en-CA" dirty="0" err="1"/>
              <a:t>modifié</a:t>
            </a:r>
            <a:r>
              <a:rPr lang="en-CA" dirty="0"/>
              <a:t>, </a:t>
            </a:r>
            <a:br>
              <a:rPr lang="en-CA" dirty="0"/>
            </a:br>
            <a:r>
              <a:rPr lang="en-CA" dirty="0"/>
              <a:t>61,1 x 48,4 cm. Collection du </a:t>
            </a:r>
            <a:r>
              <a:rPr lang="en-CA" dirty="0" err="1"/>
              <a:t>Musée</a:t>
            </a:r>
            <a:r>
              <a:rPr lang="en-CA" dirty="0"/>
              <a:t> des beaux-arts de </a:t>
            </a:r>
            <a:r>
              <a:rPr lang="en-CA" dirty="0" err="1"/>
              <a:t>l’Ontario</a:t>
            </a:r>
            <a:r>
              <a:rPr lang="en-CA" dirty="0"/>
              <a:t>, Toronto, </a:t>
            </a:r>
            <a:r>
              <a:rPr lang="en-CA" dirty="0" err="1"/>
              <a:t>achat</a:t>
            </a:r>
            <a:r>
              <a:rPr lang="en-CA" dirty="0"/>
              <a:t> avec </a:t>
            </a:r>
            <a:r>
              <a:rPr lang="en-CA" dirty="0" err="1"/>
              <a:t>l’aide</a:t>
            </a:r>
            <a:r>
              <a:rPr lang="en-CA" dirty="0"/>
              <a:t> de la Succession de Christian Claude, 2001, 2000/1152. © </a:t>
            </a:r>
            <a:r>
              <a:rPr lang="en-CA" dirty="0" err="1"/>
              <a:t>Musée</a:t>
            </a:r>
            <a:r>
              <a:rPr lang="en-CA" dirty="0"/>
              <a:t> des beaux-arts de </a:t>
            </a:r>
            <a:r>
              <a:rPr lang="en-CA" dirty="0" err="1"/>
              <a:t>l’Ontario</a:t>
            </a:r>
            <a:r>
              <a:rPr lang="en-CA" dirty="0"/>
              <a:t>.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CA" dirty="0"/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Nakamura a </a:t>
            </a:r>
            <a:r>
              <a:rPr lang="en-CA" dirty="0" err="1"/>
              <a:t>composé</a:t>
            </a:r>
            <a:r>
              <a:rPr lang="en-CA" dirty="0"/>
              <a:t> </a:t>
            </a:r>
            <a:r>
              <a:rPr lang="en-CA" dirty="0" err="1"/>
              <a:t>cette</a:t>
            </a:r>
            <a:r>
              <a:rPr lang="en-CA" dirty="0"/>
              <a:t> </a:t>
            </a:r>
            <a:r>
              <a:rPr lang="en-CA" dirty="0" err="1"/>
              <a:t>peinture</a:t>
            </a:r>
            <a:r>
              <a:rPr lang="en-CA" dirty="0"/>
              <a:t> avec de </a:t>
            </a:r>
            <a:r>
              <a:rPr lang="en-CA" dirty="0" err="1"/>
              <a:t>subtiles</a:t>
            </a:r>
            <a:r>
              <a:rPr lang="en-CA" dirty="0"/>
              <a:t> nuances de turquoise</a:t>
            </a:r>
            <a:endParaRPr dirty="0"/>
          </a:p>
        </p:txBody>
      </p:sp>
      <p:sp>
        <p:nvSpPr>
          <p:cNvPr id="187" name="Google Shape;90;p19"/>
          <p:cNvSpPr txBox="1"/>
          <p:nvPr/>
        </p:nvSpPr>
        <p:spPr>
          <a:xfrm>
            <a:off x="176581" y="98962"/>
            <a:ext cx="3890593" cy="556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dirty="0" err="1"/>
              <a:t>Exercice</a:t>
            </a:r>
            <a:r>
              <a:rPr lang="en-US" dirty="0"/>
              <a:t> </a:t>
            </a:r>
            <a:r>
              <a:rPr lang="en-US" dirty="0" err="1"/>
              <a:t>sommatif</a:t>
            </a:r>
            <a:endParaRPr lang="en-US" dirty="0"/>
          </a:p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666499-1C0E-BC48-8A36-E43EDA1D2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990" y="503695"/>
            <a:ext cx="3532837" cy="448631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27;p25"/>
          <p:cNvSpPr txBox="1"/>
          <p:nvPr/>
        </p:nvSpPr>
        <p:spPr>
          <a:xfrm>
            <a:off x="5460213" y="4187324"/>
            <a:ext cx="3044103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Kazuo Nakamura, </a:t>
            </a:r>
            <a:r>
              <a:rPr lang="en-CA" i="1" dirty="0"/>
              <a:t>Concept spatial, </a:t>
            </a:r>
            <a:r>
              <a:rPr lang="en-CA" i="1" dirty="0" err="1"/>
              <a:t>géométrie</a:t>
            </a:r>
            <a:r>
              <a:rPr lang="en-CA" dirty="0"/>
              <a:t>, 1968. Dans </a:t>
            </a:r>
            <a:r>
              <a:rPr lang="en-CA" dirty="0" err="1"/>
              <a:t>cette</a:t>
            </a:r>
            <a:r>
              <a:rPr lang="en-CA" dirty="0"/>
              <a:t> </a:t>
            </a:r>
            <a:r>
              <a:rPr lang="en-CA" dirty="0" err="1"/>
              <a:t>œuvre</a:t>
            </a:r>
            <a:r>
              <a:rPr lang="en-CA" dirty="0"/>
              <a:t>, les </a:t>
            </a:r>
            <a:r>
              <a:rPr lang="en-CA"/>
              <a:t>formes</a:t>
            </a:r>
            <a:r>
              <a:rPr lang="en-CA" dirty="0"/>
              <a:t> </a:t>
            </a:r>
            <a:r>
              <a:rPr lang="en-CA" dirty="0" err="1"/>
              <a:t>symbolisent</a:t>
            </a:r>
            <a:r>
              <a:rPr lang="en-CA" dirty="0"/>
              <a:t> les </a:t>
            </a:r>
            <a:r>
              <a:rPr lang="en-CA" dirty="0" err="1"/>
              <a:t>progrès</a:t>
            </a:r>
            <a:r>
              <a:rPr lang="en-CA" dirty="0"/>
              <a:t> de </a:t>
            </a:r>
            <a:r>
              <a:rPr lang="en-CA" dirty="0" err="1"/>
              <a:t>l’art</a:t>
            </a:r>
            <a:endParaRPr lang="en-CA" dirty="0"/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et de la science au </a:t>
            </a:r>
            <a:r>
              <a:rPr lang="en-CA" dirty="0" err="1"/>
              <a:t>cours</a:t>
            </a:r>
            <a:r>
              <a:rPr lang="en-CA" dirty="0"/>
              <a:t> de </a:t>
            </a:r>
            <a:r>
              <a:rPr lang="en-CA" dirty="0" err="1"/>
              <a:t>l’histoire</a:t>
            </a:r>
            <a:r>
              <a:rPr lang="en-CA" dirty="0"/>
              <a:t>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8A77F7-11AE-854E-A0FB-EF2533D50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081" y="170262"/>
            <a:ext cx="4086827" cy="480297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27;p25"/>
          <p:cNvSpPr txBox="1"/>
          <p:nvPr/>
        </p:nvSpPr>
        <p:spPr>
          <a:xfrm>
            <a:off x="6324131" y="4160340"/>
            <a:ext cx="2269680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Kazuo Nakamura, </a:t>
            </a:r>
            <a:r>
              <a:rPr lang="en-CA" i="1" dirty="0"/>
              <a:t>Matin</a:t>
            </a:r>
            <a:r>
              <a:rPr lang="en-CA" dirty="0"/>
              <a:t>, 1982. Dans </a:t>
            </a:r>
            <a:r>
              <a:rPr lang="en-CA" dirty="0" err="1"/>
              <a:t>ce</a:t>
            </a:r>
            <a:r>
              <a:rPr lang="en-CA" dirty="0"/>
              <a:t> </a:t>
            </a:r>
            <a:r>
              <a:rPr lang="en-CA" dirty="0" err="1"/>
              <a:t>paysage</a:t>
            </a:r>
            <a:r>
              <a:rPr lang="en-CA" dirty="0"/>
              <a:t> </a:t>
            </a:r>
            <a:r>
              <a:rPr lang="en-CA" dirty="0" err="1"/>
              <a:t>tardif</a:t>
            </a:r>
            <a:r>
              <a:rPr lang="en-CA" dirty="0"/>
              <a:t>, Nakamura </a:t>
            </a:r>
            <a:r>
              <a:rPr lang="en-CA" dirty="0" err="1"/>
              <a:t>capte</a:t>
            </a:r>
            <a:r>
              <a:rPr lang="en-CA" dirty="0"/>
              <a:t> la </a:t>
            </a:r>
            <a:r>
              <a:rPr lang="en-CA" dirty="0" err="1"/>
              <a:t>lueur</a:t>
            </a:r>
            <a:r>
              <a:rPr lang="en-CA" dirty="0"/>
              <a:t> de la lumière du petit matin.</a:t>
            </a:r>
            <a:endParaRPr dirty="0"/>
          </a:p>
        </p:txBody>
      </p:sp>
      <p:pic>
        <p:nvPicPr>
          <p:cNvPr id="198" name="Morning.jpeg" descr="Morning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21" y="198909"/>
            <a:ext cx="5848036" cy="47456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127;p25"/>
          <p:cNvSpPr txBox="1"/>
          <p:nvPr/>
        </p:nvSpPr>
        <p:spPr>
          <a:xfrm>
            <a:off x="1529760" y="4391677"/>
            <a:ext cx="5876555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Kazuo Nakamura, </a:t>
            </a:r>
            <a:r>
              <a:rPr lang="en-CA" i="1" dirty="0"/>
              <a:t>Structure numérique et </a:t>
            </a:r>
            <a:r>
              <a:rPr lang="en-CA" i="1" dirty="0" err="1"/>
              <a:t>fractales</a:t>
            </a:r>
            <a:r>
              <a:rPr lang="en-CA" dirty="0"/>
              <a:t>, 1983. Dans </a:t>
            </a:r>
            <a:r>
              <a:rPr lang="en-CA" dirty="0" err="1"/>
              <a:t>l’une</a:t>
            </a:r>
            <a:r>
              <a:rPr lang="en-CA" dirty="0"/>
              <a:t> des </a:t>
            </a:r>
            <a:r>
              <a:rPr lang="en-CA" dirty="0" err="1"/>
              <a:t>séries</a:t>
            </a:r>
            <a:r>
              <a:rPr lang="en-CA" dirty="0"/>
              <a:t> les plus </a:t>
            </a:r>
            <a:r>
              <a:rPr lang="en-CA" dirty="0" err="1"/>
              <a:t>ambitieuses</a:t>
            </a:r>
            <a:r>
              <a:rPr lang="en-CA" dirty="0"/>
              <a:t> de </a:t>
            </a:r>
            <a:r>
              <a:rPr lang="en-CA" dirty="0" err="1"/>
              <a:t>sa</a:t>
            </a:r>
            <a:r>
              <a:rPr lang="en-CA" dirty="0"/>
              <a:t> </a:t>
            </a:r>
            <a:r>
              <a:rPr lang="en-CA" dirty="0" err="1"/>
              <a:t>carrière</a:t>
            </a:r>
            <a:r>
              <a:rPr lang="en-CA" dirty="0"/>
              <a:t>, Nakamura </a:t>
            </a:r>
            <a:r>
              <a:rPr lang="en-CA" dirty="0" err="1"/>
              <a:t>peint</a:t>
            </a:r>
            <a:r>
              <a:rPr lang="en-CA" dirty="0"/>
              <a:t> des compositions </a:t>
            </a:r>
            <a:r>
              <a:rPr lang="en-CA" dirty="0" err="1"/>
              <a:t>très</a:t>
            </a:r>
            <a:r>
              <a:rPr lang="en-CA" dirty="0"/>
              <a:t> </a:t>
            </a:r>
            <a:r>
              <a:rPr lang="en-CA" dirty="0" err="1"/>
              <a:t>structurées</a:t>
            </a:r>
            <a:r>
              <a:rPr lang="en-CA" dirty="0"/>
              <a:t> </a:t>
            </a:r>
            <a:r>
              <a:rPr lang="en-CA" dirty="0" err="1"/>
              <a:t>représentant</a:t>
            </a:r>
            <a:r>
              <a:rPr lang="en-CA" dirty="0"/>
              <a:t> des motifs </a:t>
            </a:r>
            <a:r>
              <a:rPr lang="en-CA" dirty="0" err="1"/>
              <a:t>numériques</a:t>
            </a:r>
            <a:r>
              <a:rPr lang="en-CA" dirty="0"/>
              <a:t>.</a:t>
            </a:r>
            <a:endParaRPr dirty="0"/>
          </a:p>
        </p:txBody>
      </p:sp>
      <p:pic>
        <p:nvPicPr>
          <p:cNvPr id="203" name="NGC_Number Structure_23438885.jpeg" descr="NGC_Number Structure_2343888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213" y="264090"/>
            <a:ext cx="5975574" cy="41140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28;p42"/>
          <p:cNvSpPr txBox="1"/>
          <p:nvPr/>
        </p:nvSpPr>
        <p:spPr>
          <a:xfrm>
            <a:off x="6230925" y="4052280"/>
            <a:ext cx="2715607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Kazuo Nakamura, </a:t>
            </a:r>
            <a:r>
              <a:rPr lang="en-CA" i="1" dirty="0"/>
              <a:t>Structure numérique n</a:t>
            </a:r>
            <a:r>
              <a:rPr lang="en-CA" i="1" baseline="30000" dirty="0"/>
              <a:t>o</a:t>
            </a:r>
            <a:r>
              <a:rPr lang="en-CA" i="1" dirty="0"/>
              <a:t> 9</a:t>
            </a:r>
            <a:r>
              <a:rPr lang="en-CA" dirty="0"/>
              <a:t>, 1984. Dans </a:t>
            </a:r>
            <a:r>
              <a:rPr lang="en-CA" dirty="0" err="1"/>
              <a:t>cette</a:t>
            </a:r>
            <a:r>
              <a:rPr lang="en-CA" dirty="0"/>
              <a:t> </a:t>
            </a:r>
            <a:r>
              <a:rPr lang="en-CA" dirty="0" err="1"/>
              <a:t>œuvre</a:t>
            </a:r>
            <a:r>
              <a:rPr lang="en-CA" dirty="0"/>
              <a:t>, Nakamura </a:t>
            </a:r>
            <a:r>
              <a:rPr lang="en-CA" dirty="0" err="1"/>
              <a:t>peint</a:t>
            </a:r>
            <a:r>
              <a:rPr lang="en-CA" dirty="0"/>
              <a:t> des </a:t>
            </a:r>
            <a:r>
              <a:rPr lang="en-CA" dirty="0" err="1"/>
              <a:t>centaines</a:t>
            </a:r>
            <a:r>
              <a:rPr lang="en-CA" dirty="0"/>
              <a:t> de petits chiffres.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86A09E-BE37-3943-8724-B73A484BF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33" y="296072"/>
            <a:ext cx="5720835" cy="455135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66;p15"/>
          <p:cNvSpPr txBox="1"/>
          <p:nvPr/>
        </p:nvSpPr>
        <p:spPr>
          <a:xfrm>
            <a:off x="5446070" y="4607063"/>
            <a:ext cx="2804640" cy="427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defTabSz="457200">
              <a:lnSpc>
                <a:spcPts val="22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Kazuo Nakamura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dirty="0"/>
              <a:t> 1953.</a:t>
            </a:r>
          </a:p>
        </p:txBody>
      </p:sp>
      <p:pic>
        <p:nvPicPr>
          <p:cNvPr id="115" name="Kazuo Nakamura Portrait.jpg" descr="Kazuo Nakamura Portrai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268" y="209436"/>
            <a:ext cx="3798514" cy="47246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66;p15"/>
          <p:cNvSpPr txBox="1"/>
          <p:nvPr/>
        </p:nvSpPr>
        <p:spPr>
          <a:xfrm>
            <a:off x="5194899" y="4349042"/>
            <a:ext cx="2921539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Kazuo Nakamura, </a:t>
            </a:r>
            <a:r>
              <a:rPr lang="en-CA" i="1" dirty="0"/>
              <a:t>Structure de blocs</a:t>
            </a:r>
            <a:r>
              <a:rPr lang="en-CA" dirty="0"/>
              <a:t>, 1956. Nakamura </a:t>
            </a:r>
            <a:r>
              <a:rPr lang="en-CA" dirty="0" err="1"/>
              <a:t>crée</a:t>
            </a:r>
            <a:r>
              <a:rPr lang="en-CA" dirty="0"/>
              <a:t> de </a:t>
            </a:r>
            <a:r>
              <a:rPr lang="en-CA" dirty="0" err="1"/>
              <a:t>nombreuses</a:t>
            </a:r>
            <a:r>
              <a:rPr lang="en-CA" dirty="0"/>
              <a:t> </a:t>
            </a:r>
            <a:r>
              <a:rPr lang="en-CA" dirty="0" err="1"/>
              <a:t>peintures</a:t>
            </a:r>
            <a:r>
              <a:rPr lang="en-CA" dirty="0"/>
              <a:t> </a:t>
            </a:r>
            <a:r>
              <a:rPr lang="en-CA" dirty="0" err="1"/>
              <a:t>représentant</a:t>
            </a:r>
            <a:r>
              <a:rPr lang="en-CA" dirty="0"/>
              <a:t> des blocs.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E7EB03-1A82-A84B-8F8F-DBB7056D6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298" y="126091"/>
            <a:ext cx="3775335" cy="481492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80;p34"/>
          <p:cNvSpPr txBox="1"/>
          <p:nvPr/>
        </p:nvSpPr>
        <p:spPr>
          <a:xfrm>
            <a:off x="1885428" y="4510337"/>
            <a:ext cx="5245924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Kazuo Nakamura, </a:t>
            </a:r>
            <a:r>
              <a:rPr lang="en-CA" i="1" dirty="0"/>
              <a:t>Quatre </a:t>
            </a:r>
            <a:r>
              <a:rPr lang="en-CA" i="1" dirty="0" err="1"/>
              <a:t>plantes</a:t>
            </a:r>
            <a:r>
              <a:rPr lang="en-CA" dirty="0"/>
              <a:t>, 1958. Par </a:t>
            </a:r>
            <a:r>
              <a:rPr lang="en-CA" dirty="0" err="1"/>
              <a:t>ses</a:t>
            </a:r>
            <a:r>
              <a:rPr lang="en-CA" dirty="0"/>
              <a:t> natures </a:t>
            </a:r>
            <a:r>
              <a:rPr lang="en-CA" dirty="0" err="1"/>
              <a:t>mortes</a:t>
            </a:r>
            <a:r>
              <a:rPr lang="en-CA" dirty="0"/>
              <a:t>, Nakamura explore les motifs de la nature.</a:t>
            </a:r>
            <a:endParaRPr dirty="0"/>
          </a:p>
        </p:txBody>
      </p:sp>
      <p:sp>
        <p:nvSpPr>
          <p:cNvPr id="121" name="Text"/>
          <p:cNvSpPr txBox="1"/>
          <p:nvPr/>
        </p:nvSpPr>
        <p:spPr>
          <a:xfrm>
            <a:off x="2815119" y="2426549"/>
            <a:ext cx="430223" cy="28882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endParaRPr/>
          </a:p>
        </p:txBody>
      </p:sp>
      <p:pic>
        <p:nvPicPr>
          <p:cNvPr id="122" name="Four Plants.jpeg" descr="Four Plant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430" y="190807"/>
            <a:ext cx="5551140" cy="43937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A5B9AB-BEA9-C544-B401-C10FE5BE3B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430" y="190807"/>
            <a:ext cx="5551140" cy="439372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86;p35"/>
          <p:cNvSpPr txBox="1"/>
          <p:nvPr/>
        </p:nvSpPr>
        <p:spPr>
          <a:xfrm>
            <a:off x="1899754" y="4523503"/>
            <a:ext cx="5169564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Kazuo Nakamura, </a:t>
            </a:r>
            <a:r>
              <a:rPr lang="en-CA" i="1" dirty="0"/>
              <a:t>Reflets bleus, C.-B.</a:t>
            </a:r>
            <a:r>
              <a:rPr lang="en-CA" dirty="0"/>
              <a:t>, 1964. Dans les </a:t>
            </a:r>
            <a:r>
              <a:rPr lang="en-CA" dirty="0" err="1"/>
              <a:t>années</a:t>
            </a:r>
            <a:r>
              <a:rPr lang="en-CA" dirty="0"/>
              <a:t> 1960, Nakamura </a:t>
            </a:r>
            <a:r>
              <a:rPr lang="en-CA" dirty="0" err="1"/>
              <a:t>est</a:t>
            </a:r>
            <a:r>
              <a:rPr lang="en-CA" dirty="0"/>
              <a:t> </a:t>
            </a:r>
            <a:r>
              <a:rPr lang="en-CA" dirty="0" err="1"/>
              <a:t>connu</a:t>
            </a:r>
            <a:r>
              <a:rPr lang="en-CA" dirty="0"/>
              <a:t> pour </a:t>
            </a:r>
            <a:r>
              <a:rPr lang="en-CA" dirty="0" err="1"/>
              <a:t>ses</a:t>
            </a:r>
            <a:r>
              <a:rPr lang="en-CA" dirty="0"/>
              <a:t> </a:t>
            </a:r>
            <a:r>
              <a:rPr lang="en-CA" dirty="0" err="1"/>
              <a:t>paysages</a:t>
            </a:r>
            <a:r>
              <a:rPr lang="en-CA" dirty="0"/>
              <a:t> bleu-vert </a:t>
            </a:r>
            <a:r>
              <a:rPr lang="en-CA" dirty="0" err="1"/>
              <a:t>distinctifs</a:t>
            </a:r>
            <a:r>
              <a:rPr lang="en-CA" dirty="0"/>
              <a:t>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9DD716-C64A-5749-AA79-9DA501F296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218" y="358403"/>
            <a:ext cx="5169564" cy="410693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92;p36"/>
          <p:cNvSpPr txBox="1"/>
          <p:nvPr/>
        </p:nvSpPr>
        <p:spPr>
          <a:xfrm>
            <a:off x="1431439" y="4562941"/>
            <a:ext cx="4058265" cy="427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defTabSz="457200">
              <a:lnSpc>
                <a:spcPts val="2200"/>
              </a:lnSpc>
              <a:defRPr sz="1100" b="1" spc="-7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Le camp de </a:t>
            </a:r>
            <a:r>
              <a:rPr lang="en-CA" dirty="0" err="1"/>
              <a:t>Tashme</a:t>
            </a:r>
            <a:r>
              <a:rPr lang="en-CA" dirty="0"/>
              <a:t> </a:t>
            </a:r>
            <a:r>
              <a:rPr lang="en-CA" dirty="0" err="1"/>
              <a:t>en</a:t>
            </a:r>
            <a:r>
              <a:rPr lang="en-CA" dirty="0"/>
              <a:t> construction, 1942.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92A1D3-2E19-AB43-8B36-CFD5C67EE1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979" y="217732"/>
            <a:ext cx="6390013" cy="434520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98;p37"/>
          <p:cNvSpPr txBox="1"/>
          <p:nvPr/>
        </p:nvSpPr>
        <p:spPr>
          <a:xfrm>
            <a:off x="2375779" y="3998510"/>
            <a:ext cx="4611187" cy="427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lnSpc>
                <a:spcPts val="22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Kazuo Nakamura </a:t>
            </a:r>
            <a:r>
              <a:rPr lang="en-CA" dirty="0" err="1"/>
              <a:t>lisant</a:t>
            </a:r>
            <a:r>
              <a:rPr lang="en-CA" dirty="0"/>
              <a:t> le magazine </a:t>
            </a:r>
            <a:r>
              <a:rPr lang="en-CA" i="1" dirty="0"/>
              <a:t>Scientific American</a:t>
            </a:r>
            <a:r>
              <a:rPr lang="en-CA" dirty="0"/>
              <a:t>, 1957.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531100-61F5-A946-BEC3-FB3E58C3C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244" y="815358"/>
            <a:ext cx="4389121" cy="317967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204;p38"/>
          <p:cNvSpPr txBox="1"/>
          <p:nvPr/>
        </p:nvSpPr>
        <p:spPr>
          <a:xfrm>
            <a:off x="5033351" y="3992400"/>
            <a:ext cx="2820329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 spc="-7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Kazuo Nakamura, </a:t>
            </a:r>
            <a:r>
              <a:rPr lang="en-CA" i="1" dirty="0"/>
              <a:t>Sans titre, </a:t>
            </a:r>
            <a:br>
              <a:rPr lang="en-CA" i="1" dirty="0"/>
            </a:br>
            <a:r>
              <a:rPr lang="en-CA" i="1" dirty="0"/>
              <a:t>Abstraction </a:t>
            </a:r>
            <a:r>
              <a:rPr lang="en-CA" i="1" dirty="0" err="1"/>
              <a:t>en</a:t>
            </a:r>
            <a:r>
              <a:rPr lang="en-CA" i="1" dirty="0"/>
              <a:t> bleu</a:t>
            </a:r>
            <a:r>
              <a:rPr lang="en-CA" dirty="0"/>
              <a:t>, </a:t>
            </a:r>
            <a:r>
              <a:rPr lang="en-CA" dirty="0" err="1"/>
              <a:t>s.d.</a:t>
            </a:r>
            <a:r>
              <a:rPr lang="en-CA" dirty="0"/>
              <a:t> Nakamura </a:t>
            </a:r>
            <a:br>
              <a:rPr lang="en-CA" dirty="0"/>
            </a:br>
            <a:r>
              <a:rPr lang="en-CA" dirty="0" err="1"/>
              <a:t>peint</a:t>
            </a:r>
            <a:r>
              <a:rPr lang="en-CA" dirty="0"/>
              <a:t> de </a:t>
            </a:r>
            <a:r>
              <a:rPr lang="en-CA" dirty="0" err="1"/>
              <a:t>nombreuses</a:t>
            </a:r>
            <a:r>
              <a:rPr lang="en-CA" dirty="0"/>
              <a:t> </a:t>
            </a:r>
            <a:r>
              <a:rPr lang="en-CA" dirty="0" err="1"/>
              <a:t>œuvres</a:t>
            </a:r>
            <a:r>
              <a:rPr lang="en-CA" dirty="0"/>
              <a:t> </a:t>
            </a:r>
            <a:r>
              <a:rPr lang="en-CA" dirty="0" err="1"/>
              <a:t>semblables</a:t>
            </a:r>
            <a:r>
              <a:rPr lang="en-CA" dirty="0"/>
              <a:t> </a:t>
            </a:r>
            <a:r>
              <a:rPr lang="en-CA" dirty="0" err="1"/>
              <a:t>à</a:t>
            </a:r>
            <a:r>
              <a:rPr lang="en-CA" dirty="0"/>
              <a:t> </a:t>
            </a:r>
            <a:r>
              <a:rPr lang="en-CA" dirty="0" err="1"/>
              <a:t>celle</a:t>
            </a:r>
            <a:r>
              <a:rPr lang="en-CA" dirty="0"/>
              <a:t>-ci au milieu des </a:t>
            </a:r>
            <a:r>
              <a:rPr lang="en-CA" dirty="0" err="1"/>
              <a:t>années</a:t>
            </a:r>
            <a:r>
              <a:rPr lang="en-CA" dirty="0"/>
              <a:t> 1950.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E393C8-F04A-AF43-B11C-1F3C70C6C8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3404" y="143147"/>
            <a:ext cx="3081750" cy="478202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671</Words>
  <Application>Microsoft Macintosh PowerPoint</Application>
  <PresentationFormat>On-screen Show (16:9)</PresentationFormat>
  <Paragraphs>54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Helvetica Neue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Simone Wharton</cp:lastModifiedBy>
  <cp:revision>21</cp:revision>
  <dcterms:modified xsi:type="dcterms:W3CDTF">2021-04-16T19:27:52Z</dcterms:modified>
</cp:coreProperties>
</file>