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65" d="100"/>
          <a:sy n="165" d="100"/>
        </p:scale>
        <p:origin x="6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311708" y="744573"/>
            <a:ext cx="8520601" cy="2052603"/>
          </a:xfrm>
          <a:prstGeom prst="rect">
            <a:avLst/>
          </a:prstGeom>
        </p:spPr>
        <p:txBody>
          <a:bodyPr anchor="b"/>
          <a:lstStyle>
            <a:lvl1pPr algn="ctr">
              <a:defRPr sz="52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8" y="2834125"/>
            <a:ext cx="8520603" cy="792602"/>
          </a:xfrm>
          <a:prstGeom prst="rect">
            <a:avLst/>
          </a:prstGeom>
        </p:spPr>
        <p:txBody>
          <a:bodyPr/>
          <a:lstStyle>
            <a:lvl1pPr marL="228600" indent="-1143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228600" indent="1143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228600" indent="1143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228600" indent="1143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228600" indent="1143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xx%"/>
          <p:cNvSpPr txBox="1">
            <a:spLocks noGrp="1"/>
          </p:cNvSpPr>
          <p:nvPr>
            <p:ph type="title" hasCustomPrompt="1"/>
          </p:nvPr>
        </p:nvSpPr>
        <p:spPr>
          <a:xfrm>
            <a:off x="311698" y="1106125"/>
            <a:ext cx="8520603" cy="19635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t>xx%</a:t>
            </a:r>
          </a:p>
        </p:txBody>
      </p:sp>
      <p:sp>
        <p:nvSpPr>
          <p:cNvPr id="9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8" y="3152225"/>
            <a:ext cx="8520603" cy="1300800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311698" y="2150848"/>
            <a:ext cx="8520603" cy="841802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8" y="1152475"/>
            <a:ext cx="3999903" cy="3416400"/>
          </a:xfrm>
          <a:prstGeom prst="rect">
            <a:avLst/>
          </a:prstGeom>
        </p:spPr>
        <p:txBody>
          <a:bodyPr/>
          <a:lstStyle>
            <a:lvl1pPr indent="-317500">
              <a:buSzPts val="1400"/>
              <a:defRPr sz="1400"/>
            </a:lvl1pPr>
            <a:lvl2pPr marL="965200" indent="-355600">
              <a:buSzPts val="1400"/>
              <a:defRPr sz="1400"/>
            </a:lvl2pPr>
            <a:lvl3pPr marL="1422400" indent="-355600">
              <a:buSzPts val="1400"/>
              <a:defRPr sz="1400"/>
            </a:lvl3pPr>
            <a:lvl4pPr marL="1879600" indent="-355600">
              <a:buSzPts val="1400"/>
              <a:defRPr sz="1400"/>
            </a:lvl4pPr>
            <a:lvl5pPr marL="2336800" indent="-355600">
              <a:buSzPts val="1400"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4832398" y="1152475"/>
            <a:ext cx="3999903" cy="34164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311698" y="555600"/>
            <a:ext cx="2808003" cy="7557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8" y="1389598"/>
            <a:ext cx="2808003" cy="3179403"/>
          </a:xfrm>
          <a:prstGeom prst="rect">
            <a:avLst/>
          </a:prstGeom>
        </p:spPr>
        <p:txBody>
          <a:bodyPr/>
          <a:lstStyle>
            <a:lvl1pPr indent="-304800">
              <a:buSzPts val="1200"/>
              <a:defRPr sz="1200"/>
            </a:lvl1pPr>
            <a:lvl2pPr marL="914400" indent="-304800">
              <a:buSzPts val="1200"/>
              <a:defRPr sz="1200"/>
            </a:lvl2pPr>
            <a:lvl3pPr marL="1371600" indent="-304800">
              <a:buSzPts val="1200"/>
              <a:defRPr sz="1200"/>
            </a:lvl3pPr>
            <a:lvl4pPr marL="1828800" indent="-304800">
              <a:buSzPts val="1200"/>
              <a:defRPr sz="1200"/>
            </a:lvl4pPr>
            <a:lvl5pPr marL="2286000" indent="-304800">
              <a:buSzPts val="1200"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xfrm>
            <a:off x="490250" y="450148"/>
            <a:ext cx="6367801" cy="4090803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36;p9"/>
          <p:cNvSpPr/>
          <p:nvPr/>
        </p:nvSpPr>
        <p:spPr>
          <a:xfrm>
            <a:off x="4572000" y="-126"/>
            <a:ext cx="4572000" cy="5143503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2"/>
          </a:xfrm>
          <a:prstGeom prst="rect">
            <a:avLst/>
          </a:prstGeom>
        </p:spPr>
        <p:txBody>
          <a:bodyPr anchor="b"/>
          <a:lstStyle>
            <a:lvl1pPr algn="ctr"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7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5500" y="2803075"/>
            <a:ext cx="4045200" cy="1235101"/>
          </a:xfrm>
          <a:prstGeom prst="rect">
            <a:avLst/>
          </a:prstGeom>
        </p:spPr>
        <p:txBody>
          <a:bodyPr/>
          <a:lstStyle>
            <a:lvl1pPr marL="228600" indent="-114300" algn="ctr">
              <a:lnSpc>
                <a:spcPct val="100000"/>
              </a:lnSpc>
              <a:buClrTx/>
              <a:buSzTx/>
              <a:buFontTx/>
              <a:buNone/>
              <a:defRPr sz="2100"/>
            </a:lvl1pPr>
            <a:lvl2pPr marL="228600" indent="114300" algn="ctr">
              <a:lnSpc>
                <a:spcPct val="100000"/>
              </a:lnSpc>
              <a:buClrTx/>
              <a:buSzTx/>
              <a:buFontTx/>
              <a:buNone/>
              <a:defRPr sz="2100"/>
            </a:lvl2pPr>
            <a:lvl3pPr marL="228600" indent="114300" algn="ctr">
              <a:lnSpc>
                <a:spcPct val="100000"/>
              </a:lnSpc>
              <a:buClrTx/>
              <a:buSzTx/>
              <a:buFontTx/>
              <a:buNone/>
              <a:defRPr sz="2100"/>
            </a:lvl3pPr>
            <a:lvl4pPr marL="228600" indent="114300" algn="ctr">
              <a:lnSpc>
                <a:spcPct val="100000"/>
              </a:lnSpc>
              <a:buClrTx/>
              <a:buSzTx/>
              <a:buFontTx/>
              <a:buNone/>
              <a:defRPr sz="2100"/>
            </a:lvl4pPr>
            <a:lvl5pPr marL="228600" indent="114300" algn="ctr">
              <a:lnSpc>
                <a:spcPct val="100000"/>
              </a:lnSpc>
              <a:buClrTx/>
              <a:buSzTx/>
              <a:buFontTx/>
              <a:buNone/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Google Shape;39;p9"/>
          <p:cNvSpPr txBox="1">
            <a:spLocks noGrp="1"/>
          </p:cNvSpPr>
          <p:nvPr>
            <p:ph type="body" sz="half" idx="21"/>
          </p:nvPr>
        </p:nvSpPr>
        <p:spPr>
          <a:xfrm>
            <a:off x="4939500" y="724074"/>
            <a:ext cx="3837000" cy="3695102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8" y="4230575"/>
            <a:ext cx="5998804" cy="605102"/>
          </a:xfrm>
          <a:prstGeom prst="rect">
            <a:avLst/>
          </a:prstGeom>
        </p:spPr>
        <p:txBody>
          <a:bodyPr anchor="ctr"/>
          <a:lstStyle>
            <a:lvl1pPr marL="0" indent="22860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11698" y="445025"/>
            <a:ext cx="8520603" cy="57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11698" y="1152475"/>
            <a:ext cx="8520603" cy="341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4347" y="4700820"/>
            <a:ext cx="336811" cy="318394"/>
          </a:xfrm>
          <a:prstGeom prst="rect">
            <a:avLst/>
          </a:prstGeom>
          <a:ln w="12700">
            <a:miter lim="400000"/>
          </a:ln>
        </p:spPr>
        <p:txBody>
          <a:bodyPr wrap="none" lIns="91423" tIns="91423" rIns="91423" bIns="91423" anchor="ctr">
            <a:spAutoFit/>
          </a:bodyPr>
          <a:lstStyle>
            <a:lvl1pPr algn="r">
              <a:defRPr sz="1000">
                <a:solidFill>
                  <a:srgbClr val="585858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1pPr>
      <a:lvl2pPr marL="1005114" marR="0" indent="-408213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5pPr>
      <a:lvl6pPr marL="28339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6pPr>
      <a:lvl7pPr marL="3291113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7pPr>
      <a:lvl8pPr marL="3748313" marR="0" indent="-408213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8pPr>
      <a:lvl9pPr marL="4205513" marR="0" indent="-408213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35A6FA-9E9F-5F44-8506-BC89B298C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" y="0"/>
            <a:ext cx="9137335" cy="51435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216;p40"/>
          <p:cNvSpPr txBox="1"/>
          <p:nvPr/>
        </p:nvSpPr>
        <p:spPr>
          <a:xfrm>
            <a:off x="1462858" y="4658386"/>
            <a:ext cx="5843496" cy="343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>
            <a:lvl1pPr defTabSz="457200">
              <a:defRPr sz="1100" b="1" spc="-7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Un groupe huron-wendat à Spencerwood, Québec, 1880.</a:t>
            </a:r>
          </a:p>
        </p:txBody>
      </p:sp>
      <p:pic>
        <p:nvPicPr>
          <p:cNvPr id="136" name="bio_art-books_21_huron-wendat-group-at-spencerwood-quebec-city-1880-contextual.jpg" descr="bio_art-books_21_huron-wendat-group-at-spencerwood-quebec-city-1880-contextu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279" y="333037"/>
            <a:ext cx="6137442" cy="42896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222;p41"/>
          <p:cNvSpPr txBox="1"/>
          <p:nvPr/>
        </p:nvSpPr>
        <p:spPr>
          <a:xfrm>
            <a:off x="1343094" y="4491134"/>
            <a:ext cx="6153228" cy="343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>
            <a:lvl1pPr defTabSz="457200"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Hôpital de la Marine, Québec, 1875.</a:t>
            </a:r>
          </a:p>
        </p:txBody>
      </p:sp>
      <p:pic>
        <p:nvPicPr>
          <p:cNvPr id="139" name="Marine Hospital.jpg" descr="Marine Hospit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698500"/>
            <a:ext cx="6350000" cy="3746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72;p16"/>
          <p:cNvSpPr txBox="1"/>
          <p:nvPr/>
        </p:nvSpPr>
        <p:spPr>
          <a:xfrm>
            <a:off x="1743022" y="4465258"/>
            <a:ext cx="5752881" cy="508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b">
            <a:spAutoFit/>
          </a:bodyPr>
          <a:lstStyle/>
          <a:p>
            <a:pPr defTabSz="457200"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 Zacharie Vincent, </a:t>
            </a:r>
            <a:r>
              <a:rPr i="1"/>
              <a:t>Deux femmes avec figure dans un porte-bébé,</a:t>
            </a:r>
            <a:r>
              <a:t> s.d. Ce dessin montre un rite d’initiation lors de l’accession d’un nouveau chef.</a:t>
            </a:r>
          </a:p>
        </p:txBody>
      </p:sp>
      <p:pic>
        <p:nvPicPr>
          <p:cNvPr id="142" name="Two Women with Figure in an Infant Carrier, n.d. Château Ramezay, Montreal..jpeg" descr="Two Women with Figure in an Infant Carrier, n.d. Château Ramezay, Montreal.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969" y="419990"/>
            <a:ext cx="5560062" cy="40103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72;p16"/>
          <p:cNvSpPr txBox="1"/>
          <p:nvPr/>
        </p:nvSpPr>
        <p:spPr>
          <a:xfrm>
            <a:off x="5320383" y="4164639"/>
            <a:ext cx="2721210" cy="839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b">
            <a:spAutoFit/>
          </a:bodyPr>
          <a:lstStyle/>
          <a:p>
            <a:pPr defTabSz="457200"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Louis-Philippe Hébert, </a:t>
            </a:r>
            <a:r>
              <a:rPr i="1"/>
              <a:t>Le dernier indien, </a:t>
            </a:r>
            <a:r>
              <a:t>1901. Au début des années 1900, Hébert est l’un des plus célèbres sculpteurs au Canada.</a:t>
            </a:r>
          </a:p>
        </p:txBody>
      </p:sp>
      <p:pic>
        <p:nvPicPr>
          <p:cNvPr id="145" name="The Last Indian, 1901, by Louis-Philippe Hébert. National Gallery of Canada, Ottawa (3139)..jpeg" descr="The Last Indian, 1901, by Louis-Philippe Hébert. National Gallery of Canada, Ottawa (3139).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723" y="544600"/>
            <a:ext cx="3393469" cy="4400258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Google Shape;90;p19"/>
          <p:cNvSpPr txBox="1"/>
          <p:nvPr/>
        </p:nvSpPr>
        <p:spPr>
          <a:xfrm>
            <a:off x="176581" y="98962"/>
            <a:ext cx="2827953" cy="3438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Activité d’apprentissage n</a:t>
            </a:r>
            <a:r>
              <a:rPr baseline="30000"/>
              <a:t>o</a:t>
            </a:r>
            <a:r>
              <a:t> 1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90;p19"/>
          <p:cNvSpPr txBox="1"/>
          <p:nvPr/>
        </p:nvSpPr>
        <p:spPr>
          <a:xfrm>
            <a:off x="5572731" y="4158093"/>
            <a:ext cx="2568616" cy="839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b">
            <a:spAutoFit/>
          </a:bodyPr>
          <a:lstStyle/>
          <a:p>
            <a:pPr defTabSz="457200"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Zacharie Vincent, </a:t>
            </a:r>
            <a:r>
              <a:rPr i="1"/>
              <a:t>Zacharie Vincent et son fils Cyprien,</a:t>
            </a:r>
            <a:r>
              <a:t> v.1851. Des quatre enfants de Vincent, Cyprien est l’aîné.</a:t>
            </a:r>
          </a:p>
        </p:txBody>
      </p:sp>
      <p:sp>
        <p:nvSpPr>
          <p:cNvPr id="149" name="Google Shape;90;p19"/>
          <p:cNvSpPr txBox="1"/>
          <p:nvPr/>
        </p:nvSpPr>
        <p:spPr>
          <a:xfrm>
            <a:off x="176581" y="98962"/>
            <a:ext cx="2827953" cy="3438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Activité d’apprentissage n</a:t>
            </a:r>
            <a:r>
              <a:rPr baseline="30000"/>
              <a:t>o</a:t>
            </a:r>
            <a:r>
              <a:t> 1</a:t>
            </a:r>
          </a:p>
        </p:txBody>
      </p:sp>
      <p:pic>
        <p:nvPicPr>
          <p:cNvPr id="150" name="Zacharie Vincent, Zacharie Vincent and His Son Cyprien, c.1851. Musée national des beaux-arts du Québec (1947.156).  .jpeg" descr="Zacharie Vincent, Zacharie Vincent and His Son Cyprien, c.1851. Musée national des beaux-arts du Québec (1947.156).  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222" y="549330"/>
            <a:ext cx="3667418" cy="43735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96;p20"/>
          <p:cNvSpPr txBox="1"/>
          <p:nvPr/>
        </p:nvSpPr>
        <p:spPr>
          <a:xfrm>
            <a:off x="5809448" y="3860852"/>
            <a:ext cx="2666774" cy="1169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/>
          <a:p>
            <a:pPr defTabSz="457200"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Henry Daniel Thielcke, </a:t>
            </a:r>
            <a:r>
              <a:rPr i="1"/>
              <a:t>Présentation d’un chef nouvellement élu au Conseil de la tribu huronne</a:t>
            </a:r>
            <a:r>
              <a:t>, 1838. Ici, Vincent apparaît au dernier rang, arborant une coiffe en argent garnie de plumes.</a:t>
            </a:r>
          </a:p>
        </p:txBody>
      </p:sp>
      <p:pic>
        <p:nvPicPr>
          <p:cNvPr id="153" name="Henry Daniel Thielcke, Presentation of a Newly Elected Chief of the Huron Tribe, 1838, oil on canvas, 125 x 99 cm, Château Ramezay, Montreal. .jpeg" descr="Henry Daniel Thielcke, Presentation of a Newly Elected Chief of the Huron Tribe, 1838, oil on canvas, 125 x 99 cm, Château Ramezay, Montreal. 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785" y="479259"/>
            <a:ext cx="3583390" cy="4502111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Google Shape;90;p19"/>
          <p:cNvSpPr txBox="1"/>
          <p:nvPr/>
        </p:nvSpPr>
        <p:spPr>
          <a:xfrm>
            <a:off x="176581" y="98962"/>
            <a:ext cx="2827953" cy="3438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Activité d’apprentissage n</a:t>
            </a:r>
            <a:r>
              <a:rPr baseline="30000"/>
              <a:t>o</a:t>
            </a:r>
            <a:r>
              <a:t> 2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84;p18"/>
          <p:cNvSpPr txBox="1"/>
          <p:nvPr/>
        </p:nvSpPr>
        <p:spPr>
          <a:xfrm>
            <a:off x="1774839" y="4531207"/>
            <a:ext cx="5277553" cy="508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/>
          <a:p>
            <a:pPr defTabSz="457200"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Zacharie Vincent, </a:t>
            </a:r>
            <a:r>
              <a:rPr i="1"/>
              <a:t>Fabricant de raquettes</a:t>
            </a:r>
            <a:r>
              <a:t>, s.d. Ce dessin montre un artisan au travail.</a:t>
            </a:r>
          </a:p>
        </p:txBody>
      </p:sp>
      <p:pic>
        <p:nvPicPr>
          <p:cNvPr id="157" name="Zacharie Vincent, Snowshoe Maker, n.d.  .jpeg" descr="Zacharie Vincent, Snowshoe Maker, n.d.  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645" y="381215"/>
            <a:ext cx="5400710" cy="41769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20;p24"/>
          <p:cNvSpPr txBox="1"/>
          <p:nvPr/>
        </p:nvSpPr>
        <p:spPr>
          <a:xfrm>
            <a:off x="1702899" y="4542138"/>
            <a:ext cx="5738202" cy="508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/>
          <a:p>
            <a:pPr defTabSz="457200"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Zacharie Vincent, </a:t>
            </a:r>
            <a:r>
              <a:rPr i="1"/>
              <a:t>Emplacement de camp (homme avec grand manteau)</a:t>
            </a:r>
            <a:r>
              <a:t>, s.d. Ici, Vincent remplit la scène de longues ombres. </a:t>
            </a:r>
          </a:p>
        </p:txBody>
      </p:sp>
      <p:pic>
        <p:nvPicPr>
          <p:cNvPr id="160" name="Zacharie Vincent, Camp Site (Man with Long Coat), n.d.  .jpeg" descr="Zacharie Vincent, Camp Site (Man with Long Coat), n.d.  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532" y="245277"/>
            <a:ext cx="5562936" cy="42668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27;p25"/>
          <p:cNvSpPr txBox="1"/>
          <p:nvPr/>
        </p:nvSpPr>
        <p:spPr>
          <a:xfrm>
            <a:off x="1138362" y="4463118"/>
            <a:ext cx="6640468" cy="508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/>
          <a:p>
            <a:pPr defTabSz="457200"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Zacharie Vincent, </a:t>
            </a:r>
            <a:r>
              <a:rPr i="1"/>
              <a:t>Escarmouche d’Indiens</a:t>
            </a:r>
            <a:r>
              <a:t>, s.d. Cette scène montre des colons blancs visitant la communauté huronne.</a:t>
            </a:r>
          </a:p>
        </p:txBody>
      </p:sp>
      <p:pic>
        <p:nvPicPr>
          <p:cNvPr id="163" name="art-books_21_zacharie-vincent-indian-skirmish-contextual.jpg" descr="art-books_21_zacharie-vincent-indian-skirmish-contextu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280" y="423442"/>
            <a:ext cx="6773440" cy="40424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27;p25"/>
          <p:cNvSpPr txBox="1"/>
          <p:nvPr/>
        </p:nvSpPr>
        <p:spPr>
          <a:xfrm>
            <a:off x="5308804" y="4068978"/>
            <a:ext cx="2582662" cy="839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/>
          <a:p>
            <a:pPr defTabSz="457200"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Zacharie Vincent, </a:t>
            </a:r>
            <a:r>
              <a:rPr i="1"/>
              <a:t>Autoportrait</a:t>
            </a:r>
            <a:r>
              <a:t>, s.d. Dans cet autoportrait, Vincent porte les </a:t>
            </a:r>
            <a:r>
              <a:rPr i="1"/>
              <a:t>regalia</a:t>
            </a:r>
            <a:r>
              <a:t>, ou les insignes qui représentent son statut de chef.</a:t>
            </a:r>
          </a:p>
        </p:txBody>
      </p:sp>
      <p:sp>
        <p:nvSpPr>
          <p:cNvPr id="166" name="Google Shape;90;p19"/>
          <p:cNvSpPr txBox="1"/>
          <p:nvPr/>
        </p:nvSpPr>
        <p:spPr>
          <a:xfrm>
            <a:off x="176581" y="98962"/>
            <a:ext cx="1823400" cy="3438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>
            <a:lvl1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Exercice sommatif </a:t>
            </a:r>
          </a:p>
        </p:txBody>
      </p:sp>
      <p:pic>
        <p:nvPicPr>
          <p:cNvPr id="167" name="Zacharie Vincent, Self-Portrait, n.d. Oil on paper, 62.5 x 53 cm. Musée de la civilisation, Quebec City..jpeg" descr="Zacharie Vincent, Self-Portrait, n.d. Oil on paper, 62.5 x 53 cm. Musée de la civilisation, Quebec City.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963" y="592006"/>
            <a:ext cx="3455877" cy="43054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0;p14"/>
          <p:cNvSpPr txBox="1"/>
          <p:nvPr/>
        </p:nvSpPr>
        <p:spPr>
          <a:xfrm>
            <a:off x="1341062" y="4360310"/>
            <a:ext cx="6294119" cy="508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/>
          <a:p>
            <a:pPr defTabSz="457200"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Zacharie Vincent, </a:t>
            </a:r>
            <a:r>
              <a:rPr i="1"/>
              <a:t>Escarmouche d’Indiens</a:t>
            </a:r>
            <a:r>
              <a:t>, s.d. Dans cette scène, les personnages hurons-wendat à gauche montrent leur talent au tir à l’arc.</a:t>
            </a:r>
          </a:p>
        </p:txBody>
      </p:sp>
      <p:pic>
        <p:nvPicPr>
          <p:cNvPr id="112" name="Indian Skirmish, n.d. Château Ramezay, Montreal..jpg" descr="Indian Skirmish, n.d. Château Ramezay, Montreal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151" y="544680"/>
            <a:ext cx="6289698" cy="37537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27;p25"/>
          <p:cNvSpPr txBox="1"/>
          <p:nvPr/>
        </p:nvSpPr>
        <p:spPr>
          <a:xfrm>
            <a:off x="5582408" y="4088477"/>
            <a:ext cx="2348308" cy="839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/>
          <a:p>
            <a:pPr defTabSz="457200"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Antoine Plamondon, </a:t>
            </a:r>
            <a:r>
              <a:rPr i="1"/>
              <a:t>Le dernier des Hurons (Zacharie Vincent)</a:t>
            </a:r>
            <a:r>
              <a:t>, 1838. Ce tableau représente Vincent dans sa jeunesse.</a:t>
            </a:r>
          </a:p>
        </p:txBody>
      </p:sp>
      <p:sp>
        <p:nvSpPr>
          <p:cNvPr id="170" name="Google Shape;90;p19"/>
          <p:cNvSpPr txBox="1"/>
          <p:nvPr/>
        </p:nvSpPr>
        <p:spPr>
          <a:xfrm>
            <a:off x="176581" y="98962"/>
            <a:ext cx="1823400" cy="3438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>
            <a:lvl1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Exercice sommatif </a:t>
            </a:r>
          </a:p>
        </p:txBody>
      </p:sp>
      <p:pic>
        <p:nvPicPr>
          <p:cNvPr id="171" name="Antoine Plamondon, Portrait of Zacharie Vincent, Last of the Hurons, 1838, oil on canvas, 114.3 x 96.5 cm, private collection.  .jpeg" descr="Antoine Plamondon, Portrait of Zacharie Vincent, Last of the Hurons, 1838, oil on canvas, 114.3 x 96.5 cm, private collection.  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722" y="555425"/>
            <a:ext cx="3704673" cy="43786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27;p25"/>
          <p:cNvSpPr txBox="1"/>
          <p:nvPr/>
        </p:nvSpPr>
        <p:spPr>
          <a:xfrm>
            <a:off x="2018034" y="4503563"/>
            <a:ext cx="5107932" cy="508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/>
          <a:p>
            <a:pPr defTabSz="457200"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Zacharie Vincent, </a:t>
            </a:r>
            <a:r>
              <a:rPr i="1"/>
              <a:t>Les Chutes de Lorette</a:t>
            </a:r>
            <a:r>
              <a:t>, v.1860. Vincent capte l’énergie de la chute avec une peinture épaisse et de vigoureux coups de pinceau.</a:t>
            </a:r>
          </a:p>
        </p:txBody>
      </p:sp>
      <p:pic>
        <p:nvPicPr>
          <p:cNvPr id="174" name="Lorette Falls, c. 1860. Musée de la civilisation, Quebec City (1958.545)..jpeg" descr="Lorette Falls, c. 1860. Musée de la civilisation, Quebec City (1958.545).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034" y="329682"/>
            <a:ext cx="5107932" cy="41126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27;p25"/>
          <p:cNvSpPr txBox="1"/>
          <p:nvPr/>
        </p:nvSpPr>
        <p:spPr>
          <a:xfrm>
            <a:off x="1828471" y="4447254"/>
            <a:ext cx="5487058" cy="508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/>
          <a:p>
            <a:pPr defTabSz="457200"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Zacharie Vincent, </a:t>
            </a:r>
            <a:r>
              <a:rPr i="1"/>
              <a:t>Campement au bas des montagnes, </a:t>
            </a:r>
            <a:r>
              <a:t>s.d. Ici, Vincent utilise de l’encre pour créer des ombres puissantes.</a:t>
            </a:r>
          </a:p>
        </p:txBody>
      </p:sp>
      <p:pic>
        <p:nvPicPr>
          <p:cNvPr id="177" name="Camp at the Foot of the Mountain, n.d. Château Ramezay, Montreal..jpeg" descr="Camp at the Foot of the Mountain, n.d. Château Ramezay, Montreal.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661" y="337915"/>
            <a:ext cx="5300678" cy="40375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228;p42"/>
          <p:cNvSpPr txBox="1"/>
          <p:nvPr/>
        </p:nvSpPr>
        <p:spPr>
          <a:xfrm>
            <a:off x="5268195" y="3773946"/>
            <a:ext cx="2660314" cy="1169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b">
            <a:spAutoFit/>
          </a:bodyPr>
          <a:lstStyle/>
          <a:p>
            <a:pPr defTabSz="457200"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Zacharie Vincent, </a:t>
            </a:r>
            <a:r>
              <a:rPr i="1"/>
              <a:t>Tecumseh, Huron,</a:t>
            </a:r>
            <a:r>
              <a:t> s.d. Tecumseh est un important chef des Premières Nations de la fin des années 1700 et du début des années 1800, mais il n’est pas originaire de la communauté huronne.</a:t>
            </a:r>
          </a:p>
        </p:txBody>
      </p:sp>
      <p:pic>
        <p:nvPicPr>
          <p:cNvPr id="180" name="Zacharie Vincent, Tecumseh, Huron, n.d. Château Ramezay, Montreal..jpg" descr="Zacharie Vincent, Tecumseh, Huron, n.d. Château Ramezay, Montreal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763" y="254423"/>
            <a:ext cx="3559414" cy="46346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234;p43"/>
          <p:cNvSpPr txBox="1"/>
          <p:nvPr/>
        </p:nvSpPr>
        <p:spPr>
          <a:xfrm>
            <a:off x="5389737" y="3731436"/>
            <a:ext cx="2760154" cy="1169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/>
          <a:p>
            <a:pPr defTabSz="457200"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Zacharie Vincent, </a:t>
            </a:r>
            <a:r>
              <a:rPr i="1"/>
              <a:t>Zacharie Vincent Telariolin chef huron et son portrait peint par lui-même,</a:t>
            </a:r>
            <a:r>
              <a:t> v.1875. Ici, Vincent se représente à la fois comme chef et comme artiste, deux facettes importantes de son identité. </a:t>
            </a:r>
          </a:p>
        </p:txBody>
      </p:sp>
      <p:pic>
        <p:nvPicPr>
          <p:cNvPr id="183" name="Zacharie Vincent, Huron Chief Zacharie Vincent Telariolin Painting a Self-Portrait, c. 1875, charcoal on paper, 65.4 x 49.6 cm, Musée national des beaux-arts du Québec..jpeg" descr="Zacharie Vincent, Huron Chief Zacharie Vincent Telariolin Painting a Self-Portrait, c. 1875, charcoal on paper, 65.4 x 49.6 cm, Musée national des beaux-arts du Québec.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871" y="273729"/>
            <a:ext cx="3492547" cy="45960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240;p44"/>
          <p:cNvSpPr txBox="1"/>
          <p:nvPr/>
        </p:nvSpPr>
        <p:spPr>
          <a:xfrm>
            <a:off x="5230619" y="4266712"/>
            <a:ext cx="2287298" cy="674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>
            <a:lvl1pPr defTabSz="457200"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Zacharie Vincent assis devant son chevalet alors qu’il réalise un autoportrait, v.1875-1878.</a:t>
            </a:r>
          </a:p>
        </p:txBody>
      </p:sp>
      <p:pic>
        <p:nvPicPr>
          <p:cNvPr id="186" name="Zacharie Vincent seated at his easel, at work on a self-portrait, photographed by Louis-Prudent Vallée, c. 1875–78. Special Collections and Rare Books, Université de Montréal. .jpeg" descr="Zacharie Vincent seated at his easel, at work on a self-portrait, photographed by Louis-Prudent Vallée, c. 1875–78. Special Collections and Rare Books, Université de Montréal. 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305" y="222279"/>
            <a:ext cx="3109116" cy="46989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240;p44"/>
          <p:cNvSpPr txBox="1"/>
          <p:nvPr/>
        </p:nvSpPr>
        <p:spPr>
          <a:xfrm>
            <a:off x="5257956" y="4115771"/>
            <a:ext cx="2605598" cy="839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/>
          <a:p>
            <a:pPr defTabSz="457200"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Eugène Hamel</a:t>
            </a:r>
            <a:r>
              <a:rPr i="1"/>
              <a:t>, Telari-o-lin, le dernier des Hurons de Lorette</a:t>
            </a:r>
            <a:r>
              <a:t>, 1879. Cette œuvre est un dessin réalisé en préparation à un tableau.</a:t>
            </a:r>
          </a:p>
        </p:txBody>
      </p:sp>
      <p:pic>
        <p:nvPicPr>
          <p:cNvPr id="189" name="Telari-o-lin, the Last of the Hurons of Lorette, 1879, by Eugène Hamel. Private collection, photo courtesy of Musée national des beaux-arts du Québec. .jpeg" descr="Telari-o-lin, the Last of the Hurons of Lorette, 1879, by Eugène Hamel. Private collection, photo courtesy of Musée national des beaux-arts du Québec. 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630" y="260589"/>
            <a:ext cx="3344867" cy="46223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92;p36"/>
          <p:cNvSpPr txBox="1"/>
          <p:nvPr/>
        </p:nvSpPr>
        <p:spPr>
          <a:xfrm>
            <a:off x="5316916" y="4564527"/>
            <a:ext cx="2335627" cy="343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>
            <a:lvl1pPr defTabSz="457200"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Zacharie Vincent, v.1875-1878.</a:t>
            </a:r>
          </a:p>
        </p:txBody>
      </p:sp>
      <p:pic>
        <p:nvPicPr>
          <p:cNvPr id="115" name="Zacharie Vincent, photographed by Louis-Prudent Vallée, c. 1875–78. Marius Barbeau fonds, Canadian Museum of History (9408)..jpg" descr="Zacharie Vincent, photographed by Louis-Prudent Vallée, c. 1875–78. Marius Barbeau fonds, Canadian Museum of History (9408)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624" y="265962"/>
            <a:ext cx="3340830" cy="46115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66;p15"/>
          <p:cNvSpPr txBox="1"/>
          <p:nvPr/>
        </p:nvSpPr>
        <p:spPr>
          <a:xfrm>
            <a:off x="1888478" y="4496880"/>
            <a:ext cx="5809284" cy="508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/>
          <a:p>
            <a:pPr defTabSz="457200"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Zacharie Vincent, </a:t>
            </a:r>
            <a:r>
              <a:rPr i="1"/>
              <a:t>Tête d’orignal, d’après nature</a:t>
            </a:r>
            <a:r>
              <a:t>, v.1855. Ce dessin révèle la connaissance approfondie qu’a Vincent de la nature.</a:t>
            </a:r>
          </a:p>
        </p:txBody>
      </p:sp>
      <p:pic>
        <p:nvPicPr>
          <p:cNvPr id="118" name="Head of a Moose, From Nature, c. 1855. Musée national des beaux-arts du Québec (1992.56)..jpeg" descr="Head of a Moose, From Nature, c. 1855. Musée national des beaux-arts du Québec (1992.56).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629" y="191633"/>
            <a:ext cx="5194742" cy="42718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80;p34"/>
          <p:cNvSpPr txBox="1"/>
          <p:nvPr/>
        </p:nvSpPr>
        <p:spPr>
          <a:xfrm>
            <a:off x="1165104" y="4497190"/>
            <a:ext cx="6813793" cy="508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/>
          <a:p>
            <a:pPr defTabSz="457200"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Zacharie Vincent, </a:t>
            </a:r>
            <a:r>
              <a:rPr i="1"/>
              <a:t>Le Lac Saint-Charles</a:t>
            </a:r>
            <a:r>
              <a:t>, v.1860. Dans ce paysage, Vincent représente la colonisation de plus en plus importante autour du lac Saint-Charles.</a:t>
            </a:r>
          </a:p>
        </p:txBody>
      </p:sp>
      <p:pic>
        <p:nvPicPr>
          <p:cNvPr id="121" name="Lake Saint-Charles, c. 1860. Musée national des beaux-arts du Québec (1974.03)..jpeg" descr="Lake Saint-Charles, c. 1860. Musée national des beaux-arts du Québec (1974.03).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21" y="465788"/>
            <a:ext cx="6663758" cy="39566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86;p35"/>
          <p:cNvSpPr txBox="1"/>
          <p:nvPr/>
        </p:nvSpPr>
        <p:spPr>
          <a:xfrm>
            <a:off x="1760232" y="4489614"/>
            <a:ext cx="5550375" cy="508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/>
          <a:p>
            <a:pPr defTabSz="457200"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Zacharie Vincent, </a:t>
            </a:r>
            <a:r>
              <a:rPr i="1"/>
              <a:t>Incendie du moulin à papier de Lorette</a:t>
            </a:r>
            <a:r>
              <a:t>, v.1862. Ici Vincent, représente l’incendie survenu le 10 juin 1862 à la papetière Smith.</a:t>
            </a:r>
          </a:p>
        </p:txBody>
      </p:sp>
      <p:pic>
        <p:nvPicPr>
          <p:cNvPr id="124" name="Zacharie Vincent, Fire at the Paper Mill in Lorette, c. 1862..jpg" descr="Zacharie Vincent, Fire at the Paper Mill in Lorette, c. 1862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812" y="281216"/>
            <a:ext cx="5550376" cy="41659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98;p37"/>
          <p:cNvSpPr txBox="1"/>
          <p:nvPr/>
        </p:nvSpPr>
        <p:spPr>
          <a:xfrm>
            <a:off x="5134862" y="4114164"/>
            <a:ext cx="3238816" cy="861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/>
          <a:p>
            <a:pPr defTabSz="457200"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 err="1"/>
              <a:t>Zacharie</a:t>
            </a:r>
            <a:r>
              <a:rPr dirty="0"/>
              <a:t> Vincent, </a:t>
            </a:r>
            <a:r>
              <a:rPr i="1" dirty="0" err="1"/>
              <a:t>Zacharie</a:t>
            </a:r>
            <a:r>
              <a:rPr i="1" dirty="0"/>
              <a:t> Vincent </a:t>
            </a:r>
            <a:r>
              <a:rPr i="1" dirty="0" err="1"/>
              <a:t>Telari</a:t>
            </a:r>
            <a:r>
              <a:rPr i="1" dirty="0"/>
              <a:t>-o-</a:t>
            </a:r>
            <a:r>
              <a:rPr i="1" dirty="0" err="1"/>
              <a:t>lin</a:t>
            </a:r>
            <a:r>
              <a:rPr dirty="0"/>
              <a:t>, </a:t>
            </a:r>
            <a:r>
              <a:rPr i="1" dirty="0"/>
              <a:t>chef </a:t>
            </a:r>
            <a:r>
              <a:rPr i="1" dirty="0" err="1"/>
              <a:t>huron</a:t>
            </a:r>
            <a:r>
              <a:rPr i="1" dirty="0"/>
              <a:t> et </a:t>
            </a:r>
            <a:r>
              <a:rPr i="1" dirty="0" err="1"/>
              <a:t>peintre</a:t>
            </a:r>
            <a:r>
              <a:rPr i="1" dirty="0"/>
              <a:t>,</a:t>
            </a:r>
            <a:r>
              <a:rPr dirty="0"/>
              <a:t> v.1875-1878. Vincent a </a:t>
            </a:r>
            <a:r>
              <a:rPr dirty="0" err="1"/>
              <a:t>probablement</a:t>
            </a:r>
            <a:r>
              <a:rPr dirty="0"/>
              <a:t> </a:t>
            </a:r>
            <a:r>
              <a:rPr dirty="0" err="1"/>
              <a:t>peint</a:t>
            </a:r>
            <a:r>
              <a:rPr dirty="0"/>
              <a:t> </a:t>
            </a:r>
            <a:r>
              <a:rPr dirty="0" err="1"/>
              <a:t>cet</a:t>
            </a:r>
            <a:r>
              <a:rPr dirty="0"/>
              <a:t> </a:t>
            </a:r>
            <a:r>
              <a:rPr dirty="0" err="1"/>
              <a:t>autoportrait</a:t>
            </a:r>
            <a:r>
              <a:rPr dirty="0"/>
              <a:t> </a:t>
            </a:r>
            <a:r>
              <a:rPr dirty="0" err="1"/>
              <a:t>à</a:t>
            </a:r>
            <a:r>
              <a:rPr dirty="0"/>
              <a:t> </a:t>
            </a:r>
            <a:r>
              <a:rPr dirty="0" err="1"/>
              <a:t>partir</a:t>
            </a:r>
            <a:r>
              <a:rPr dirty="0"/>
              <a:t> </a:t>
            </a:r>
            <a:r>
              <a:rPr spc="-23" dirty="0" err="1"/>
              <a:t>d’une</a:t>
            </a:r>
            <a:r>
              <a:rPr spc="-23" dirty="0"/>
              <a:t> </a:t>
            </a:r>
            <a:r>
              <a:rPr spc="-23" dirty="0" err="1"/>
              <a:t>photographie</a:t>
            </a:r>
            <a:r>
              <a:rPr lang="en-US" spc="-23" dirty="0"/>
              <a:t>.</a:t>
            </a:r>
            <a:endParaRPr spc="-23" dirty="0"/>
          </a:p>
        </p:txBody>
      </p:sp>
      <p:pic>
        <p:nvPicPr>
          <p:cNvPr id="127" name="Zacharie Vincent Telari-o-lin, Huron Chief and Painter, c. 1875–78. Château Ramezay, Montreal..jpeg" descr="Zacharie Vincent Telari-o-lin, Huron Chief and Painter, c. 1875–78. Château Ramezay, Montreal.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104" y="268592"/>
            <a:ext cx="3238816" cy="46063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92;p36"/>
          <p:cNvSpPr txBox="1"/>
          <p:nvPr/>
        </p:nvSpPr>
        <p:spPr>
          <a:xfrm>
            <a:off x="5316916" y="4564527"/>
            <a:ext cx="2335627" cy="343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>
            <a:lvl1pPr defTabSz="457200"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Zacharie Vincent, v.1875-1878.</a:t>
            </a:r>
          </a:p>
        </p:txBody>
      </p:sp>
      <p:pic>
        <p:nvPicPr>
          <p:cNvPr id="130" name="Zacharie Vincent, photographed by Louis-Prudent Vallée, c. 1875–78. Marius Barbeau fonds, Canadian Museum of History (9408)..jpg" descr="Zacharie Vincent, photographed by Louis-Prudent Vallée, c. 1875–78. Marius Barbeau fonds, Canadian Museum of History (9408)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624" y="265962"/>
            <a:ext cx="3340830" cy="46115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210;p39"/>
          <p:cNvSpPr txBox="1"/>
          <p:nvPr/>
        </p:nvSpPr>
        <p:spPr>
          <a:xfrm>
            <a:off x="5296901" y="4379997"/>
            <a:ext cx="3264252" cy="508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/>
          <a:p>
            <a:pPr defTabSz="457200">
              <a:defRPr sz="1100" b="1" i="1" spc="-7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i="0"/>
              <a:t>Antoine Plamondon, </a:t>
            </a:r>
            <a:r>
              <a:t>Le dernier des Hurons (Zacharie Vincent)</a:t>
            </a:r>
            <a:r>
              <a:rPr i="0"/>
              <a:t>, 1838.</a:t>
            </a:r>
          </a:p>
        </p:txBody>
      </p:sp>
      <p:pic>
        <p:nvPicPr>
          <p:cNvPr id="133" name="Antoine Plamondon, Portrait of Zacharie Vincent, Last of the Hurons, 1838, oil on canvas, 114.3 x 96.5 cm, private collection.  .jpeg" descr="Antoine Plamondon, Portrait of Zacharie Vincent, Last of the Hurons, 1838, oil on canvas, 114.3 x 96.5 cm, private collection.  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36" y="254506"/>
            <a:ext cx="3883521" cy="45899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606</Words>
  <Application>Microsoft Macintosh PowerPoint</Application>
  <PresentationFormat>On-screen Show (16:9)</PresentationFormat>
  <Paragraphs>30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Helvetica Neue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Simone Wharton</cp:lastModifiedBy>
  <cp:revision>4</cp:revision>
  <dcterms:modified xsi:type="dcterms:W3CDTF">2021-04-23T15:37:10Z</dcterms:modified>
</cp:coreProperties>
</file>