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3" r:id="rId11"/>
    <p:sldId id="292" r:id="rId12"/>
    <p:sldId id="290" r:id="rId13"/>
    <p:sldId id="291" r:id="rId14"/>
    <p:sldId id="266" r:id="rId15"/>
    <p:sldId id="294" r:id="rId16"/>
    <p:sldId id="296" r:id="rId17"/>
    <p:sldId id="297" r:id="rId18"/>
    <p:sldId id="298" r:id="rId19"/>
    <p:sldId id="299" r:id="rId20"/>
    <p:sldId id="295" r:id="rId21"/>
    <p:sldId id="301" r:id="rId22"/>
    <p:sldId id="302" r:id="rId23"/>
    <p:sldId id="300" r:id="rId24"/>
    <p:sldId id="304" r:id="rId25"/>
    <p:sldId id="303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267" r:id="rId36"/>
    <p:sldId id="314" r:id="rId3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/>
    <p:restoredTop sz="79960" autoAdjust="0"/>
  </p:normalViewPr>
  <p:slideViewPr>
    <p:cSldViewPr snapToGrid="0" snapToObjects="1">
      <p:cViewPr varScale="1">
        <p:scale>
          <a:sx n="138" d="100"/>
          <a:sy n="138" d="100"/>
        </p:scale>
        <p:origin x="1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Anderson" userId="fb29ce2979debd91" providerId="LiveId" clId="{8ADF082F-3EF0-4F9A-A79C-C3D80661484C}"/>
    <pc:docChg chg="modSld">
      <pc:chgData name="Jocelyn Anderson" userId="fb29ce2979debd91" providerId="LiveId" clId="{8ADF082F-3EF0-4F9A-A79C-C3D80661484C}" dt="2021-04-16T18:11:44.657" v="3" actId="20577"/>
      <pc:docMkLst>
        <pc:docMk/>
      </pc:docMkLst>
      <pc:sldChg chg="modNotesTx">
        <pc:chgData name="Jocelyn Anderson" userId="fb29ce2979debd91" providerId="LiveId" clId="{8ADF082F-3EF0-4F9A-A79C-C3D80661484C}" dt="2021-04-16T18:11:17.699" v="0" actId="20577"/>
        <pc:sldMkLst>
          <pc:docMk/>
          <pc:sldMk cId="0" sldId="278"/>
        </pc:sldMkLst>
      </pc:sldChg>
      <pc:sldChg chg="modNotesTx">
        <pc:chgData name="Jocelyn Anderson" userId="fb29ce2979debd91" providerId="LiveId" clId="{8ADF082F-3EF0-4F9A-A79C-C3D80661484C}" dt="2021-04-16T18:11:29.829" v="1" actId="20577"/>
        <pc:sldMkLst>
          <pc:docMk/>
          <pc:sldMk cId="0" sldId="279"/>
        </pc:sldMkLst>
      </pc:sldChg>
      <pc:sldChg chg="modNotesTx">
        <pc:chgData name="Jocelyn Anderson" userId="fb29ce2979debd91" providerId="LiveId" clId="{8ADF082F-3EF0-4F9A-A79C-C3D80661484C}" dt="2021-04-16T18:11:38.305" v="2" actId="20577"/>
        <pc:sldMkLst>
          <pc:docMk/>
          <pc:sldMk cId="0" sldId="280"/>
        </pc:sldMkLst>
      </pc:sldChg>
      <pc:sldChg chg="modNotesTx">
        <pc:chgData name="Jocelyn Anderson" userId="fb29ce2979debd91" providerId="LiveId" clId="{8ADF082F-3EF0-4F9A-A79C-C3D80661484C}" dt="2021-04-16T18:11:44.657" v="3" actId="20577"/>
        <pc:sldMkLst>
          <pc:docMk/>
          <pc:sldMk cId="0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265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48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50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57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75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349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637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04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680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81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60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935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737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79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19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644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884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680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741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58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85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48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51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924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33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16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91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270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58797-FD61-E54F-9D5F-63AB9FDAA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" y="0"/>
            <a:ext cx="9145329" cy="514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16947" y="4564382"/>
            <a:ext cx="501534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Monument </a:t>
            </a:r>
            <a:r>
              <a:rPr lang="en-CA" sz="1100" b="1" dirty="0" err="1">
                <a:sym typeface="Helvetica Neue"/>
              </a:rPr>
              <a:t>commémoratif</a:t>
            </a:r>
            <a:r>
              <a:rPr lang="en-CA" sz="1100" b="1" dirty="0">
                <a:sym typeface="Helvetica Neue"/>
              </a:rPr>
              <a:t> </a:t>
            </a:r>
            <a:br>
              <a:rPr lang="en-CA" sz="1100" b="1" dirty="0">
                <a:sym typeface="Helvetica Neue"/>
              </a:rPr>
            </a:br>
            <a:r>
              <a:rPr lang="en-CA" sz="1100" b="1" dirty="0">
                <a:sym typeface="Helvetica Neue"/>
              </a:rPr>
              <a:t>de la guerre </a:t>
            </a:r>
            <a:r>
              <a:rPr lang="en-CA" sz="1100" b="1" dirty="0" err="1">
                <a:sym typeface="Helvetica Neue"/>
              </a:rPr>
              <a:t>d’Afrique</a:t>
            </a:r>
            <a:r>
              <a:rPr lang="en-CA" sz="1100" b="1" dirty="0">
                <a:sym typeface="Helvetica Neue"/>
              </a:rPr>
              <a:t> du Sud, 1904-1911.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8E1296-9916-1A41-B46F-C2A2EF824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45" y="142078"/>
            <a:ext cx="3278910" cy="4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4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985820" y="4527437"/>
            <a:ext cx="501534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Vue </a:t>
            </a:r>
            <a:r>
              <a:rPr lang="en-CA" sz="1100" b="1" dirty="0" err="1">
                <a:sym typeface="Helvetica Neue"/>
              </a:rPr>
              <a:t>aérienne</a:t>
            </a:r>
            <a:r>
              <a:rPr lang="en-CA" sz="1100" b="1" dirty="0">
                <a:sym typeface="Helvetica Neue"/>
              </a:rPr>
              <a:t> de la </a:t>
            </a:r>
            <a:r>
              <a:rPr lang="en-CA" sz="1100" b="1" dirty="0" err="1">
                <a:sym typeface="Helvetica Neue"/>
              </a:rPr>
              <a:t>cérémonie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d’inauguration</a:t>
            </a:r>
            <a:r>
              <a:rPr lang="en-CA" sz="1100" b="1" dirty="0">
                <a:sym typeface="Helvetica Neue"/>
              </a:rPr>
              <a:t> du </a:t>
            </a:r>
            <a:r>
              <a:rPr lang="en-CA" sz="1100" b="1" dirty="0" err="1">
                <a:sym typeface="Helvetica Neue"/>
              </a:rPr>
              <a:t>Mémorial</a:t>
            </a:r>
            <a:r>
              <a:rPr lang="en-CA" sz="1100" b="1" dirty="0">
                <a:sym typeface="Helvetica Neue"/>
              </a:rPr>
              <a:t> national du Canada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Vimy</a:t>
            </a:r>
            <a:r>
              <a:rPr lang="en-CA" sz="1100" b="1" dirty="0">
                <a:sym typeface="Helvetica Neue"/>
              </a:rPr>
              <a:t>, 1936.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BA1CD1-95D3-1B49-AD41-71A27C2AC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27" y="284136"/>
            <a:ext cx="5287818" cy="41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91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10299" y="4489543"/>
            <a:ext cx="862962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Monument </a:t>
            </a:r>
            <a:r>
              <a:rPr lang="en-CA" sz="1100" b="1" dirty="0" err="1">
                <a:sym typeface="Helvetica Neue"/>
              </a:rPr>
              <a:t>commémoratif</a:t>
            </a:r>
            <a:r>
              <a:rPr lang="en-CA" sz="1100" b="1" dirty="0">
                <a:sym typeface="Helvetica Neue"/>
              </a:rPr>
              <a:t> de la guerre </a:t>
            </a:r>
            <a:r>
              <a:rPr lang="en-CA" sz="1100" b="1" dirty="0" err="1">
                <a:sym typeface="Helvetica Neue"/>
              </a:rPr>
              <a:t>d’Afrique</a:t>
            </a:r>
            <a:r>
              <a:rPr lang="en-CA" sz="1100" b="1" dirty="0">
                <a:sym typeface="Helvetica Neue"/>
              </a:rPr>
              <a:t> du Sud [</a:t>
            </a:r>
            <a:r>
              <a:rPr lang="en-CA" sz="1100" b="1" dirty="0" err="1">
                <a:sym typeface="Helvetica Neue"/>
              </a:rPr>
              <a:t>détail</a:t>
            </a:r>
            <a:r>
              <a:rPr lang="en-CA" sz="1100" b="1" dirty="0">
                <a:sym typeface="Helvetica Neue"/>
              </a:rPr>
              <a:t> du </a:t>
            </a:r>
            <a:r>
              <a:rPr lang="en-CA" sz="1100" b="1" i="1" dirty="0">
                <a:sym typeface="Helvetica Neue"/>
              </a:rPr>
              <a:t>Canada</a:t>
            </a:r>
            <a:r>
              <a:rPr lang="en-CA" sz="1100" b="1" dirty="0">
                <a:sym typeface="Helvetica Neue"/>
              </a:rPr>
              <a:t>], </a:t>
            </a:r>
            <a:br>
              <a:rPr lang="en-CA" sz="1100" b="1" dirty="0">
                <a:sym typeface="Helvetica Neue"/>
              </a:rPr>
            </a:br>
            <a:r>
              <a:rPr lang="en-CA" sz="1100" b="1" dirty="0">
                <a:sym typeface="Helvetica Neue"/>
              </a:rPr>
              <a:t>1904-1911.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AEEB75-7DE9-A640-BF8D-4B5D9F20C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29" y="234440"/>
            <a:ext cx="6422135" cy="425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53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366981" y="4462783"/>
            <a:ext cx="626225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Monument </a:t>
            </a:r>
            <a:r>
              <a:rPr lang="en-CA" sz="1100" b="1" dirty="0" err="1">
                <a:sym typeface="Helvetica Neue"/>
              </a:rPr>
              <a:t>commémoratif</a:t>
            </a:r>
            <a:r>
              <a:rPr lang="en-CA" sz="1100" b="1" dirty="0">
                <a:sym typeface="Helvetica Neue"/>
              </a:rPr>
              <a:t> Bell [</a:t>
            </a:r>
            <a:r>
              <a:rPr lang="en-CA" sz="1100" b="1" dirty="0" err="1">
                <a:sym typeface="Helvetica Neue"/>
              </a:rPr>
              <a:t>détail</a:t>
            </a:r>
            <a:r>
              <a:rPr lang="en-CA" sz="1100" b="1" dirty="0">
                <a:sym typeface="Helvetica Neue"/>
              </a:rPr>
              <a:t> du </a:t>
            </a:r>
            <a:r>
              <a:rPr lang="en-CA" sz="1100" b="1" dirty="0" err="1">
                <a:sym typeface="Helvetica Neue"/>
              </a:rPr>
              <a:t>panneau</a:t>
            </a:r>
            <a:r>
              <a:rPr lang="en-CA" sz="1100" b="1" dirty="0">
                <a:sym typeface="Helvetica Neue"/>
              </a:rPr>
              <a:t> central], 1909-1917.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547EF5-FF9E-AF4B-8BE2-F575F64A9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2" y="275296"/>
            <a:ext cx="6262255" cy="418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458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220184" y="4487979"/>
            <a:ext cx="278774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Monument aux </a:t>
            </a:r>
            <a:r>
              <a:rPr lang="en-CA" sz="1100" b="1" dirty="0" err="1">
                <a:sym typeface="Helvetica Neue"/>
              </a:rPr>
              <a:t>morts</a:t>
            </a:r>
            <a:r>
              <a:rPr lang="en-CA" sz="1100" b="1" dirty="0">
                <a:sym typeface="Helvetica Neue"/>
              </a:rPr>
              <a:t> de Stratford [</a:t>
            </a:r>
            <a:r>
              <a:rPr lang="en-CA" sz="1100" b="1" dirty="0" err="1">
                <a:sym typeface="Helvetica Neue"/>
              </a:rPr>
              <a:t>détail</a:t>
            </a:r>
            <a:r>
              <a:rPr lang="en-CA" sz="1100" b="1" dirty="0">
                <a:sym typeface="Helvetica Neue"/>
              </a:rPr>
              <a:t>], 1919-1922.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CA" sz="1100" b="1" dirty="0">
              <a:sym typeface="Helvetica Neue"/>
            </a:endParaRP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556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1BFB8-8702-2D4D-9C9D-1200276DE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1"/>
          <a:stretch/>
        </p:blipFill>
        <p:spPr>
          <a:xfrm>
            <a:off x="1062180" y="562429"/>
            <a:ext cx="3953165" cy="436967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617348" y="3943144"/>
            <a:ext cx="300017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Monument aux </a:t>
            </a:r>
            <a:r>
              <a:rPr lang="en-CA" sz="1100" b="1" dirty="0" err="1">
                <a:sym typeface="Helvetica Neue"/>
              </a:rPr>
              <a:t>morts</a:t>
            </a:r>
            <a:r>
              <a:rPr lang="en-CA" sz="1100" b="1" dirty="0">
                <a:sym typeface="Helvetica Neue"/>
              </a:rPr>
              <a:t> de Stratford [</a:t>
            </a:r>
            <a:r>
              <a:rPr lang="en-CA" sz="1100" b="1" dirty="0" err="1">
                <a:sym typeface="Helvetica Neue"/>
              </a:rPr>
              <a:t>détail</a:t>
            </a:r>
            <a:r>
              <a:rPr lang="en-CA" sz="1100" b="1" dirty="0">
                <a:sym typeface="Helvetica Neue"/>
              </a:rPr>
              <a:t> des figures </a:t>
            </a:r>
            <a:r>
              <a:rPr lang="en-CA" sz="1100" b="1" dirty="0" err="1">
                <a:sym typeface="Helvetica Neue"/>
              </a:rPr>
              <a:t>en</a:t>
            </a:r>
            <a:r>
              <a:rPr lang="en-CA" sz="1100" b="1" dirty="0">
                <a:sym typeface="Helvetica Neue"/>
              </a:rPr>
              <a:t> bronze], 1919-1922.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750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  <a:p>
            <a:endParaRPr lang="en-CA" dirty="0"/>
          </a:p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B9584-8E4E-A140-9E17-8166E8E43C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" b="45228"/>
          <a:stretch/>
        </p:blipFill>
        <p:spPr>
          <a:xfrm>
            <a:off x="633927" y="849713"/>
            <a:ext cx="4807930" cy="36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839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16985" y="4314606"/>
            <a:ext cx="3027888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Le </a:t>
            </a:r>
            <a:r>
              <a:rPr lang="en-CA" sz="1100" b="1" i="1" dirty="0" err="1">
                <a:sym typeface="Helvetica Neue"/>
              </a:rPr>
              <a:t>vieux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soldat</a:t>
            </a:r>
            <a:r>
              <a:rPr lang="en-CA" sz="1100" b="1" dirty="0">
                <a:sym typeface="Helvetica Neue"/>
              </a:rPr>
              <a:t> [</a:t>
            </a:r>
            <a:r>
              <a:rPr lang="en-CA" sz="1100" b="1" dirty="0" err="1">
                <a:sym typeface="Helvetica Neue"/>
              </a:rPr>
              <a:t>détail</a:t>
            </a:r>
            <a:r>
              <a:rPr lang="en-CA" sz="1100" b="1" dirty="0">
                <a:sym typeface="Helvetica Neue"/>
              </a:rPr>
              <a:t> du </a:t>
            </a:r>
            <a:r>
              <a:rPr lang="en-CA" sz="1100" b="1" dirty="0" err="1">
                <a:sym typeface="Helvetica Neue"/>
              </a:rPr>
              <a:t>buste</a:t>
            </a:r>
            <a:r>
              <a:rPr lang="en-CA" sz="1100" b="1" dirty="0">
                <a:sym typeface="Helvetica Neue"/>
              </a:rPr>
              <a:t>], Monument </a:t>
            </a:r>
            <a:r>
              <a:rPr lang="en-CA" sz="1100" b="1" dirty="0" err="1">
                <a:sym typeface="Helvetica Neue"/>
              </a:rPr>
              <a:t>commémoratif</a:t>
            </a:r>
            <a:r>
              <a:rPr lang="en-CA" sz="1100" b="1" dirty="0">
                <a:sym typeface="Helvetica Neue"/>
              </a:rPr>
              <a:t> de la guerre de 1812, 1903-1907.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750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  <a:p>
            <a:endParaRPr lang="en-CA" dirty="0"/>
          </a:p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014C6-72FF-BE45-86C2-BE4A860AB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24" y="581890"/>
            <a:ext cx="3242686" cy="432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16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849091" y="4219219"/>
            <a:ext cx="3251202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Monument </a:t>
            </a:r>
            <a:r>
              <a:rPr lang="en-CA" sz="1100" b="1" dirty="0" err="1">
                <a:sym typeface="Helvetica Neue"/>
              </a:rPr>
              <a:t>commémoratif</a:t>
            </a:r>
            <a:r>
              <a:rPr lang="en-CA" sz="1100" b="1" dirty="0">
                <a:sym typeface="Helvetica Neue"/>
              </a:rPr>
              <a:t> de la guerre </a:t>
            </a:r>
            <a:r>
              <a:rPr lang="en-CA" sz="1100" b="1" dirty="0" err="1">
                <a:sym typeface="Helvetica Neue"/>
              </a:rPr>
              <a:t>d’Afrique</a:t>
            </a:r>
            <a:r>
              <a:rPr lang="en-CA" sz="1100" b="1" dirty="0">
                <a:sym typeface="Helvetica Neue"/>
              </a:rPr>
              <a:t> du Sud [</a:t>
            </a:r>
            <a:r>
              <a:rPr lang="en-CA" sz="1100" b="1" dirty="0" err="1">
                <a:sym typeface="Helvetica Neue"/>
              </a:rPr>
              <a:t>détail</a:t>
            </a:r>
            <a:r>
              <a:rPr lang="en-CA" sz="1100" b="1" dirty="0">
                <a:sym typeface="Helvetica Neue"/>
              </a:rPr>
              <a:t> des figures du bas], 1904-1911.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750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  <a:p>
            <a:endParaRPr lang="en-CA" dirty="0"/>
          </a:p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3CBB9-62CA-F14B-91E3-BB934E1B87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t="58900" r="24718"/>
          <a:stretch/>
        </p:blipFill>
        <p:spPr>
          <a:xfrm>
            <a:off x="1043707" y="551584"/>
            <a:ext cx="3639129" cy="427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6586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200072" y="4237692"/>
            <a:ext cx="319578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Monument </a:t>
            </a:r>
            <a:r>
              <a:rPr lang="en-CA" sz="1100" b="1" dirty="0" err="1">
                <a:sym typeface="Helvetica Neue"/>
              </a:rPr>
              <a:t>commémoratif</a:t>
            </a:r>
            <a:r>
              <a:rPr lang="en-CA" sz="1100" b="1" dirty="0">
                <a:sym typeface="Helvetica Neue"/>
              </a:rPr>
              <a:t> de la guerre </a:t>
            </a:r>
            <a:r>
              <a:rPr lang="en-CA" sz="1100" b="1" dirty="0" err="1">
                <a:sym typeface="Helvetica Neue"/>
              </a:rPr>
              <a:t>d’Afrique</a:t>
            </a:r>
            <a:r>
              <a:rPr lang="en-CA" sz="1100" b="1" dirty="0">
                <a:sym typeface="Helvetica Neue"/>
              </a:rPr>
              <a:t> du Sud [</a:t>
            </a:r>
            <a:r>
              <a:rPr lang="en-CA" sz="1100" b="1" dirty="0" err="1">
                <a:sym typeface="Helvetica Neue"/>
              </a:rPr>
              <a:t>détail</a:t>
            </a:r>
            <a:r>
              <a:rPr lang="en-CA" sz="1100" b="1" dirty="0">
                <a:sym typeface="Helvetica Neue"/>
              </a:rPr>
              <a:t> de la </a:t>
            </a:r>
            <a:r>
              <a:rPr lang="en-CA" sz="1100" b="1" i="1" dirty="0">
                <a:sym typeface="Helvetica Neue"/>
              </a:rPr>
              <a:t>Victoire</a:t>
            </a:r>
            <a:r>
              <a:rPr lang="en-CA" sz="1100" b="1" dirty="0">
                <a:sym typeface="Helvetica Neue"/>
              </a:rPr>
              <a:t>], 1904-1911.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750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  <a:p>
            <a:endParaRPr lang="en-CA" dirty="0"/>
          </a:p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790663-E59A-1840-ADEB-0BC9378D1B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0" r="5758"/>
          <a:stretch/>
        </p:blipFill>
        <p:spPr>
          <a:xfrm>
            <a:off x="1394687" y="551583"/>
            <a:ext cx="3528293" cy="43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2655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488872" y="4108383"/>
            <a:ext cx="364836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Mémorial</a:t>
            </a:r>
            <a:r>
              <a:rPr lang="en-CA" sz="1100" b="1" dirty="0">
                <a:sym typeface="Helvetica Neue"/>
              </a:rPr>
              <a:t> national du Canada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Vimy</a:t>
            </a:r>
            <a:r>
              <a:rPr lang="en-CA" sz="1100" b="1" dirty="0">
                <a:sym typeface="Helvetica Neue"/>
              </a:rPr>
              <a:t> [</a:t>
            </a:r>
            <a:r>
              <a:rPr lang="en-CA" sz="1100" b="1" dirty="0" err="1">
                <a:sym typeface="Helvetica Neue"/>
              </a:rPr>
              <a:t>détail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l’avant</a:t>
            </a:r>
            <a:r>
              <a:rPr lang="en-CA" sz="1100" b="1" dirty="0">
                <a:sym typeface="Helvetica Neue"/>
              </a:rPr>
              <a:t>-plan, la figure du </a:t>
            </a:r>
            <a:r>
              <a:rPr lang="en-CA" sz="1100" b="1" i="1" dirty="0">
                <a:sym typeface="Helvetica Neue"/>
              </a:rPr>
              <a:t>Canada </a:t>
            </a:r>
            <a:r>
              <a:rPr lang="en-CA" sz="1100" b="1" i="1" dirty="0" err="1">
                <a:sym typeface="Helvetica Neue"/>
              </a:rPr>
              <a:t>en</a:t>
            </a:r>
            <a:r>
              <a:rPr lang="en-CA" sz="1100" b="1" i="1" dirty="0">
                <a:sym typeface="Helvetica Neue"/>
              </a:rPr>
              <a:t> </a:t>
            </a:r>
            <a:r>
              <a:rPr lang="en-CA" sz="1100" b="1" i="1" dirty="0" err="1">
                <a:sym typeface="Helvetica Neue"/>
              </a:rPr>
              <a:t>deuil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suivie</a:t>
            </a:r>
            <a:r>
              <a:rPr lang="en-CA" sz="1100" b="1" dirty="0">
                <a:sym typeface="Helvetica Neue"/>
              </a:rPr>
              <a:t> par </a:t>
            </a:r>
            <a:r>
              <a:rPr lang="en-CA" sz="1100" b="1" i="1" dirty="0" err="1">
                <a:sym typeface="Helvetica Neue"/>
              </a:rPr>
              <a:t>L’esprit</a:t>
            </a:r>
            <a:r>
              <a:rPr lang="en-CA" sz="1100" b="1" i="1" dirty="0">
                <a:sym typeface="Helvetica Neue"/>
              </a:rPr>
              <a:t> du sacrifice</a:t>
            </a:r>
            <a:r>
              <a:rPr lang="en-CA" sz="1100" b="1" dirty="0">
                <a:sym typeface="Helvetica Neue"/>
              </a:rPr>
              <a:t> et </a:t>
            </a:r>
            <a:r>
              <a:rPr lang="en-CA" sz="1100" b="1" i="1" dirty="0">
                <a:sym typeface="Helvetica Neue"/>
              </a:rPr>
              <a:t>Le </a:t>
            </a:r>
            <a:r>
              <a:rPr lang="en-CA" sz="1100" b="1" i="1" dirty="0" err="1">
                <a:sym typeface="Helvetica Neue"/>
              </a:rPr>
              <a:t>porteur</a:t>
            </a:r>
            <a:r>
              <a:rPr lang="en-CA" sz="1100" b="1" i="1" dirty="0">
                <a:sym typeface="Helvetica Neue"/>
              </a:rPr>
              <a:t> du flambeau</a:t>
            </a:r>
            <a:r>
              <a:rPr lang="en-CA" sz="1100" b="1" dirty="0">
                <a:sym typeface="Helvetica Neue"/>
              </a:rPr>
              <a:t>], 1921-1936.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750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1</a:t>
            </a:r>
          </a:p>
          <a:p>
            <a:endParaRPr lang="en-CA" dirty="0"/>
          </a:p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BD5DF-16CA-954B-9199-6E4F15C6D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0" y="551583"/>
            <a:ext cx="2873451" cy="431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02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119435" y="4378299"/>
            <a:ext cx="304422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Mémorial</a:t>
            </a:r>
            <a:r>
              <a:rPr lang="en-CA" sz="1100" b="1" dirty="0">
                <a:sym typeface="Helvetica Neue"/>
              </a:rPr>
              <a:t> national du Canada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Vimy</a:t>
            </a:r>
            <a:r>
              <a:rPr lang="en-CA" sz="1100" b="1" dirty="0">
                <a:sym typeface="Helvetica Neue"/>
              </a:rPr>
              <a:t> [</a:t>
            </a:r>
            <a:r>
              <a:rPr lang="en-CA" sz="1100" b="1" dirty="0" err="1">
                <a:sym typeface="Helvetica Neue"/>
              </a:rPr>
              <a:t>détail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 err="1">
                <a:sym typeface="Helvetica Neue"/>
              </a:rPr>
              <a:t>L’esprit</a:t>
            </a:r>
            <a:r>
              <a:rPr lang="en-CA" sz="1100" b="1" i="1" dirty="0">
                <a:sym typeface="Helvetica Neue"/>
              </a:rPr>
              <a:t> du sacrifice</a:t>
            </a:r>
            <a:r>
              <a:rPr lang="en-CA" sz="1100" b="1" dirty="0">
                <a:sym typeface="Helvetica Neue"/>
              </a:rPr>
              <a:t> et </a:t>
            </a:r>
            <a:r>
              <a:rPr lang="en-CA" sz="1100" b="1" i="1" dirty="0">
                <a:sym typeface="Helvetica Neue"/>
              </a:rPr>
              <a:t>Le </a:t>
            </a:r>
            <a:r>
              <a:rPr lang="en-CA" sz="1100" b="1" i="1" dirty="0" err="1">
                <a:sym typeface="Helvetica Neue"/>
              </a:rPr>
              <a:t>passeur</a:t>
            </a:r>
            <a:r>
              <a:rPr lang="en-CA" sz="1100" b="1" i="1" dirty="0">
                <a:sym typeface="Helvetica Neue"/>
              </a:rPr>
              <a:t> de flambeau</a:t>
            </a:r>
            <a:r>
              <a:rPr lang="en-CA" sz="1100" b="1" dirty="0">
                <a:sym typeface="Helvetica Neue"/>
              </a:rPr>
              <a:t>], 1921-1936.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A48A2-CCCB-2049-B897-71896E763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88" y="124582"/>
            <a:ext cx="3223564" cy="48353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273709" y="4230255"/>
            <a:ext cx="8334583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 err="1">
                <a:sym typeface="Helvetica Neue"/>
              </a:rPr>
              <a:t>L’orage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dirty="0" err="1">
                <a:sym typeface="Helvetica Neue"/>
              </a:rPr>
              <a:t>vue</a:t>
            </a:r>
            <a:r>
              <a:rPr lang="en-CA" sz="1100" dirty="0">
                <a:sym typeface="Helvetica Neue"/>
              </a:rPr>
              <a:t> de </a:t>
            </a:r>
            <a:r>
              <a:rPr lang="en-CA" sz="1100" dirty="0" err="1">
                <a:sym typeface="Helvetica Neue"/>
              </a:rPr>
              <a:t>devant</a:t>
            </a:r>
            <a:r>
              <a:rPr lang="en-CA" sz="1100">
                <a:sym typeface="Helvetica Neue"/>
              </a:rPr>
              <a:t> et de derrière</a:t>
            </a:r>
            <a:r>
              <a:rPr lang="en-CA" sz="1100" b="1">
                <a:sym typeface="Helvetica Neue"/>
              </a:rPr>
              <a:t>, </a:t>
            </a:r>
            <a:r>
              <a:rPr lang="en-CA" sz="1100" b="1" dirty="0">
                <a:sym typeface="Helvetica Neue"/>
              </a:rPr>
              <a:t>1920.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750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  <a:p>
            <a:endParaRPr lang="en-CA" dirty="0"/>
          </a:p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4B1C2-4C87-6440-8652-21A06DAFA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9" y="745038"/>
            <a:ext cx="8334583" cy="333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8826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44654" y="4450702"/>
            <a:ext cx="501534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Monument </a:t>
            </a:r>
            <a:r>
              <a:rPr lang="en-CA" sz="1100" b="1" dirty="0" err="1">
                <a:sym typeface="Helvetica Neue"/>
              </a:rPr>
              <a:t>commémoratif</a:t>
            </a:r>
            <a:r>
              <a:rPr lang="en-CA" sz="1100" b="1" dirty="0">
                <a:sym typeface="Helvetica Neue"/>
              </a:rPr>
              <a:t> de la 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guerre </a:t>
            </a:r>
            <a:r>
              <a:rPr lang="en-CA" sz="1100" b="1" dirty="0" err="1">
                <a:sym typeface="Helvetica Neue"/>
              </a:rPr>
              <a:t>d’Afrique</a:t>
            </a:r>
            <a:r>
              <a:rPr lang="en-CA" sz="1100" b="1" dirty="0">
                <a:sym typeface="Helvetica Neue"/>
              </a:rPr>
              <a:t> du Sud, 1904-1911.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8E1296-9916-1A41-B46F-C2A2EF824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"/>
          <a:stretch/>
        </p:blipFill>
        <p:spPr>
          <a:xfrm>
            <a:off x="1985819" y="511281"/>
            <a:ext cx="3020290" cy="4370707"/>
          </a:xfrm>
          <a:prstGeom prst="rect">
            <a:avLst/>
          </a:prstGeom>
        </p:spPr>
      </p:pic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750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  <a:p>
            <a:endParaRPr lang="en-CA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039169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136073" y="4117675"/>
            <a:ext cx="6613235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Monument </a:t>
            </a:r>
            <a:r>
              <a:rPr lang="en-CA" sz="1100" b="1" dirty="0" err="1">
                <a:sym typeface="Helvetica Neue"/>
              </a:rPr>
              <a:t>commémoratif</a:t>
            </a:r>
            <a:r>
              <a:rPr lang="en-CA" sz="1100" b="1" dirty="0">
                <a:sym typeface="Helvetica Neue"/>
              </a:rPr>
              <a:t> Bell, 1909-1917.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sp>
        <p:nvSpPr>
          <p:cNvPr id="4" name="Google Shape;90;p19">
            <a:extLst>
              <a:ext uri="{FF2B5EF4-FFF2-40B4-BE49-F238E27FC236}">
                <a16:creationId xmlns:a16="http://schemas.microsoft.com/office/drawing/2014/main" id="{792971E9-FF14-744E-AD40-BF42B7D94A10}"/>
              </a:ext>
            </a:extLst>
          </p:cNvPr>
          <p:cNvSpPr txBox="1"/>
          <p:nvPr/>
        </p:nvSpPr>
        <p:spPr>
          <a:xfrm>
            <a:off x="176579" y="98962"/>
            <a:ext cx="2582221" cy="750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  <a:p>
            <a:endParaRPr lang="en-CA" dirty="0"/>
          </a:p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937C93-6EC9-4C48-9EDD-4A9228ABD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08812"/>
            <a:ext cx="6862618" cy="332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0382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69164" y="4534162"/>
            <a:ext cx="385156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Monument aux </a:t>
            </a:r>
            <a:r>
              <a:rPr lang="en-CA" sz="1100" b="1" dirty="0" err="1">
                <a:sym typeface="Helvetica Neue"/>
              </a:rPr>
              <a:t>morts</a:t>
            </a:r>
            <a:r>
              <a:rPr lang="en-CA" sz="1100" b="1" dirty="0">
                <a:sym typeface="Helvetica Neue"/>
              </a:rPr>
              <a:t> de Peterborough, 1921-1929.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945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  <a:p>
            <a:endParaRPr lang="en-CA" dirty="0"/>
          </a:p>
          <a:p>
            <a:endParaRPr lang="en-CA" dirty="0"/>
          </a:p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ADE90-A416-F24A-BF6C-E15800455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18" y="465415"/>
            <a:ext cx="3371273" cy="449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0937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765965" y="4488872"/>
            <a:ext cx="412865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Monument aux </a:t>
            </a:r>
            <a:r>
              <a:rPr lang="en-CA" sz="1100" b="1" dirty="0" err="1">
                <a:sym typeface="Helvetica Neue"/>
              </a:rPr>
              <a:t>morts</a:t>
            </a:r>
            <a:r>
              <a:rPr lang="en-CA" sz="1100" b="1" dirty="0">
                <a:sym typeface="Helvetica Neue"/>
              </a:rPr>
              <a:t> de Peterborough [</a:t>
            </a:r>
            <a:r>
              <a:rPr lang="en-CA" sz="1100" b="1" dirty="0" err="1">
                <a:sym typeface="Helvetica Neue"/>
              </a:rPr>
              <a:t>détail</a:t>
            </a:r>
            <a:r>
              <a:rPr lang="en-CA" sz="1100" b="1" dirty="0">
                <a:sym typeface="Helvetica Neue"/>
              </a:rPr>
              <a:t>, la </a:t>
            </a:r>
            <a:r>
              <a:rPr lang="en-CA" sz="1100" b="1" i="1" dirty="0">
                <a:sym typeface="Helvetica Neue"/>
              </a:rPr>
              <a:t>Civilisation</a:t>
            </a:r>
            <a:r>
              <a:rPr lang="en-CA" sz="1100" b="1" dirty="0">
                <a:sym typeface="Helvetica Neue"/>
              </a:rPr>
              <a:t>], 1921-1929.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945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  <a:p>
            <a:endParaRPr lang="en-CA" dirty="0"/>
          </a:p>
          <a:p>
            <a:endParaRPr lang="en-CA" dirty="0"/>
          </a:p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A10B46-811C-174A-949E-E438CACA9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37" y="581760"/>
            <a:ext cx="2927063" cy="433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3881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765965" y="4488872"/>
            <a:ext cx="412865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Monument aux </a:t>
            </a:r>
            <a:r>
              <a:rPr lang="en-CA" sz="1100" b="1" dirty="0" err="1">
                <a:sym typeface="Helvetica Neue"/>
              </a:rPr>
              <a:t>morts</a:t>
            </a:r>
            <a:r>
              <a:rPr lang="en-CA" sz="1100" b="1" dirty="0">
                <a:sym typeface="Helvetica Neue"/>
              </a:rPr>
              <a:t> de Peterborough [</a:t>
            </a:r>
            <a:r>
              <a:rPr lang="en-CA" sz="1100" b="1" dirty="0" err="1">
                <a:sym typeface="Helvetica Neue"/>
              </a:rPr>
              <a:t>détail</a:t>
            </a:r>
            <a:r>
              <a:rPr lang="en-CA" sz="1100" b="1" dirty="0">
                <a:sym typeface="Helvetica Neue"/>
              </a:rPr>
              <a:t>, la </a:t>
            </a:r>
            <a:r>
              <a:rPr lang="en-CA" sz="1100" b="1" i="1" dirty="0">
                <a:sym typeface="Helvetica Neue"/>
              </a:rPr>
              <a:t>Dissension</a:t>
            </a:r>
            <a:r>
              <a:rPr lang="en-CA" sz="1100" b="1" dirty="0">
                <a:sym typeface="Helvetica Neue"/>
              </a:rPr>
              <a:t>], 1921-1929.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9454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  <a:p>
            <a:endParaRPr lang="en-CA" dirty="0"/>
          </a:p>
          <a:p>
            <a:endParaRPr lang="en-CA" dirty="0"/>
          </a:p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10585-8FCB-F84B-82F2-0595C3586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38" y="581761"/>
            <a:ext cx="2945534" cy="434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5753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542544" y="4587641"/>
            <a:ext cx="5688733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Mémorial</a:t>
            </a:r>
            <a:r>
              <a:rPr lang="en-CA" sz="1100" b="1" dirty="0">
                <a:sym typeface="Helvetica Neue"/>
              </a:rPr>
              <a:t> national du Canada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Vimy</a:t>
            </a:r>
            <a:r>
              <a:rPr lang="en-CA" sz="1100" b="1" dirty="0">
                <a:sym typeface="Helvetica Neue"/>
              </a:rPr>
              <a:t>, 1921-1936.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114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7C5BF-5095-9C48-A14A-6168F834F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103" y="626485"/>
            <a:ext cx="5835794" cy="38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8483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163128" y="4346251"/>
            <a:ext cx="324196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Mémorial</a:t>
            </a:r>
            <a:r>
              <a:rPr lang="en-CA" sz="1100" b="1" dirty="0">
                <a:sym typeface="Helvetica Neue"/>
              </a:rPr>
              <a:t> national du Canada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Vimy</a:t>
            </a:r>
            <a:r>
              <a:rPr lang="en-CA" sz="1100" b="1" dirty="0">
                <a:sym typeface="Helvetica Neue"/>
              </a:rPr>
              <a:t> [</a:t>
            </a:r>
            <a:r>
              <a:rPr lang="en-CA" sz="1100" b="1" dirty="0" err="1">
                <a:sym typeface="Helvetica Neue"/>
              </a:rPr>
              <a:t>détail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i="1" dirty="0">
                <a:sym typeface="Helvetica Neue"/>
              </a:rPr>
              <a:t>La compassion des Canadiens pour les </a:t>
            </a:r>
            <a:r>
              <a:rPr lang="en-CA" sz="1100" b="1" i="1" dirty="0" err="1">
                <a:sym typeface="Helvetica Neue"/>
              </a:rPr>
              <a:t>faibles</a:t>
            </a:r>
            <a:r>
              <a:rPr lang="en-CA" sz="1100" b="1" dirty="0">
                <a:sym typeface="Helvetica Neue"/>
              </a:rPr>
              <a:t>], 1921-1936.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114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97303-87D1-F84E-AF08-65C66572C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60" y="460375"/>
            <a:ext cx="3363259" cy="448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466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69164" y="4337015"/>
            <a:ext cx="336325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dirty="0"/>
              <a:t>Walter S. </a:t>
            </a:r>
            <a:r>
              <a:rPr lang="en-CA" dirty="0" err="1"/>
              <a:t>Allward</a:t>
            </a:r>
            <a:r>
              <a:rPr lang="en-CA" dirty="0"/>
              <a:t>, </a:t>
            </a:r>
            <a:r>
              <a:rPr lang="en-CA" dirty="0" err="1"/>
              <a:t>Mémorial</a:t>
            </a:r>
            <a:r>
              <a:rPr lang="en-CA" dirty="0"/>
              <a:t> national du Canada </a:t>
            </a:r>
            <a:r>
              <a:rPr lang="en-CA" dirty="0" err="1"/>
              <a:t>à</a:t>
            </a:r>
            <a:r>
              <a:rPr lang="en-CA" dirty="0"/>
              <a:t> </a:t>
            </a:r>
            <a:r>
              <a:rPr lang="en-CA" dirty="0" err="1"/>
              <a:t>Vimy</a:t>
            </a:r>
            <a:r>
              <a:rPr lang="en-CA" dirty="0"/>
              <a:t> [</a:t>
            </a:r>
            <a:r>
              <a:rPr lang="en-CA" dirty="0" err="1"/>
              <a:t>détail</a:t>
            </a:r>
            <a:r>
              <a:rPr lang="en-CA" dirty="0"/>
              <a:t>, la figure masculine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deuil</a:t>
            </a:r>
            <a:r>
              <a:rPr lang="en-CA" dirty="0"/>
              <a:t>], 1921-1936.</a:t>
            </a: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114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8DCDF2-D517-B440-A87A-E6E0A366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60" y="460375"/>
            <a:ext cx="3117627" cy="448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287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6318202" y="4451035"/>
            <a:ext cx="2604654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Mémorial</a:t>
            </a:r>
            <a:r>
              <a:rPr lang="en-CA" sz="1100" b="1" dirty="0">
                <a:sym typeface="Helvetica Neue"/>
              </a:rPr>
              <a:t> national du Canada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Vimy</a:t>
            </a:r>
            <a:r>
              <a:rPr lang="en-CA" sz="1100" b="1" dirty="0">
                <a:sym typeface="Helvetica Neue"/>
              </a:rPr>
              <a:t>, 1921-1936.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114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F4CEA-63A4-2942-BE43-C6251ED25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7" y="561975"/>
            <a:ext cx="5793947" cy="434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58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2DF93D-2362-5444-806E-F9020702E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37" y="106187"/>
            <a:ext cx="3408218" cy="4912653"/>
          </a:xfrm>
          <a:prstGeom prst="rect">
            <a:avLst/>
          </a:prstGeom>
        </p:spPr>
      </p:pic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165617" y="4766528"/>
            <a:ext cx="3044223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v.1909.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78564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929745" y="4309466"/>
            <a:ext cx="2715490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Mémorial</a:t>
            </a:r>
            <a:r>
              <a:rPr lang="en-CA" sz="1100" b="1" dirty="0">
                <a:sym typeface="Helvetica Neue"/>
              </a:rPr>
              <a:t> national du Canada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Vimy</a:t>
            </a:r>
            <a:r>
              <a:rPr lang="en-CA" sz="1100" b="1" dirty="0">
                <a:sym typeface="Helvetica Neue"/>
              </a:rPr>
              <a:t> [</a:t>
            </a:r>
            <a:r>
              <a:rPr lang="en-CA" sz="1100" b="1" dirty="0" err="1">
                <a:sym typeface="Helvetica Neue"/>
              </a:rPr>
              <a:t>détail</a:t>
            </a:r>
            <a:r>
              <a:rPr lang="en-CA" sz="1100" b="1" dirty="0">
                <a:sym typeface="Helvetica Neue"/>
              </a:rPr>
              <a:t>, le </a:t>
            </a:r>
            <a:r>
              <a:rPr lang="en-CA" sz="1100" b="1" dirty="0" err="1">
                <a:sym typeface="Helvetica Neue"/>
              </a:rPr>
              <a:t>Chœur</a:t>
            </a:r>
            <a:r>
              <a:rPr lang="en-CA" sz="1100" b="1" dirty="0">
                <a:sym typeface="Helvetica Neue"/>
              </a:rPr>
              <a:t>], 1921-1936.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6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53EFFA-2E1B-C44E-B24D-22134DCC3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r="11269"/>
          <a:stretch/>
        </p:blipFill>
        <p:spPr>
          <a:xfrm>
            <a:off x="712944" y="699243"/>
            <a:ext cx="5052292" cy="4211528"/>
          </a:xfrm>
          <a:prstGeom prst="rect">
            <a:avLst/>
          </a:prstGeom>
        </p:spPr>
      </p:pic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DA936017-12E2-404F-89DF-C597BCE22FB3}"/>
              </a:ext>
            </a:extLst>
          </p:cNvPr>
          <p:cNvSpPr txBox="1"/>
          <p:nvPr/>
        </p:nvSpPr>
        <p:spPr>
          <a:xfrm>
            <a:off x="176579" y="98962"/>
            <a:ext cx="2582221" cy="114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CA" dirty="0" err="1"/>
              <a:t>Activité</a:t>
            </a:r>
            <a:r>
              <a:rPr lang="en-CA" dirty="0"/>
              <a:t> </a:t>
            </a:r>
            <a:r>
              <a:rPr lang="en-CA" dirty="0" err="1"/>
              <a:t>d’apprentissage</a:t>
            </a:r>
            <a:r>
              <a:rPr lang="en-CA" dirty="0"/>
              <a:t> n</a:t>
            </a:r>
            <a:r>
              <a:rPr lang="en-CA" baseline="30000" dirty="0"/>
              <a:t>o</a:t>
            </a:r>
            <a:r>
              <a:rPr lang="en-CA" dirty="0"/>
              <a:t> 2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697036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330038" y="4366389"/>
            <a:ext cx="6816435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 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Proposition alternative pour le Monument national du Canada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Vimy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s.d.</a:t>
            </a:r>
            <a:endParaRPr lang="en-CA" sz="1100" b="1" dirty="0"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6D5A9-1CD2-0B41-84BC-0FF844591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08" y="398982"/>
            <a:ext cx="6482183" cy="385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298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1237672" y="4295221"/>
            <a:ext cx="7056583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Maquette pour le Monument aux </a:t>
            </a:r>
            <a:r>
              <a:rPr lang="en-CA" sz="1100" b="1" dirty="0" err="1">
                <a:sym typeface="Helvetica Neue"/>
              </a:rPr>
              <a:t>morts</a:t>
            </a:r>
            <a:r>
              <a:rPr lang="en-CA" sz="1100" b="1" dirty="0">
                <a:sym typeface="Helvetica Neue"/>
              </a:rPr>
              <a:t> de Peterborough, </a:t>
            </a:r>
            <a:r>
              <a:rPr lang="en-CA" sz="1100" b="1" dirty="0" err="1">
                <a:sym typeface="Helvetica Neue"/>
              </a:rPr>
              <a:t>s.d.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photographe</a:t>
            </a:r>
            <a:r>
              <a:rPr lang="en-CA" sz="1100" b="1" dirty="0">
                <a:sym typeface="Helvetica Neue"/>
              </a:rPr>
              <a:t> inconnu.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F4147-A82A-B348-B424-6DA7BF97D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27" y="421709"/>
            <a:ext cx="6881091" cy="37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0586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4913746" y="4356363"/>
            <a:ext cx="342475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Sculpteurs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l’œuvre</a:t>
            </a:r>
            <a:r>
              <a:rPr lang="en-CA" sz="1100" b="1" dirty="0">
                <a:sym typeface="Helvetica Neue"/>
              </a:rPr>
              <a:t> sur la pièce </a:t>
            </a:r>
            <a:r>
              <a:rPr lang="en-CA" sz="1100" b="1" i="1" dirty="0">
                <a:sym typeface="Helvetica Neue"/>
              </a:rPr>
              <a:t>La compassion des Canadiens pour les </a:t>
            </a:r>
            <a:r>
              <a:rPr lang="en-CA" sz="1100" b="1" i="1" dirty="0" err="1">
                <a:sym typeface="Helvetica Neue"/>
              </a:rPr>
              <a:t>faibles</a:t>
            </a:r>
            <a:r>
              <a:rPr lang="en-CA" sz="1100" b="1" dirty="0">
                <a:sym typeface="Helvetica Neue"/>
              </a:rPr>
              <a:t> pour le </a:t>
            </a:r>
            <a:r>
              <a:rPr lang="en-CA" sz="1100" b="1" dirty="0" err="1">
                <a:sym typeface="Helvetica Neue"/>
              </a:rPr>
              <a:t>Mémorial</a:t>
            </a:r>
            <a:r>
              <a:rPr lang="en-CA" sz="1100" b="1" dirty="0">
                <a:sym typeface="Helvetica Neue"/>
              </a:rPr>
              <a:t> national du Canada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Vimy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s.d.</a:t>
            </a:r>
            <a:endParaRPr lang="en-CA" sz="1100" b="1" dirty="0"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0E6002-A54D-AE4D-A6E5-6A6E9AD70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205" y="202095"/>
            <a:ext cx="3424757" cy="47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461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013417" y="4365599"/>
            <a:ext cx="384232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travaillant</a:t>
            </a:r>
            <a:r>
              <a:rPr lang="en-CA" sz="1100" b="1" dirty="0">
                <a:sym typeface="Helvetica Neue"/>
              </a:rPr>
              <a:t> la </a:t>
            </a:r>
            <a:r>
              <a:rPr lang="en-CA" sz="1100" b="1" dirty="0" err="1">
                <a:sym typeface="Helvetica Neue"/>
              </a:rPr>
              <a:t>glaise</a:t>
            </a:r>
            <a:r>
              <a:rPr lang="en-CA" sz="1100" b="1" dirty="0">
                <a:sym typeface="Helvetica Neue"/>
              </a:rPr>
              <a:t> de la figure </a:t>
            </a:r>
            <a:r>
              <a:rPr lang="en-CA" sz="1100" b="1" dirty="0" err="1">
                <a:sym typeface="Helvetica Neue"/>
              </a:rPr>
              <a:t>principale</a:t>
            </a:r>
            <a:r>
              <a:rPr lang="en-CA" sz="1100" b="1" dirty="0">
                <a:sym typeface="Helvetica Neue"/>
              </a:rPr>
              <a:t> du Monument </a:t>
            </a:r>
            <a:r>
              <a:rPr lang="en-CA" sz="1100" b="1" dirty="0" err="1">
                <a:sym typeface="Helvetica Neue"/>
              </a:rPr>
              <a:t>commémoratif</a:t>
            </a:r>
            <a:r>
              <a:rPr lang="en-CA" sz="1100" b="1" dirty="0">
                <a:sym typeface="Helvetica Neue"/>
              </a:rPr>
              <a:t> de la guerre </a:t>
            </a:r>
            <a:r>
              <a:rPr lang="en-CA" sz="1100" b="1" dirty="0" err="1">
                <a:sym typeface="Helvetica Neue"/>
              </a:rPr>
              <a:t>d’Afrique</a:t>
            </a:r>
            <a:r>
              <a:rPr lang="en-CA" sz="1100" b="1" dirty="0">
                <a:sym typeface="Helvetica Neue"/>
              </a:rPr>
              <a:t> du Sud, Toronto, 1906.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E0BDB-D1C9-7B4A-8C20-9B3C8A0CA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86" y="175898"/>
            <a:ext cx="3664905" cy="479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72688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222;p41"/>
          <p:cNvSpPr txBox="1"/>
          <p:nvPr/>
        </p:nvSpPr>
        <p:spPr>
          <a:xfrm>
            <a:off x="5438557" y="4363098"/>
            <a:ext cx="289264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 err="1">
                <a:sym typeface="Helvetica Neue"/>
              </a:rPr>
              <a:t>Modèle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plâtre</a:t>
            </a:r>
            <a:r>
              <a:rPr lang="en-CA" sz="1100" b="1" dirty="0">
                <a:sym typeface="Helvetica Neue"/>
              </a:rPr>
              <a:t> pour</a:t>
            </a:r>
            <a:r>
              <a:rPr lang="en-CA" sz="1100" b="1" i="1" dirty="0">
                <a:sym typeface="Helvetica Neue"/>
              </a:rPr>
              <a:t> La compassion des Canadiens pour les </a:t>
            </a:r>
            <a:r>
              <a:rPr lang="en-CA" sz="1100" b="1" i="1" dirty="0" err="1">
                <a:sym typeface="Helvetica Neue"/>
              </a:rPr>
              <a:t>faibles</a:t>
            </a:r>
            <a:r>
              <a:rPr lang="en-CA" sz="1100" b="1" dirty="0">
                <a:sym typeface="Helvetica Neue"/>
              </a:rPr>
              <a:t> pour le </a:t>
            </a:r>
            <a:r>
              <a:rPr lang="en-CA" sz="1100" b="1" dirty="0" err="1">
                <a:sym typeface="Helvetica Neue"/>
              </a:rPr>
              <a:t>Mémorial</a:t>
            </a:r>
            <a:r>
              <a:rPr lang="en-CA" sz="1100" b="1" dirty="0">
                <a:sym typeface="Helvetica Neue"/>
              </a:rPr>
              <a:t> de </a:t>
            </a:r>
            <a:r>
              <a:rPr lang="en-CA" sz="1100" b="1" dirty="0" err="1">
                <a:sym typeface="Helvetica Neue"/>
              </a:rPr>
              <a:t>Vimy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s.d.</a:t>
            </a:r>
            <a:endParaRPr lang="en-CA" sz="1100" b="1" dirty="0"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669251-7E21-DD4F-AE9E-81EA24E54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11" y="170187"/>
            <a:ext cx="3834753" cy="480312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222;p41"/>
          <p:cNvSpPr txBox="1"/>
          <p:nvPr/>
        </p:nvSpPr>
        <p:spPr>
          <a:xfrm>
            <a:off x="6437743" y="4053132"/>
            <a:ext cx="232756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Mémorial</a:t>
            </a:r>
            <a:r>
              <a:rPr lang="en-CA" sz="1100" b="1" dirty="0">
                <a:sym typeface="Helvetica Neue"/>
              </a:rPr>
              <a:t> national du Canada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Vimy</a:t>
            </a:r>
            <a:r>
              <a:rPr lang="en-CA" sz="1100" b="1" dirty="0">
                <a:sym typeface="Helvetica Neue"/>
              </a:rPr>
              <a:t> [</a:t>
            </a:r>
            <a:r>
              <a:rPr lang="en-CA" sz="1100" b="1" dirty="0" err="1">
                <a:sym typeface="Helvetica Neue"/>
              </a:rPr>
              <a:t>détail</a:t>
            </a:r>
            <a:r>
              <a:rPr lang="en-CA" sz="1100" b="1" dirty="0">
                <a:sym typeface="Helvetica Neue"/>
              </a:rPr>
              <a:t>, la figure </a:t>
            </a:r>
            <a:r>
              <a:rPr lang="en-CA" sz="1100" b="1" dirty="0" err="1">
                <a:sym typeface="Helvetica Neue"/>
              </a:rPr>
              <a:t>féminine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en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deuil</a:t>
            </a:r>
            <a:r>
              <a:rPr lang="en-CA" sz="1100" b="1" dirty="0">
                <a:sym typeface="Helvetica Neue"/>
              </a:rPr>
              <a:t>], 1921-1936.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C693BF-2144-4944-A819-8DBD1B919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31" y="304114"/>
            <a:ext cx="6051103" cy="45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456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5008601" y="4583368"/>
            <a:ext cx="3044223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Monument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la </a:t>
            </a:r>
            <a:r>
              <a:rPr lang="en-CA" sz="1100" b="1" dirty="0" err="1">
                <a:sym typeface="Helvetica Neue"/>
              </a:rPr>
              <a:t>rébellion</a:t>
            </a:r>
            <a:r>
              <a:rPr lang="en-CA" sz="1100" b="1" dirty="0">
                <a:sym typeface="Helvetica Neue"/>
              </a:rPr>
              <a:t> du Nord-Ouest [</a:t>
            </a:r>
            <a:r>
              <a:rPr lang="en-CA" sz="1100" b="1" dirty="0" err="1">
                <a:sym typeface="Helvetica Neue"/>
              </a:rPr>
              <a:t>détail</a:t>
            </a:r>
            <a:r>
              <a:rPr lang="en-CA" sz="1100" b="1" dirty="0">
                <a:sym typeface="Helvetica Neue"/>
              </a:rPr>
              <a:t>], 1894-1896.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F9D5E4-75CA-614B-8305-33CBEB9FE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18" y="140264"/>
            <a:ext cx="3172137" cy="48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477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364206" y="4288230"/>
            <a:ext cx="6568544" cy="3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Monument aux </a:t>
            </a:r>
            <a:r>
              <a:rPr lang="en-CA" sz="1100" b="1" dirty="0" err="1">
                <a:sym typeface="Helvetica Neue"/>
              </a:rPr>
              <a:t>morts</a:t>
            </a:r>
            <a:r>
              <a:rPr lang="en-CA" sz="1100" b="1" dirty="0">
                <a:sym typeface="Helvetica Neue"/>
              </a:rPr>
              <a:t> de Stratford, 1919-1922.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13915-F43A-D846-A086-7AB0036A7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05" y="553754"/>
            <a:ext cx="6466945" cy="3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831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442715" y="4472958"/>
            <a:ext cx="656854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</a:t>
            </a:r>
            <a:r>
              <a:rPr lang="en-CA" sz="1100" b="1" dirty="0" err="1">
                <a:sym typeface="Helvetica Neue"/>
              </a:rPr>
              <a:t>Mémorial</a:t>
            </a:r>
            <a:r>
              <a:rPr lang="en-CA" sz="1100" b="1" dirty="0">
                <a:sym typeface="Helvetica Neue"/>
              </a:rPr>
              <a:t> national du Canada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Vimy</a:t>
            </a:r>
            <a:r>
              <a:rPr lang="en-CA" sz="1100" b="1" dirty="0">
                <a:sym typeface="Helvetica Neue"/>
              </a:rPr>
              <a:t>, 1921-1936.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431911-E33E-184B-AF7E-B73A44714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80" y="263121"/>
            <a:ext cx="6179128" cy="411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075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4802909" y="4382339"/>
            <a:ext cx="320373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, Monument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William Lyon Mackenzie [</a:t>
            </a:r>
            <a:r>
              <a:rPr lang="en-CA" sz="1100" b="1" dirty="0" err="1">
                <a:sym typeface="Helvetica Neue"/>
              </a:rPr>
              <a:t>détail</a:t>
            </a:r>
            <a:r>
              <a:rPr lang="en-CA" sz="1100" b="1" dirty="0">
                <a:sym typeface="Helvetica Neue"/>
              </a:rPr>
              <a:t>, la figure </a:t>
            </a:r>
            <a:r>
              <a:rPr lang="en-CA" sz="1100" b="1" dirty="0" err="1">
                <a:sym typeface="Helvetica Neue"/>
              </a:rPr>
              <a:t>représentant</a:t>
            </a:r>
            <a:r>
              <a:rPr lang="en-CA" sz="1100" b="1" dirty="0">
                <a:sym typeface="Helvetica Neue"/>
              </a:rPr>
              <a:t> Mackenzie], 1936-1940.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04E27-7CDF-0B4A-950F-7BDAB2159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58" y="151823"/>
            <a:ext cx="3510224" cy="483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252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6567056" y="4359823"/>
            <a:ext cx="2401454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Walter S. </a:t>
            </a:r>
            <a:r>
              <a:rPr lang="en-CA" sz="1100" b="1" dirty="0" err="1">
                <a:sym typeface="Helvetica Neue"/>
              </a:rPr>
              <a:t>Allward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la </a:t>
            </a:r>
            <a:r>
              <a:rPr lang="en-CA" sz="1100" b="1" dirty="0" err="1">
                <a:sym typeface="Helvetica Neue"/>
              </a:rPr>
              <a:t>plage</a:t>
            </a:r>
            <a:r>
              <a:rPr lang="en-CA" sz="1100" b="1" dirty="0">
                <a:sym typeface="Helvetica Neue"/>
              </a:rPr>
              <a:t> avec </a:t>
            </a:r>
            <a:r>
              <a:rPr lang="en-CA" sz="1100" b="1" dirty="0" err="1">
                <a:sym typeface="Helvetica Neue"/>
              </a:rPr>
              <a:t>sa</a:t>
            </a:r>
            <a:r>
              <a:rPr lang="en-CA" sz="1100" b="1" dirty="0">
                <a:sym typeface="Helvetica Neue"/>
              </a:rPr>
              <a:t> femme, Margaret, et </a:t>
            </a:r>
            <a:r>
              <a:rPr lang="en-CA" sz="1100" b="1" dirty="0" err="1">
                <a:sym typeface="Helvetica Neue"/>
              </a:rPr>
              <a:t>leurs</a:t>
            </a:r>
            <a:r>
              <a:rPr lang="en-CA" sz="1100" b="1" dirty="0">
                <a:sym typeface="Helvetica Neue"/>
              </a:rPr>
              <a:t> deux enfants, Hugh et Don, </a:t>
            </a:r>
            <a:r>
              <a:rPr lang="en-CA" sz="1100" b="1" dirty="0" err="1">
                <a:sym typeface="Helvetica Neue"/>
              </a:rPr>
              <a:t>s.d.</a:t>
            </a:r>
            <a:endParaRPr lang="en-CA" sz="1100" b="1" dirty="0">
              <a:sym typeface="Helvetica Neue"/>
            </a:endParaRP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FD10AA-C39B-894E-A4B1-F5640CB4E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9" y="182640"/>
            <a:ext cx="6146574" cy="477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58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6AC285BC-FD99-074B-A550-9EDD86D2BA43}"/>
              </a:ext>
            </a:extLst>
          </p:cNvPr>
          <p:cNvSpPr txBox="1"/>
          <p:nvPr/>
        </p:nvSpPr>
        <p:spPr>
          <a:xfrm>
            <a:off x="1686036" y="4242792"/>
            <a:ext cx="747643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CA" sz="1100" b="1" dirty="0">
                <a:sym typeface="Helvetica Neue"/>
              </a:rPr>
              <a:t>Vue de </a:t>
            </a:r>
            <a:r>
              <a:rPr lang="en-CA" sz="1100" b="1" dirty="0" err="1">
                <a:sym typeface="Helvetica Neue"/>
              </a:rPr>
              <a:t>l’inauguration</a:t>
            </a:r>
            <a:r>
              <a:rPr lang="en-CA" sz="1100" b="1" dirty="0">
                <a:sym typeface="Helvetica Neue"/>
              </a:rPr>
              <a:t> du Monument </a:t>
            </a:r>
            <a:r>
              <a:rPr lang="en-CA" sz="1100" b="1" dirty="0" err="1">
                <a:sym typeface="Helvetica Neue"/>
              </a:rPr>
              <a:t>commémoratif</a:t>
            </a:r>
            <a:r>
              <a:rPr lang="en-CA" sz="1100" b="1" dirty="0">
                <a:sym typeface="Helvetica Neue"/>
              </a:rPr>
              <a:t> Bell </a:t>
            </a:r>
            <a:r>
              <a:rPr lang="en-CA" sz="1100" b="1" dirty="0" err="1">
                <a:sym typeface="Helvetica Neue"/>
              </a:rPr>
              <a:t>érigé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l’été</a:t>
            </a:r>
            <a:r>
              <a:rPr lang="en-CA" sz="1100" b="1" dirty="0">
                <a:sym typeface="Helvetica Neue"/>
              </a:rPr>
              <a:t> 1874 pour </a:t>
            </a:r>
            <a:br>
              <a:rPr lang="en-CA" sz="1100" b="1" dirty="0">
                <a:sym typeface="Helvetica Neue"/>
              </a:rPr>
            </a:br>
            <a:r>
              <a:rPr lang="en-CA" sz="1100" b="1" dirty="0" err="1">
                <a:sym typeface="Helvetica Neue"/>
              </a:rPr>
              <a:t>commémorer</a:t>
            </a:r>
            <a:r>
              <a:rPr lang="en-CA" sz="1100" b="1" dirty="0">
                <a:sym typeface="Helvetica Neue"/>
              </a:rPr>
              <a:t> </a:t>
            </a:r>
            <a:r>
              <a:rPr lang="en-CA" sz="1100" b="1" dirty="0" err="1">
                <a:sym typeface="Helvetica Neue"/>
              </a:rPr>
              <a:t>l’invention</a:t>
            </a:r>
            <a:r>
              <a:rPr lang="en-CA" sz="1100" b="1" dirty="0">
                <a:sym typeface="Helvetica Neue"/>
              </a:rPr>
              <a:t> du </a:t>
            </a:r>
            <a:r>
              <a:rPr lang="en-CA" sz="1100" b="1" dirty="0" err="1">
                <a:sym typeface="Helvetica Neue"/>
              </a:rPr>
              <a:t>téléphone</a:t>
            </a:r>
            <a:r>
              <a:rPr lang="en-CA" sz="1100" b="1" dirty="0">
                <a:sym typeface="Helvetica Neue"/>
              </a:rPr>
              <a:t> par Bell </a:t>
            </a:r>
            <a:r>
              <a:rPr lang="en-CA" sz="1100" b="1" dirty="0" err="1">
                <a:sym typeface="Helvetica Neue"/>
              </a:rPr>
              <a:t>à</a:t>
            </a:r>
            <a:r>
              <a:rPr lang="en-CA" sz="1100" b="1" dirty="0">
                <a:sym typeface="Helvetica Neue"/>
              </a:rPr>
              <a:t> Brantford, Ontario, 1917.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64903-2AF8-F547-9781-7138793CC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274" y="559076"/>
            <a:ext cx="5601452" cy="36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6058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744</Words>
  <Application>Microsoft Macintosh PowerPoint</Application>
  <PresentationFormat>On-screen Show (16:9)</PresentationFormat>
  <Paragraphs>66</Paragraphs>
  <Slides>36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Simone Wharton</cp:lastModifiedBy>
  <cp:revision>18</cp:revision>
  <dcterms:modified xsi:type="dcterms:W3CDTF">2021-10-19T13:45:16Z</dcterms:modified>
</cp:coreProperties>
</file>