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267" r:id="rId36"/>
    <p:sldId id="314" r:id="rId3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/>
    <p:restoredTop sz="75754" autoAdjust="0"/>
  </p:normalViewPr>
  <p:slideViewPr>
    <p:cSldViewPr snapToGrid="0" snapToObjects="1">
      <p:cViewPr varScale="1">
        <p:scale>
          <a:sx n="86" d="100"/>
          <a:sy n="86" d="100"/>
        </p:scale>
        <p:origin x="14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4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5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4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AEB9E5-F43A-1042-9DFF-F860F307C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45329" cy="514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16947" y="4564382"/>
            <a:ext cx="501534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South African </a:t>
            </a:r>
            <a:br>
              <a:rPr lang="en-CA" dirty="0"/>
            </a:br>
            <a:r>
              <a:rPr lang="en-CA" dirty="0"/>
              <a:t>War Memorial, 1904–11.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E1296-9916-1A41-B46F-C2A2EF824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45" y="142078"/>
            <a:ext cx="3278910" cy="4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85820" y="4527437"/>
            <a:ext cx="5015345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Aerial view of the </a:t>
            </a:r>
            <a:r>
              <a:rPr lang="en-CA" dirty="0" err="1"/>
              <a:t>Vimy</a:t>
            </a:r>
            <a:r>
              <a:rPr lang="en-CA" dirty="0"/>
              <a:t> Memorial dedication ceremony, 1936.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A1CD1-95D3-1B49-AD41-71A27C2AC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7" y="284136"/>
            <a:ext cx="5287818" cy="41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38009" y="4638273"/>
            <a:ext cx="862962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South African War Memorial, 1904–11.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EEB75-7DE9-A640-BF8D-4B5D9F20C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29" y="234440"/>
            <a:ext cx="6542207" cy="43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66981" y="4462783"/>
            <a:ext cx="626225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Bell Memorial (detail of central panel), 1909–17. </a:t>
            </a:r>
            <a:r>
              <a:rPr lang="en-CA" dirty="0" err="1"/>
              <a:t>Allward</a:t>
            </a:r>
            <a:r>
              <a:rPr lang="en-CA" dirty="0"/>
              <a:t> often worked in bronze, and this monument is one of his most complex projects.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47EF5-FF9E-AF4B-8BE2-F575F64A9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2" y="275296"/>
            <a:ext cx="6262255" cy="41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03312" y="4182796"/>
            <a:ext cx="334192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Stratford War Memorial (detail), 1919–22. </a:t>
            </a:r>
            <a:r>
              <a:rPr lang="en-CA" dirty="0" err="1"/>
              <a:t>Allward’s</a:t>
            </a:r>
            <a:r>
              <a:rPr lang="en-CA" dirty="0"/>
              <a:t> work depicts figures representing the triumph of right </a:t>
            </a:r>
            <a:br>
              <a:rPr lang="en-CA" dirty="0"/>
            </a:br>
            <a:r>
              <a:rPr lang="en-CA" dirty="0"/>
              <a:t>over brute force.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1BFB8-8702-2D4D-9C9D-1200276DE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/>
          <a:stretch/>
        </p:blipFill>
        <p:spPr>
          <a:xfrm>
            <a:off x="1062180" y="562429"/>
            <a:ext cx="3953165" cy="43696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66366" y="3785631"/>
            <a:ext cx="334192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Stratford War Memorial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(detail of bronze figures), 1919–22. In 1919, this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monument design was unusual because it depicts allegorical values instead of a soldier.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B9584-8E4E-A140-9E17-8166E8E43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45228"/>
          <a:stretch/>
        </p:blipFill>
        <p:spPr>
          <a:xfrm>
            <a:off x="273709" y="858455"/>
            <a:ext cx="4807930" cy="36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35458" y="4043729"/>
            <a:ext cx="334192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i="1" dirty="0"/>
              <a:t>The Old Soldier</a:t>
            </a:r>
            <a:r>
              <a:rPr lang="en-CA" dirty="0"/>
              <a:t>, War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of 1812 Memorial (detail of bust), 1903–7. For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this work, </a:t>
            </a:r>
            <a:r>
              <a:rPr lang="en-CA" dirty="0" err="1"/>
              <a:t>Allward</a:t>
            </a:r>
            <a:r>
              <a:rPr lang="en-CA" dirty="0"/>
              <a:t> represented a dignified,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sombre veteran.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014C6-72FF-BE45-86C2-BE4A860AB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24" y="581890"/>
            <a:ext cx="3242686" cy="43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49091" y="4089910"/>
            <a:ext cx="350058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South African War Memorial (detail of lower figures), 1904–11. This monument is positioned in the centre of a major road, giving it a commanding view.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3CBB9-62CA-F14B-91E3-BB934E1B8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t="58900" r="24718"/>
          <a:stretch/>
        </p:blipFill>
        <p:spPr>
          <a:xfrm>
            <a:off x="1043707" y="551584"/>
            <a:ext cx="3639129" cy="42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00072" y="4089910"/>
            <a:ext cx="350058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South African War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Memorial (detail of </a:t>
            </a:r>
            <a:r>
              <a:rPr lang="en-CA" i="1" dirty="0"/>
              <a:t>Victory</a:t>
            </a:r>
            <a:r>
              <a:rPr lang="en-CA" dirty="0"/>
              <a:t>), 1904–11. This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figure was inspired by an ancient Greek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statue of the goddess of Victory.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90663-E59A-1840-ADEB-0BC9378D1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r="5758"/>
          <a:stretch/>
        </p:blipFill>
        <p:spPr>
          <a:xfrm>
            <a:off x="1394687" y="551583"/>
            <a:ext cx="3528293" cy="43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498108" y="3951365"/>
            <a:ext cx="396240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 (detail of </a:t>
            </a:r>
            <a:r>
              <a:rPr lang="en-CA" i="1" dirty="0"/>
              <a:t>Canada Bereft</a:t>
            </a:r>
            <a:r>
              <a:rPr lang="en-CA" dirty="0"/>
              <a:t> in the foreground and </a:t>
            </a:r>
            <a:r>
              <a:rPr lang="en-CA" i="1" dirty="0"/>
              <a:t>The Spirit of Sacrifice </a:t>
            </a:r>
            <a:r>
              <a:rPr lang="en-CA" dirty="0"/>
              <a:t>and </a:t>
            </a:r>
            <a:r>
              <a:rPr lang="en-CA" i="1" dirty="0"/>
              <a:t>The Passing of the Torch</a:t>
            </a:r>
            <a:r>
              <a:rPr lang="en-CA" dirty="0"/>
              <a:t>), 1921–36. The statues at </a:t>
            </a:r>
            <a:r>
              <a:rPr lang="en-CA" dirty="0" err="1"/>
              <a:t>Vimy</a:t>
            </a:r>
            <a:r>
              <a:rPr lang="en-CA" dirty="0"/>
              <a:t> represent grief as well as sacrifice, alluding to the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complex emotions people felt after the war.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BD5DF-16CA-954B-9199-6E4F15C6D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0" y="551583"/>
            <a:ext cx="2873451" cy="43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165617" y="4281758"/>
            <a:ext cx="304422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 (detail of </a:t>
            </a:r>
            <a:r>
              <a:rPr lang="en-CA" i="1" dirty="0"/>
              <a:t>The Spirit of Sacrifice </a:t>
            </a:r>
            <a:r>
              <a:rPr lang="en-CA" dirty="0"/>
              <a:t>and </a:t>
            </a:r>
            <a:r>
              <a:rPr lang="en-CA" i="1" dirty="0"/>
              <a:t>The Passing of the Torch</a:t>
            </a:r>
            <a:r>
              <a:rPr lang="en-CA" dirty="0"/>
              <a:t>), 1921–36. </a:t>
            </a:r>
            <a:r>
              <a:rPr lang="en-CA" dirty="0" err="1"/>
              <a:t>Allward’s</a:t>
            </a:r>
            <a:r>
              <a:rPr lang="en-CA" dirty="0"/>
              <a:t> monument at </a:t>
            </a:r>
            <a:r>
              <a:rPr lang="en-CA" dirty="0" err="1"/>
              <a:t>Vimy</a:t>
            </a:r>
            <a:r>
              <a:rPr lang="en-CA" dirty="0"/>
              <a:t> includes twenty sculpted figures.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A48A2-CCCB-2049-B897-71896E763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87" y="124582"/>
            <a:ext cx="3266667" cy="49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73709" y="4230255"/>
            <a:ext cx="833458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i="1" dirty="0"/>
              <a:t>The Storm </a:t>
            </a:r>
            <a:r>
              <a:rPr lang="en-CA" dirty="0"/>
              <a:t>(front [left] and back [right]), 1920. This small sculpture portrays a woman leaning forward, her face hidden by her raised arm and her cloak.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4B1C2-4C87-6440-8652-21A06DAFA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9" y="745038"/>
            <a:ext cx="8334583" cy="33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73964" y="4521350"/>
            <a:ext cx="501534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South African </a:t>
            </a:r>
            <a:br>
              <a:rPr lang="en-CA" dirty="0"/>
            </a:br>
            <a:r>
              <a:rPr lang="en-CA" dirty="0"/>
              <a:t>War Memorial, 1904–11.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E1296-9916-1A41-B46F-C2A2EF824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3" y="420789"/>
            <a:ext cx="3066472" cy="4544511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83854" y="4108439"/>
            <a:ext cx="66132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Bell Memorial, 1909–17. With this design, </a:t>
            </a:r>
            <a:r>
              <a:rPr lang="en-CA" dirty="0" err="1"/>
              <a:t>Allward</a:t>
            </a:r>
            <a:r>
              <a:rPr lang="en-CA" dirty="0"/>
              <a:t> included a series of steps,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encouraging people to come closer to the sculptures on the monument.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37C93-6EC9-4C48-9EDD-4A9228ABD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81" y="699576"/>
            <a:ext cx="6862618" cy="33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87637" y="4182796"/>
            <a:ext cx="385156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Peterborough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War Memorial, 1921–29. This monument is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somewhat similar to the monument </a:t>
            </a:r>
            <a:r>
              <a:rPr lang="en-CA" dirty="0" err="1"/>
              <a:t>Allward</a:t>
            </a: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designed for Stratford.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ADE90-A416-F24A-BF6C-E15800455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8" y="465415"/>
            <a:ext cx="3371273" cy="44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65965" y="4488872"/>
            <a:ext cx="412865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Peterborough War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/>
              <a:t>Memorial (detail of </a:t>
            </a:r>
            <a:r>
              <a:rPr lang="en-CA" i="1"/>
              <a:t>Civilization</a:t>
            </a:r>
            <a:r>
              <a:rPr lang="en-CA"/>
              <a:t>), 1921–29.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10B46-811C-174A-949E-E438CACA9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7" y="581760"/>
            <a:ext cx="2927063" cy="43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65965" y="4488872"/>
            <a:ext cx="412865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Peterborough War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Memorial (detail of </a:t>
            </a:r>
            <a:r>
              <a:rPr lang="en-CA" i="1" dirty="0"/>
              <a:t>Strife</a:t>
            </a:r>
            <a:r>
              <a:rPr lang="en-CA" dirty="0"/>
              <a:t>), 1921–29.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10585-8FCB-F84B-82F2-0595C3586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8" y="581761"/>
            <a:ext cx="2945534" cy="43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34103" y="4421531"/>
            <a:ext cx="568873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Memorial, 1921–36. This monument commemorates the 61,000 Canadians who lost their lives during the First World War.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7C5BF-5095-9C48-A14A-6168F834F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2" y="460375"/>
            <a:ext cx="5835794" cy="38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72364" y="4198469"/>
            <a:ext cx="336325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 (detail of </a:t>
            </a:r>
            <a:br>
              <a:rPr lang="en-CA" dirty="0"/>
            </a:br>
            <a:r>
              <a:rPr lang="en-CA" i="1" dirty="0"/>
              <a:t>The Sympathy of the Canadians for the Helpless</a:t>
            </a:r>
            <a:r>
              <a:rPr lang="en-CA" dirty="0"/>
              <a:t>), 1921–36. </a:t>
            </a:r>
            <a:r>
              <a:rPr lang="en-CA" dirty="0" err="1"/>
              <a:t>Allward</a:t>
            </a:r>
            <a:r>
              <a:rPr lang="en-CA" dirty="0"/>
              <a:t> worked with several assistants to carve all the sculptures.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97303-87D1-F84E-AF08-65C66572C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0" y="460375"/>
            <a:ext cx="3363259" cy="44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69164" y="4337015"/>
            <a:ext cx="336325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 (detail of </a:t>
            </a:r>
            <a:r>
              <a:rPr lang="en-CA" i="1" dirty="0"/>
              <a:t>Male Mourner</a:t>
            </a:r>
            <a:r>
              <a:rPr lang="en-CA" dirty="0"/>
              <a:t>), 1921–36. This giant figure was inspired by a work by Michelangelo.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DCDF2-D517-B440-A87A-E6E0A3667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0" y="460375"/>
            <a:ext cx="3117627" cy="44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17673" y="4110182"/>
            <a:ext cx="260465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Memorial, 1921–36. The monument at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 err="1"/>
              <a:t>Vimy</a:t>
            </a:r>
            <a:r>
              <a:rPr lang="en-CA" dirty="0"/>
              <a:t> is designed to encourage people to walk around it.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F4CEA-63A4-2942-BE43-C6251ED25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7" y="561975"/>
            <a:ext cx="5793947" cy="43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2DF93D-2362-5444-806E-F9020702E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7" y="106187"/>
            <a:ext cx="3408218" cy="4912653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5617" y="4766528"/>
            <a:ext cx="304422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c.1909.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66692" y="4155088"/>
            <a:ext cx="284480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 (detail of the Chorus), 1921–36. The highest sculptures on the monument are 100 feet above the ground.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3EFFA-2E1B-C44E-B24D-22134DCC3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r="11269"/>
          <a:stretch/>
        </p:blipFill>
        <p:spPr>
          <a:xfrm>
            <a:off x="712944" y="699243"/>
            <a:ext cx="5052292" cy="42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39274" y="4283262"/>
            <a:ext cx="68164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Alternative design for the </a:t>
            </a:r>
            <a:r>
              <a:rPr lang="en-CA" dirty="0" err="1"/>
              <a:t>Vimy</a:t>
            </a:r>
            <a:r>
              <a:rPr lang="en-CA" dirty="0"/>
              <a:t> Memorial, n.d. </a:t>
            </a:r>
            <a:r>
              <a:rPr lang="en-CA" dirty="0" err="1"/>
              <a:t>Allward</a:t>
            </a:r>
            <a:r>
              <a:rPr lang="en-CA" dirty="0"/>
              <a:t> made over 150 sketches while designing this memorial.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6D5A9-1CD2-0B41-84BC-0FF844591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44" y="315855"/>
            <a:ext cx="6482183" cy="38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39272" y="4193621"/>
            <a:ext cx="68164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Maquette for Peterborough War Memorial, n.d. This maquette shows </a:t>
            </a:r>
            <a:r>
              <a:rPr lang="en-CA" dirty="0" err="1"/>
              <a:t>Allward’s</a:t>
            </a:r>
            <a:r>
              <a:rPr lang="en-CA" dirty="0"/>
              <a:t> plan for the giant bronze and stone monument in Peterborough.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F4147-A82A-B348-B424-6DA7BF97D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7" y="426691"/>
            <a:ext cx="6687127" cy="36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58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49092" y="4227054"/>
            <a:ext cx="384232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Carvers working on </a:t>
            </a:r>
            <a:r>
              <a:rPr lang="en-CA" i="1" dirty="0"/>
              <a:t>The Sympathy of the Canadians for the Helpless </a:t>
            </a:r>
            <a:r>
              <a:rPr lang="en-CA" dirty="0"/>
              <a:t>sculpture for the </a:t>
            </a:r>
            <a:r>
              <a:rPr lang="en-CA" dirty="0" err="1"/>
              <a:t>Vimy</a:t>
            </a:r>
            <a:r>
              <a:rPr lang="en-CA" dirty="0"/>
              <a:t> Memorial, n.d. </a:t>
            </a:r>
            <a:r>
              <a:rPr lang="en-CA" dirty="0" err="1"/>
              <a:t>Allward’s</a:t>
            </a:r>
            <a:r>
              <a:rPr lang="en-CA" dirty="0"/>
              <a:t> assistants at </a:t>
            </a:r>
            <a:r>
              <a:rPr lang="en-CA" dirty="0" err="1"/>
              <a:t>Vimy</a:t>
            </a:r>
            <a:r>
              <a:rPr lang="en-CA" dirty="0"/>
              <a:t> worked with models he had made to create the final sculptures.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E6002-A54D-AE4D-A6E5-6A6E9AD70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14" y="202095"/>
            <a:ext cx="3424757" cy="47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61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13417" y="4365599"/>
            <a:ext cx="384232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 working in clay on the main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figure for the South African War Memorial, </a:t>
            </a:r>
            <a:br>
              <a:rPr lang="en-CA" dirty="0"/>
            </a:br>
            <a:r>
              <a:rPr lang="en-CA" dirty="0"/>
              <a:t>Toronto, 1906.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E0BDB-D1C9-7B4A-8C20-9B3C8A0CA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86" y="175898"/>
            <a:ext cx="3664905" cy="47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26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5447793" y="4012116"/>
            <a:ext cx="305889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Plaster model of </a:t>
            </a:r>
            <a:br>
              <a:rPr lang="en-CA" dirty="0"/>
            </a:br>
            <a:r>
              <a:rPr lang="en-CA" i="1" dirty="0"/>
              <a:t>The Sympathy of the Canadians for the Helpless for the </a:t>
            </a:r>
            <a:r>
              <a:rPr lang="en-CA" i="1" dirty="0" err="1"/>
              <a:t>Vimy</a:t>
            </a:r>
            <a:r>
              <a:rPr lang="en-CA" i="1" dirty="0"/>
              <a:t> Memorial</a:t>
            </a:r>
            <a:r>
              <a:rPr lang="en-CA" dirty="0"/>
              <a:t>, n.d. </a:t>
            </a:r>
            <a:r>
              <a:rPr lang="en-CA" dirty="0" err="1"/>
              <a:t>Allward’s</a:t>
            </a:r>
            <a:r>
              <a:rPr lang="en-CA" dirty="0"/>
              <a:t> models for the </a:t>
            </a:r>
            <a:r>
              <a:rPr lang="en-CA" dirty="0" err="1"/>
              <a:t>Vimy</a:t>
            </a:r>
            <a:r>
              <a:rPr lang="en-CA" dirty="0"/>
              <a:t> project are now in Canadian museums.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69251-7E21-DD4F-AE9E-81EA24E54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11" y="170187"/>
            <a:ext cx="3834753" cy="48031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456216" y="3896114"/>
            <a:ext cx="232756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 (detail of </a:t>
            </a:r>
            <a:r>
              <a:rPr lang="en-CA" i="1" dirty="0"/>
              <a:t>Female Mourner</a:t>
            </a:r>
            <a:r>
              <a:rPr lang="en-CA" dirty="0"/>
              <a:t>), 1921–36. With this stone statue, </a:t>
            </a:r>
            <a:r>
              <a:rPr lang="en-CA" dirty="0" err="1"/>
              <a:t>Allward</a:t>
            </a:r>
            <a:r>
              <a:rPr lang="en-CA" dirty="0"/>
              <a:t> attempted to represent grief.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693BF-2144-4944-A819-8DBD1B919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1" y="304114"/>
            <a:ext cx="6051103" cy="4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56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17838" y="4425255"/>
            <a:ext cx="304422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Northwest Rebellion Monument (detail), 1894–96. This memorial features a sculpture of Peace.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9D5E4-75CA-614B-8305-33CBEB9FE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18" y="140264"/>
            <a:ext cx="3172137" cy="48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64206" y="4288230"/>
            <a:ext cx="656854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Stratford War Memorial, 1919–22. This monument is one of hundreds built by local communities after the First World War.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13915-F43A-D846-A086-7AB0036A7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05" y="553754"/>
            <a:ext cx="6466945" cy="3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38098" y="4371358"/>
            <a:ext cx="656854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Vimy</a:t>
            </a:r>
            <a:r>
              <a:rPr lang="en-CA" dirty="0"/>
              <a:t> Memorial, 1921–36. This monument marks the site of one of the most famous battles Canadians participated in during the First World War.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31911-E33E-184B-AF7E-B73A44714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3" y="161521"/>
            <a:ext cx="6179128" cy="41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12145" y="4248724"/>
            <a:ext cx="320373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William Lyon Mackenzie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Memorial (detail), 1936–40. </a:t>
            </a:r>
            <a:r>
              <a:rPr lang="en-CA" dirty="0" err="1"/>
              <a:t>Allward’s</a:t>
            </a: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final memorial features this dramatic bronze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bust of the man it commemorates.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04E27-7CDF-0B4A-950F-7BDAB2159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" y="151823"/>
            <a:ext cx="3510224" cy="48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67056" y="4359823"/>
            <a:ext cx="240145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 at the beach with his wife, Margaret, and his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two children, Hugh and Don, n.d.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D10AA-C39B-894E-A4B1-F5640CB4E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9" y="182640"/>
            <a:ext cx="6146574" cy="47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86036" y="4242792"/>
            <a:ext cx="747643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View of the dedication of the Bell Memorial, erected to commemorate the invention of </a:t>
            </a:r>
            <a:br>
              <a:rPr lang="en-CA" dirty="0"/>
            </a:br>
            <a:r>
              <a:rPr lang="en-CA" dirty="0"/>
              <a:t>the telephone by Bell in Brantford, Ontario, 1917.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64903-2AF8-F547-9781-7138793CC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74" y="559076"/>
            <a:ext cx="5601452" cy="36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993</Words>
  <Application>Microsoft Office PowerPoint</Application>
  <PresentationFormat>On-screen Show (16:9)</PresentationFormat>
  <Paragraphs>73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Jocelyn Anderson</cp:lastModifiedBy>
  <cp:revision>17</cp:revision>
  <dcterms:modified xsi:type="dcterms:W3CDTF">2021-10-18T22:59:54Z</dcterms:modified>
</cp:coreProperties>
</file>