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11"/>
    <p:restoredTop sz="75787" autoAdjust="0"/>
  </p:normalViewPr>
  <p:slideViewPr>
    <p:cSldViewPr snapToGrid="0" snapToObjects="1">
      <p:cViewPr varScale="1">
        <p:scale>
          <a:sx n="119" d="100"/>
          <a:sy n="119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EFCF9FCC-514F-466B-9A27-9C7FC347A7D7}"/>
    <pc:docChg chg="modSld">
      <pc:chgData name="Jocelyn Anderson" userId="fb29ce2979debd91" providerId="LiveId" clId="{EFCF9FCC-514F-466B-9A27-9C7FC347A7D7}" dt="2021-10-18T22:59:29.393" v="175" actId="20577"/>
      <pc:docMkLst>
        <pc:docMk/>
      </pc:docMkLst>
      <pc:sldChg chg="modSp mod">
        <pc:chgData name="Jocelyn Anderson" userId="fb29ce2979debd91" providerId="LiveId" clId="{EFCF9FCC-514F-466B-9A27-9C7FC347A7D7}" dt="2021-10-18T22:56:53.454" v="0" actId="114"/>
        <pc:sldMkLst>
          <pc:docMk/>
          <pc:sldMk cId="336830298" sldId="299"/>
        </pc:sldMkLst>
        <pc:spChg chg="mod">
          <ac:chgData name="Jocelyn Anderson" userId="fb29ce2979debd91" providerId="LiveId" clId="{EFCF9FCC-514F-466B-9A27-9C7FC347A7D7}" dt="2021-10-18T22:56:53.454" v="0" actId="114"/>
          <ac:spMkLst>
            <pc:docMk/>
            <pc:sldMk cId="336830298" sldId="299"/>
            <ac:spMk id="139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42.075" v="46" actId="20577"/>
        <pc:sldMkLst>
          <pc:docMk/>
          <pc:sldMk cId="3955984837" sldId="305"/>
        </pc:sldMkLst>
        <pc:spChg chg="mod">
          <ac:chgData name="Jocelyn Anderson" userId="fb29ce2979debd91" providerId="LiveId" clId="{EFCF9FCC-514F-466B-9A27-9C7FC347A7D7}" dt="2021-10-18T22:58:42.075" v="46" actId="20577"/>
          <ac:spMkLst>
            <pc:docMk/>
            <pc:sldMk cId="3955984837" sldId="305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8:54.741" v="67" actId="20577"/>
        <pc:sldMkLst>
          <pc:docMk/>
          <pc:sldMk cId="3743004661" sldId="306"/>
        </pc:sldMkLst>
        <pc:spChg chg="mod">
          <ac:chgData name="Jocelyn Anderson" userId="fb29ce2979debd91" providerId="LiveId" clId="{EFCF9FCC-514F-466B-9A27-9C7FC347A7D7}" dt="2021-10-18T22:58:54.741" v="67" actId="20577"/>
          <ac:spMkLst>
            <pc:docMk/>
            <pc:sldMk cId="3743004661" sldId="306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04.864" v="103" actId="20577"/>
        <pc:sldMkLst>
          <pc:docMk/>
          <pc:sldMk cId="1487328736" sldId="307"/>
        </pc:sldMkLst>
        <pc:spChg chg="mod">
          <ac:chgData name="Jocelyn Anderson" userId="fb29ce2979debd91" providerId="LiveId" clId="{EFCF9FCC-514F-466B-9A27-9C7FC347A7D7}" dt="2021-10-18T22:59:04.864" v="103" actId="20577"/>
          <ac:spMkLst>
            <pc:docMk/>
            <pc:sldMk cId="1487328736" sldId="307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17.210" v="139" actId="20577"/>
        <pc:sldMkLst>
          <pc:docMk/>
          <pc:sldMk cId="125935808" sldId="308"/>
        </pc:sldMkLst>
        <pc:spChg chg="mod">
          <ac:chgData name="Jocelyn Anderson" userId="fb29ce2979debd91" providerId="LiveId" clId="{EFCF9FCC-514F-466B-9A27-9C7FC347A7D7}" dt="2021-10-18T22:59:17.210" v="139" actId="20577"/>
          <ac:spMkLst>
            <pc:docMk/>
            <pc:sldMk cId="125935808" sldId="308"/>
            <ac:spMk id="141" creationId="{00000000-0000-0000-0000-000000000000}"/>
          </ac:spMkLst>
        </pc:spChg>
      </pc:sldChg>
      <pc:sldChg chg="modSp mod">
        <pc:chgData name="Jocelyn Anderson" userId="fb29ce2979debd91" providerId="LiveId" clId="{EFCF9FCC-514F-466B-9A27-9C7FC347A7D7}" dt="2021-10-18T22:59:29.393" v="175" actId="20577"/>
        <pc:sldMkLst>
          <pc:docMk/>
          <pc:sldMk cId="4066970366" sldId="309"/>
        </pc:sldMkLst>
        <pc:spChg chg="mod">
          <ac:chgData name="Jocelyn Anderson" userId="fb29ce2979debd91" providerId="LiveId" clId="{EFCF9FCC-514F-466B-9A27-9C7FC347A7D7}" dt="2021-10-18T22:59:29.393" v="175" actId="20577"/>
          <ac:spMkLst>
            <pc:docMk/>
            <pc:sldMk cId="4066970366" sldId="309"/>
            <ac:spMk id="14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62D2B6-4F42-8047-BD91-988C1F719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65060" y="4749004"/>
            <a:ext cx="2146380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Séchage de la morue, 1982.</a:t>
            </a:r>
            <a:r>
              <a:rPr lang="en-CA" sz="1100" b="1" dirty="0">
                <a:sym typeface="Helvetica Neue"/>
              </a:rPr>
              <a:t> 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81D29-7417-F840-9AFA-F1F8E2761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61" y="158546"/>
            <a:ext cx="3135875" cy="48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74208" y="4025980"/>
            <a:ext cx="228042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 (au centre) et Christopher Pratt lors </a:t>
            </a:r>
            <a:r>
              <a:rPr lang="fr-CA" sz="1100" b="1">
                <a:sym typeface="Helvetica Neue"/>
              </a:rPr>
              <a:t>de </a:t>
            </a:r>
            <a:br>
              <a:rPr lang="fr-CA" sz="1100" b="1">
                <a:sym typeface="Helvetica Neue"/>
              </a:rPr>
            </a:br>
            <a:r>
              <a:rPr lang="fr-CA" sz="1100" b="1">
                <a:sym typeface="Helvetica Neue"/>
              </a:rPr>
              <a:t>leur </a:t>
            </a:r>
            <a:r>
              <a:rPr lang="fr-CA" sz="1100" b="1" dirty="0">
                <a:sym typeface="Helvetica Neue"/>
              </a:rPr>
              <a:t>remise de diplôme à l’Université Mount Allison, </a:t>
            </a:r>
            <a:br>
              <a:rPr lang="fr-CA" sz="1100" b="1" dirty="0">
                <a:sym typeface="Helvetica Neue"/>
              </a:rPr>
            </a:br>
            <a:r>
              <a:rPr lang="fr-CA" sz="1100" b="1" dirty="0">
                <a:sym typeface="Helvetica Neue"/>
              </a:rPr>
              <a:t>le 16 mai 1961</a:t>
            </a:r>
            <a:r>
              <a:rPr lang="en-CA" sz="1100" b="1" dirty="0">
                <a:sym typeface="Helvetica Neue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05A73-3CC3-6844-9C7C-72740AA98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8" y="207092"/>
            <a:ext cx="3563184" cy="47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46844" y="4493342"/>
            <a:ext cx="572577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 à l’ouverture de l’exposition </a:t>
            </a:r>
            <a:r>
              <a:rPr lang="fr-CA" sz="1100" b="1" i="1" dirty="0" err="1">
                <a:sym typeface="Helvetica Neue"/>
              </a:rPr>
              <a:t>Some</a:t>
            </a:r>
            <a:r>
              <a:rPr lang="fr-CA" sz="1100" b="1" i="1" dirty="0">
                <a:sym typeface="Helvetica Neue"/>
              </a:rPr>
              <a:t> Canadian </a:t>
            </a:r>
            <a:r>
              <a:rPr lang="fr-CA" sz="1100" b="1" i="1" dirty="0" err="1">
                <a:sym typeface="Helvetica Neue"/>
              </a:rPr>
              <a:t>Women</a:t>
            </a:r>
            <a:r>
              <a:rPr lang="fr-CA" sz="1100" b="1" i="1" dirty="0">
                <a:sym typeface="Helvetica Neue"/>
              </a:rPr>
              <a:t> Artists / Quelques artistes canadiennes</a:t>
            </a:r>
            <a:r>
              <a:rPr lang="fr-CA" sz="1100" b="1" dirty="0">
                <a:sym typeface="Helvetica Neue"/>
              </a:rPr>
              <a:t>, au Musée des beaux-arts du Canada, Ottawa, 1975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51AED-E739-DE4F-9E54-40243840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02" y="224673"/>
            <a:ext cx="5520551" cy="426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14900" y="4517515"/>
            <a:ext cx="632315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 err="1">
                <a:sym typeface="Helvetica Neue"/>
              </a:rPr>
              <a:t>Silver</a:t>
            </a:r>
            <a:r>
              <a:rPr lang="fr-CA" sz="1100" b="1" i="1" dirty="0">
                <a:sym typeface="Helvetica Neue"/>
              </a:rPr>
              <a:t> Fish on Crimson Foil </a:t>
            </a:r>
            <a:r>
              <a:rPr lang="fr-CA" sz="1100" b="1" dirty="0">
                <a:sym typeface="Helvetica Neue"/>
              </a:rPr>
              <a:t>(</a:t>
            </a:r>
            <a:r>
              <a:rPr lang="fr-CA" sz="1100" b="1" i="1" dirty="0">
                <a:sym typeface="Helvetica Neue"/>
              </a:rPr>
              <a:t>Poisson argenté sur papier d’aluminium cramoisi</a:t>
            </a:r>
            <a:r>
              <a:rPr lang="fr-CA" sz="1100" b="1" dirty="0">
                <a:sym typeface="Helvetica Neue"/>
              </a:rPr>
              <a:t>), 1987. Pratt maîtrise le style pictural réaliste</a:t>
            </a:r>
            <a:r>
              <a:rPr lang="en-CA" sz="1100" b="1" dirty="0">
                <a:sym typeface="Helvetica Neue"/>
              </a:rPr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60680-5DBB-6448-8052-D47E2D8A8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20" y="289301"/>
            <a:ext cx="6323160" cy="42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151814" y="4601446"/>
            <a:ext cx="7355772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 dans son atelier, années 1990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729D4-2FFF-104D-A512-4C897DC1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72" y="207757"/>
            <a:ext cx="6652456" cy="43845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12310" y="3799513"/>
            <a:ext cx="2345144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Christmas Turkey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 err="1">
                <a:sym typeface="Helvetica Neue"/>
              </a:rPr>
              <a:t>Dinde</a:t>
            </a:r>
            <a:r>
              <a:rPr lang="en-CA" sz="1100" b="1" i="1" dirty="0">
                <a:sym typeface="Helvetica Neue"/>
              </a:rPr>
              <a:t> de Noël</a:t>
            </a:r>
            <a:r>
              <a:rPr lang="en-CA" sz="1100" b="1" dirty="0">
                <a:sym typeface="Helvetica Neue"/>
              </a:rPr>
              <a:t>), 1980. </a:t>
            </a:r>
            <a:r>
              <a:rPr lang="fr-CA" sz="1100" b="1" dirty="0">
                <a:sym typeface="Helvetica Neue"/>
              </a:rPr>
              <a:t>Cette œuvre est exemplaire du travail d’observation de la lumière et de la texture, caractéristique du travail de Pratt.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BF9CA-1CB3-BF4A-B1EA-8FF214918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3" y="497144"/>
            <a:ext cx="5627421" cy="43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86378" y="3997797"/>
            <a:ext cx="238170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>
                <a:sym typeface="Helvetica Neue"/>
              </a:rPr>
              <a:t>Jelly </a:t>
            </a:r>
            <a:r>
              <a:rPr lang="fr-CA" sz="1100" b="1" i="1" dirty="0" err="1">
                <a:sym typeface="Helvetica Neue"/>
              </a:rPr>
              <a:t>Shelf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dirty="0">
                <a:sym typeface="Helvetica Neue"/>
              </a:rPr>
              <a:t>(</a:t>
            </a:r>
            <a:r>
              <a:rPr lang="fr-CA" sz="1100" b="1" i="1" dirty="0">
                <a:sym typeface="Helvetica Neue"/>
              </a:rPr>
              <a:t>Pots de gelées</a:t>
            </a:r>
            <a:r>
              <a:rPr lang="fr-CA" sz="1100" b="1" dirty="0">
                <a:sym typeface="Helvetica Neue"/>
              </a:rPr>
              <a:t>), 1999. Cette peinture est inspirée d’un souvenir d’enfance alors qu’elle </a:t>
            </a:r>
            <a:r>
              <a:rPr lang="en-CA" sz="1100" b="1" dirty="0" err="1">
                <a:sym typeface="Helvetica Neue"/>
              </a:rPr>
              <a:t>observait</a:t>
            </a:r>
            <a:r>
              <a:rPr lang="en-CA" sz="1100" b="1" dirty="0">
                <a:sym typeface="Helvetica Neue"/>
              </a:rPr>
              <a:t> </a:t>
            </a:r>
            <a:r>
              <a:rPr lang="fr-CA" sz="1100" b="1" dirty="0">
                <a:sym typeface="Helvetica Neue"/>
              </a:rPr>
              <a:t>la lumière traversant les pots de gelée.</a:t>
            </a:r>
            <a:r>
              <a:rPr lang="en-CA" sz="1100" b="1" dirty="0">
                <a:sym typeface="Helvetica Neue"/>
              </a:rPr>
              <a:t> 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0F029-A803-8E48-9828-7F0669670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3" y="531581"/>
            <a:ext cx="5572910" cy="43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97444" y="3868666"/>
            <a:ext cx="205887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>
                <a:sym typeface="Helvetica Neue"/>
              </a:rPr>
              <a:t>Breakfast Last </a:t>
            </a:r>
            <a:r>
              <a:rPr lang="fr-CA" sz="1100" b="1" i="1" dirty="0" err="1">
                <a:sym typeface="Helvetica Neue"/>
              </a:rPr>
              <a:t>Summer</a:t>
            </a:r>
            <a:r>
              <a:rPr lang="fr-CA" sz="1100" b="1" dirty="0">
                <a:sym typeface="Helvetica Neue"/>
              </a:rPr>
              <a:t> (</a:t>
            </a:r>
            <a:r>
              <a:rPr lang="fr-CA" sz="1100" b="1" i="1" dirty="0">
                <a:sym typeface="Helvetica Neue"/>
              </a:rPr>
              <a:t>Déjeuner l’été dernier</a:t>
            </a:r>
            <a:r>
              <a:rPr lang="fr-CA" sz="1100" b="1" dirty="0">
                <a:sym typeface="Helvetica Neue"/>
              </a:rPr>
              <a:t>), 1994. En plus des natures mortes, Pratt se plaît à peindre des scènes d’intérieurs domestiques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13AAD-BD0F-4849-90CD-0527D3F05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0" y="545809"/>
            <a:ext cx="5842815" cy="43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44431" y="4257791"/>
            <a:ext cx="2990199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Bedroom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Chambre</a:t>
            </a:r>
            <a:r>
              <a:rPr lang="en-CA" sz="1100" b="1" dirty="0">
                <a:sym typeface="Helvetica Neue"/>
              </a:rPr>
              <a:t>), 1987. </a:t>
            </a:r>
            <a:r>
              <a:rPr lang="fr-CA" sz="1100" b="1" dirty="0">
                <a:sym typeface="Helvetica Neue"/>
              </a:rPr>
              <a:t>Pratt évoque, dans cette œuvre, la présence humaine sans la représenter, par l’image d’un lit défait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59CF8-3379-8E42-AF57-21761C27D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7" y="442861"/>
            <a:ext cx="3316243" cy="454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75126" y="3907341"/>
            <a:ext cx="295416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Pratt,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Ginger Ale and Tomato Sandwich no. 1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Ginger Ale et sandwich aux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tomates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</a:t>
            </a:r>
            <a:r>
              <a:rPr lang="en-CA" sz="1100" b="1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1999.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 composition d’une collation partiellement consommée présente une vue à vol d’oiseau parfaitement maîtrisée.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1D9A3-77A5-614B-9FA0-32E53DFE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10" y="449713"/>
            <a:ext cx="2954166" cy="45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509294" y="4254389"/>
            <a:ext cx="3018408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Pratt,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Currant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Jelly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Gelée de groseilles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1972. Des pots de gelée ou de confiture figurent souvent dans les tableaux de Mary Pratt, captant la lumière.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E4B46-9CA7-AF42-8F44-413D1FC82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98" y="148098"/>
            <a:ext cx="4815685" cy="48473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45244" y="4059550"/>
            <a:ext cx="268219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 err="1">
                <a:sym typeface="Helvetica Neue"/>
              </a:rPr>
              <a:t>Eggs</a:t>
            </a:r>
            <a:r>
              <a:rPr lang="fr-CA" sz="1100" b="1" i="1" dirty="0">
                <a:sym typeface="Helvetica Neue"/>
              </a:rPr>
              <a:t> in an Egg </a:t>
            </a:r>
            <a:r>
              <a:rPr lang="fr-CA" sz="1100" b="1" i="1" dirty="0" err="1">
                <a:sym typeface="Helvetica Neue"/>
              </a:rPr>
              <a:t>Crate</a:t>
            </a:r>
            <a:r>
              <a:rPr lang="fr-CA" sz="1100" b="1" dirty="0">
                <a:sym typeface="Helvetica Neue"/>
              </a:rPr>
              <a:t> (</a:t>
            </a:r>
            <a:r>
              <a:rPr lang="fr-CA" sz="1100" b="1" i="1" dirty="0">
                <a:sym typeface="Helvetica Neue"/>
              </a:rPr>
              <a:t>Œufs dans une boîte d’œufs</a:t>
            </a:r>
            <a:r>
              <a:rPr lang="fr-CA" sz="1100" b="1" dirty="0">
                <a:sym typeface="Helvetica Neue"/>
              </a:rPr>
              <a:t>), 1975. Pratt réalise cette œuvre après avoir été saisie par la texture glissante de l’intérieur des coquilles d’œufs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4B06F4-9E99-0443-B507-032E2EAA2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7" y="542263"/>
            <a:ext cx="5376137" cy="44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913910" y="4045319"/>
            <a:ext cx="263278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 err="1">
                <a:sym typeface="Helvetica Neue"/>
              </a:rPr>
              <a:t>Artifacts</a:t>
            </a:r>
            <a:r>
              <a:rPr lang="fr-CA" sz="1100" b="1" i="1" dirty="0">
                <a:sym typeface="Helvetica Neue"/>
              </a:rPr>
              <a:t> on </a:t>
            </a:r>
            <a:r>
              <a:rPr lang="fr-CA" sz="1100" b="1" i="1" dirty="0" err="1">
                <a:sym typeface="Helvetica Neue"/>
              </a:rPr>
              <a:t>Astroturf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dirty="0">
                <a:sym typeface="Helvetica Neue"/>
              </a:rPr>
              <a:t>(</a:t>
            </a:r>
            <a:r>
              <a:rPr lang="fr-CA" sz="1100" b="1" i="1" dirty="0">
                <a:sym typeface="Helvetica Neue"/>
              </a:rPr>
              <a:t>Artefacts sur </a:t>
            </a:r>
            <a:r>
              <a:rPr lang="fr-CA" sz="1100" b="1" i="1" dirty="0" err="1">
                <a:sym typeface="Helvetica Neue"/>
              </a:rPr>
              <a:t>Astroturf</a:t>
            </a:r>
            <a:r>
              <a:rPr lang="fr-CA" sz="1100" b="1" dirty="0">
                <a:sym typeface="Helvetica Neue"/>
              </a:rPr>
              <a:t>), 1982. </a:t>
            </a:r>
            <a:br>
              <a:rPr lang="fr-CA" sz="1100" b="1" dirty="0">
                <a:sym typeface="Helvetica Neue"/>
              </a:rPr>
            </a:br>
            <a:r>
              <a:rPr lang="fr-CA" sz="1100" b="1" dirty="0">
                <a:sym typeface="Helvetica Neue"/>
              </a:rPr>
              <a:t>Cette œuvre rassemble un éventail intéressant de matériaux, tant naturels qu’artificiels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1DC8E-C475-B945-94BB-A147DB0A7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9" y="519367"/>
            <a:ext cx="5130062" cy="443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41149" y="4045319"/>
            <a:ext cx="2617167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 err="1">
                <a:sym typeface="Helvetica Neue"/>
              </a:rPr>
              <a:t>Glassy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i="1" dirty="0" err="1">
                <a:sym typeface="Helvetica Neue"/>
              </a:rPr>
              <a:t>Apples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dirty="0">
                <a:sym typeface="Helvetica Neue"/>
              </a:rPr>
              <a:t>(</a:t>
            </a:r>
            <a:r>
              <a:rPr lang="fr-CA" sz="1100" b="1" i="1" dirty="0">
                <a:sym typeface="Helvetica Neue"/>
              </a:rPr>
              <a:t>Pommes lustrées</a:t>
            </a:r>
            <a:r>
              <a:rPr lang="fr-CA" sz="1100" b="1" dirty="0">
                <a:sym typeface="Helvetica Neue"/>
              </a:rPr>
              <a:t>), 1994. Les fruits sont un thème courant dans l’œuvre de Pratt et agissent souvent comme des métaphores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B7EAB-CE09-3F42-9D9D-097D6B7F7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4" y="580104"/>
            <a:ext cx="5875535" cy="4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636775" y="3002510"/>
            <a:ext cx="2271253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>
                <a:sym typeface="Helvetica Neue"/>
              </a:rPr>
              <a:t>Green </a:t>
            </a:r>
            <a:r>
              <a:rPr lang="fr-CA" sz="1100" b="1" i="1" dirty="0" err="1">
                <a:sym typeface="Helvetica Neue"/>
              </a:rPr>
              <a:t>Grapes</a:t>
            </a:r>
            <a:r>
              <a:rPr lang="fr-CA" sz="1100" b="1" i="1" dirty="0">
                <a:sym typeface="Helvetica Neue"/>
              </a:rPr>
              <a:t> and </a:t>
            </a:r>
            <a:r>
              <a:rPr lang="fr-CA" sz="1100" b="1" i="1" dirty="0" err="1">
                <a:sym typeface="Helvetica Neue"/>
              </a:rPr>
              <a:t>Wedding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i="1" dirty="0" err="1">
                <a:sym typeface="Helvetica Neue"/>
              </a:rPr>
              <a:t>Presents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i="1" dirty="0" err="1">
                <a:sym typeface="Helvetica Neue"/>
              </a:rPr>
              <a:t>with</a:t>
            </a:r>
            <a:r>
              <a:rPr lang="fr-CA" sz="1100" b="1" i="1" dirty="0">
                <a:sym typeface="Helvetica Neue"/>
              </a:rPr>
              <a:t> Half a </a:t>
            </a:r>
            <a:r>
              <a:rPr lang="fr-CA" sz="1100" b="1" i="1" dirty="0" err="1">
                <a:sym typeface="Helvetica Neue"/>
              </a:rPr>
              <a:t>Cantaloupe</a:t>
            </a:r>
            <a:r>
              <a:rPr lang="fr-CA" sz="1100" b="1" dirty="0">
                <a:sym typeface="Helvetica Neue"/>
              </a:rPr>
              <a:t> (</a:t>
            </a:r>
            <a:r>
              <a:rPr lang="fr-CA" sz="1100" b="1" i="1" dirty="0">
                <a:sym typeface="Helvetica Neue"/>
              </a:rPr>
              <a:t>Raisins verts et cadeaux de mariage avec une moitié de cantaloup</a:t>
            </a:r>
            <a:r>
              <a:rPr lang="fr-CA" sz="1100" b="1" dirty="0">
                <a:sym typeface="Helvetica Neue"/>
              </a:rPr>
              <a:t>), 1993. La nature morte est une tradition picturale qui remonte aux années 1600 – ici Pratt lui confère un caractère contemporain</a:t>
            </a:r>
            <a:r>
              <a:rPr lang="en-CA" dirty="0"/>
              <a:t>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501A5-3D3D-974C-807D-AA9B1C965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6" y="634255"/>
            <a:ext cx="6224813" cy="41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031092" y="3898162"/>
            <a:ext cx="2615068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Pratt,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Stone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Birds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the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Spring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Deux oiseaux de pierre au printemps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2002.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Ombres et ombres projetées sont au cœur de cette scène, ce qui est visible à travers le motif des stores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447E8-52DA-C044-8834-B8FF93A7B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7" y="460375"/>
            <a:ext cx="5061835" cy="45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823261" y="3614809"/>
            <a:ext cx="2178827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nb-NO" sz="1100" b="1" dirty="0">
                <a:sym typeface="Helvetica Neue"/>
              </a:rPr>
              <a:t>Mary Pratt, </a:t>
            </a:r>
            <a:r>
              <a:rPr lang="nb-NO" sz="1100" b="1" i="1" dirty="0" err="1">
                <a:sym typeface="Helvetica Neue"/>
              </a:rPr>
              <a:t>Dinner</a:t>
            </a:r>
            <a:r>
              <a:rPr lang="nb-NO" sz="1100" b="1" i="1" dirty="0">
                <a:sym typeface="Helvetica Neue"/>
              </a:rPr>
              <a:t> for One </a:t>
            </a:r>
            <a:r>
              <a:rPr lang="nb-NO" sz="1100" b="1" dirty="0">
                <a:sym typeface="Helvetica Neue"/>
              </a:rPr>
              <a:t>(</a:t>
            </a:r>
            <a:r>
              <a:rPr lang="nb-NO" sz="1100" b="1" i="1" dirty="0" err="1">
                <a:sym typeface="Helvetica Neue"/>
              </a:rPr>
              <a:t>Dîner</a:t>
            </a:r>
            <a:r>
              <a:rPr lang="nb-NO" sz="1100" b="1" i="1" dirty="0">
                <a:sym typeface="Helvetica Neue"/>
              </a:rPr>
              <a:t> </a:t>
            </a:r>
            <a:r>
              <a:rPr lang="nb-NO" sz="1100" b="1" i="1" dirty="0" err="1">
                <a:sym typeface="Helvetica Neue"/>
              </a:rPr>
              <a:t>pour</a:t>
            </a:r>
            <a:r>
              <a:rPr lang="nb-NO" sz="1100" b="1" i="1" dirty="0">
                <a:sym typeface="Helvetica Neue"/>
              </a:rPr>
              <a:t> </a:t>
            </a:r>
            <a:r>
              <a:rPr lang="nb-NO" sz="1100" b="1" i="1" dirty="0" err="1">
                <a:sym typeface="Helvetica Neue"/>
              </a:rPr>
              <a:t>une</a:t>
            </a:r>
            <a:r>
              <a:rPr lang="nb-NO" sz="1100" b="1" i="1" dirty="0">
                <a:sym typeface="Helvetica Neue"/>
              </a:rPr>
              <a:t> </a:t>
            </a:r>
            <a:r>
              <a:rPr lang="nb-NO" sz="1100" b="1" i="1" dirty="0" err="1">
                <a:sym typeface="Helvetica Neue"/>
              </a:rPr>
              <a:t>personne</a:t>
            </a:r>
            <a:r>
              <a:rPr lang="nb-NO" sz="1100" b="1" dirty="0">
                <a:sym typeface="Helvetica Neue"/>
              </a:rPr>
              <a:t>), 1994. </a:t>
            </a:r>
            <a:r>
              <a:rPr lang="fr-CA" sz="1100" b="1" dirty="0">
                <a:sym typeface="Helvetica Neue"/>
              </a:rPr>
              <a:t>Après sa séparation d’avec son mari, l’artiste Christopher Pratt, la solitude devient un thème de l’art de Mary Pratt</a:t>
            </a:r>
            <a:r>
              <a:rPr lang="en-CA" dirty="0"/>
              <a:t>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06F81-B13E-E24E-8CA1-5DFF79CC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5" y="619658"/>
            <a:ext cx="6424006" cy="42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86622" y="4460860"/>
            <a:ext cx="652801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>
                <a:sym typeface="Helvetica Neue"/>
              </a:rPr>
              <a:t>Pears on a Green Glass Plate </a:t>
            </a:r>
            <a:r>
              <a:rPr lang="fr-CA" sz="1100" b="1" dirty="0">
                <a:sym typeface="Helvetica Neue"/>
              </a:rPr>
              <a:t>(</a:t>
            </a:r>
            <a:r>
              <a:rPr lang="fr-CA" sz="1100" b="1" i="1" dirty="0">
                <a:sym typeface="Helvetica Neue"/>
              </a:rPr>
              <a:t>Poires sur une assiette de verre vert</a:t>
            </a:r>
            <a:r>
              <a:rPr lang="fr-CA" sz="1100" b="1" dirty="0">
                <a:sym typeface="Helvetica Neue"/>
              </a:rPr>
              <a:t>), 1998. Cette gravure montre des effets lumineux spectaculaires, particulièrement dans l’ombre de la poire.</a:t>
            </a:r>
            <a:endParaRPr lang="en-CA" sz="1100" b="1" dirty="0">
              <a:sym typeface="Helvetica Neue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CA" dirty="0"/>
              <a:t>Exercice sommatif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89B7A-3B38-834D-B87F-F3609445E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14" y="467853"/>
            <a:ext cx="6208772" cy="39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81931" y="4570689"/>
            <a:ext cx="6732129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La photographie est centrale dans le processus artistique de Pratt. Cette diapositive 35 mm a été utilisée comme source pour la peinture </a:t>
            </a:r>
            <a:r>
              <a:rPr lang="fr-CA" sz="1100" b="1" i="1" dirty="0" err="1">
                <a:sym typeface="Helvetica Neue"/>
              </a:rPr>
              <a:t>Eviscerated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i="1" dirty="0" err="1">
                <a:sym typeface="Helvetica Neue"/>
              </a:rPr>
              <a:t>Chickens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dirty="0">
                <a:sym typeface="Helvetica Neue"/>
              </a:rPr>
              <a:t>(</a:t>
            </a:r>
            <a:r>
              <a:rPr lang="fr-CA" sz="1100" b="1" i="1" dirty="0">
                <a:sym typeface="Helvetica Neue"/>
              </a:rPr>
              <a:t>Poulets éviscérés</a:t>
            </a:r>
            <a:r>
              <a:rPr lang="fr-CA" sz="1100" b="1" dirty="0">
                <a:sym typeface="Helvetica Neue"/>
              </a:rPr>
              <a:t>), 1971.</a:t>
            </a:r>
            <a:endParaRPr lang="en-CA" sz="1100" b="1" dirty="0"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7F4D3-4A6F-1048-B228-71E81BE7C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93" y="244591"/>
            <a:ext cx="6642568" cy="43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82595" y="3937164"/>
            <a:ext cx="273190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 err="1">
                <a:sym typeface="Helvetica Neue"/>
              </a:rPr>
              <a:t>Eviscerated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i="1" dirty="0" err="1">
                <a:sym typeface="Helvetica Neue"/>
              </a:rPr>
              <a:t>Chickens</a:t>
            </a:r>
            <a:r>
              <a:rPr lang="fr-CA" sz="1100" b="1" i="1" dirty="0">
                <a:sym typeface="Helvetica Neue"/>
              </a:rPr>
              <a:t> </a:t>
            </a:r>
            <a:r>
              <a:rPr lang="fr-CA" sz="1100" b="1" dirty="0">
                <a:sym typeface="Helvetica Neue"/>
              </a:rPr>
              <a:t>(</a:t>
            </a:r>
            <a:r>
              <a:rPr lang="fr-CA" sz="1100" b="1" i="1" dirty="0">
                <a:sym typeface="Helvetica Neue"/>
              </a:rPr>
              <a:t>Poulets éviscérés</a:t>
            </a:r>
            <a:r>
              <a:rPr lang="fr-CA" sz="1100" b="1" dirty="0">
                <a:sym typeface="Helvetica Neue"/>
              </a:rPr>
              <a:t>), 1971. Le magnifique traitement de la lumière </a:t>
            </a:r>
            <a:br>
              <a:rPr lang="fr-CA" sz="1100" b="1" dirty="0">
                <a:sym typeface="Helvetica Neue"/>
              </a:rPr>
            </a:br>
            <a:r>
              <a:rPr lang="fr-CA" sz="1100" b="1" dirty="0">
                <a:sym typeface="Helvetica Neue"/>
              </a:rPr>
              <a:t>et de la perspective offrent un fort contraste avec la crudité du sujet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A3BFC-A692-B74E-9E88-C125C3DAA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1" y="300498"/>
            <a:ext cx="6000105" cy="45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25458" y="4399608"/>
            <a:ext cx="641677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Mary Pratt, </a:t>
            </a:r>
            <a:r>
              <a:rPr lang="fr-CA" sz="1100" b="1" i="1" dirty="0" err="1">
                <a:sym typeface="Helvetica Neue"/>
              </a:rPr>
              <a:t>Supper</a:t>
            </a:r>
            <a:r>
              <a:rPr lang="fr-CA" sz="1100" b="1" i="1" dirty="0">
                <a:sym typeface="Helvetica Neue"/>
              </a:rPr>
              <a:t> Table </a:t>
            </a:r>
            <a:r>
              <a:rPr lang="fr-CA" sz="1100" b="1" dirty="0">
                <a:sym typeface="Helvetica Neue"/>
              </a:rPr>
              <a:t>(</a:t>
            </a:r>
            <a:r>
              <a:rPr lang="fr-CA" sz="1100" b="1" i="1" dirty="0">
                <a:sym typeface="Helvetica Neue"/>
              </a:rPr>
              <a:t>Table du souper</a:t>
            </a:r>
            <a:r>
              <a:rPr lang="fr-CA" sz="1100" b="1" dirty="0">
                <a:sym typeface="Helvetica Neue"/>
              </a:rPr>
              <a:t>), 1969. Cette œuvre est le résultat d’une des « révélations » de l’artiste, alors qu’elle se rend compte qu’il y a un fort potentiel artistique dans les moments quotidiens, éphémères.</a:t>
            </a:r>
            <a:r>
              <a:rPr lang="en-CA" sz="1100" b="1" dirty="0">
                <a:sym typeface="Helvetica Neue"/>
              </a:rPr>
              <a:t>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4C9FB5-B722-3048-ABFD-687351C42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68" y="195007"/>
            <a:ext cx="6340463" cy="41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17523" y="4689987"/>
            <a:ext cx="6892319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Pratt avec son tableau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Chocolate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Birthday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Cake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Gâteau d’anniversaire au chocolat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1997.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B34E7-2B30-CB48-994B-929944376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80" y="178027"/>
            <a:ext cx="6564056" cy="451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3970" y="4472691"/>
            <a:ext cx="811351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Burning the Rhododendron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>
                <a:sym typeface="Helvetica Neue"/>
              </a:rPr>
              <a:t>Rhododendron </a:t>
            </a:r>
            <a:r>
              <a:rPr lang="en-CA" sz="1100" b="1" i="1" dirty="0" err="1">
                <a:sym typeface="Helvetica Neue"/>
              </a:rPr>
              <a:t>en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flammes</a:t>
            </a:r>
            <a:r>
              <a:rPr lang="en-CA" sz="1100" b="1" dirty="0">
                <a:sym typeface="Helvetica Neue"/>
              </a:rPr>
              <a:t>), 1990. </a:t>
            </a:r>
            <a:r>
              <a:rPr lang="fr-CA" sz="1100" b="1" dirty="0">
                <a:sym typeface="Helvetica Neue"/>
              </a:rPr>
              <a:t>Vers la fin des années 1980, Pratt crée </a:t>
            </a:r>
            <a:br>
              <a:rPr lang="fr-CA" sz="1100" b="1" dirty="0">
                <a:sym typeface="Helvetica Neue"/>
              </a:rPr>
            </a:br>
            <a:r>
              <a:rPr lang="fr-CA" sz="1100" b="1" dirty="0">
                <a:sym typeface="Helvetica Neue"/>
              </a:rPr>
              <a:t>une série de peintures et de dessins en techniques mixtes sur le thème du feu.</a:t>
            </a:r>
            <a:r>
              <a:rPr lang="en-CA" sz="1100" b="1" dirty="0">
                <a:sym typeface="Helvetica Neue"/>
              </a:rPr>
              <a:t>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3999B-2513-2C47-8DE5-D7BF26ADD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5" y="245941"/>
            <a:ext cx="8037871" cy="42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47212" y="4069710"/>
            <a:ext cx="302833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 err="1">
                <a:sym typeface="Helvetica Neue"/>
              </a:rPr>
              <a:t>Barby</a:t>
            </a:r>
            <a:r>
              <a:rPr lang="en-CA" sz="1100" b="1" i="1" dirty="0">
                <a:sym typeface="Helvetica Neue"/>
              </a:rPr>
              <a:t> in the Dress She Made Herself</a:t>
            </a:r>
            <a:r>
              <a:rPr lang="en-CA" sz="1100" b="1" dirty="0">
                <a:sym typeface="Helvetica Neue"/>
              </a:rPr>
              <a:t> (</a:t>
            </a:r>
            <a:r>
              <a:rPr lang="en-CA" sz="1100" b="1" i="1" dirty="0" err="1">
                <a:sym typeface="Helvetica Neue"/>
              </a:rPr>
              <a:t>Barby</a:t>
            </a:r>
            <a:r>
              <a:rPr lang="en-CA" sz="1100" b="1" i="1" dirty="0">
                <a:sym typeface="Helvetica Neue"/>
              </a:rPr>
              <a:t> dans la robe </a:t>
            </a:r>
            <a:r>
              <a:rPr lang="en-CA" sz="1100" b="1" i="1" dirty="0" err="1">
                <a:sym typeface="Helvetica Neue"/>
              </a:rPr>
              <a:t>qu’elle</a:t>
            </a:r>
            <a:r>
              <a:rPr lang="en-CA" sz="1100" b="1" i="1" dirty="0">
                <a:sym typeface="Helvetica Neue"/>
              </a:rPr>
              <a:t> a </a:t>
            </a:r>
            <a:r>
              <a:rPr lang="en-CA" sz="1100" b="1" i="1" dirty="0" err="1">
                <a:sym typeface="Helvetica Neue"/>
              </a:rPr>
              <a:t>faite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elle-même</a:t>
            </a:r>
            <a:r>
              <a:rPr lang="en-CA" sz="1100" b="1" dirty="0">
                <a:sym typeface="Helvetica Neue"/>
              </a:rPr>
              <a:t>), 1986.  </a:t>
            </a:r>
            <a:r>
              <a:rPr lang="fr-CA" sz="1100" b="1" dirty="0">
                <a:sym typeface="Helvetica Neue"/>
              </a:rPr>
              <a:t>Ce portrait représente la fille de Pratt, Barbara (</a:t>
            </a:r>
            <a:r>
              <a:rPr lang="fr-CA" sz="1100" b="1" dirty="0" err="1">
                <a:sym typeface="Helvetica Neue"/>
              </a:rPr>
              <a:t>Barby</a:t>
            </a:r>
            <a:r>
              <a:rPr lang="fr-CA" sz="1100" b="1" dirty="0">
                <a:sym typeface="Helvetica Neue"/>
              </a:rPr>
              <a:t>), à l’occasion de son mariage</a:t>
            </a:r>
            <a:r>
              <a:rPr lang="en-CA" dirty="0"/>
              <a:t>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8E146E-DE7A-4147-B16C-210253916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78" y="153014"/>
            <a:ext cx="3063808" cy="483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032387" y="4473677"/>
            <a:ext cx="685269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Pratt,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October Window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Fenêtre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d’octobre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1966.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 début de sa carrière, Pratt expérimente le style impressionniste, caractérisé par des petits coups de pinceau apparents.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D0F87-7B17-954B-872B-CCE0ABFEB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19" y="209840"/>
            <a:ext cx="6931362" cy="42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791200" y="4182315"/>
            <a:ext cx="294967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Pratt, 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Pyrex on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Gas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Flame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Pyrex sur flamme de gaz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1977. Ce tableau démontre le talent de Pratt pour le rendu méticuleux des objets du quotidien.</a:t>
            </a:r>
            <a:endParaRPr lang="en-CA"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3AD12-755B-1A46-965E-5C8CAABF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200350"/>
            <a:ext cx="5181600" cy="474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40593" y="4064654"/>
            <a:ext cx="302833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Mary Pratt, </a:t>
            </a:r>
            <a:r>
              <a:rPr lang="en-CA" sz="1100" b="1" i="1" dirty="0">
                <a:sym typeface="Helvetica Neue"/>
              </a:rPr>
              <a:t>Another Province of Canada </a:t>
            </a:r>
            <a:r>
              <a:rPr lang="en-CA" sz="1100" b="1" dirty="0">
                <a:sym typeface="Helvetica Neue"/>
              </a:rPr>
              <a:t>(</a:t>
            </a:r>
            <a:r>
              <a:rPr lang="en-CA" sz="1100" b="1" i="1" dirty="0">
                <a:sym typeface="Helvetica Neue"/>
              </a:rPr>
              <a:t>Une </a:t>
            </a:r>
            <a:r>
              <a:rPr lang="en-CA" sz="1100" b="1" i="1" dirty="0" err="1">
                <a:sym typeface="Helvetica Neue"/>
              </a:rPr>
              <a:t>autre</a:t>
            </a:r>
            <a:r>
              <a:rPr lang="en-CA" sz="1100" b="1" i="1" dirty="0">
                <a:sym typeface="Helvetica Neue"/>
              </a:rPr>
              <a:t> province du Canada</a:t>
            </a:r>
            <a:r>
              <a:rPr lang="en-CA" sz="1100" b="1" dirty="0">
                <a:sym typeface="Helvetica Neue"/>
              </a:rPr>
              <a:t>), 1978. </a:t>
            </a:r>
            <a:r>
              <a:rPr lang="fr-CA" sz="1100" b="1" dirty="0">
                <a:sym typeface="Helvetica Neue"/>
              </a:rPr>
              <a:t>Pratt a vécu à Terre-Neuve où le saumon – qu’elle représente dans plusieurs œuvres – est une ressource importante.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70D66-5C10-5345-AF5A-1E93B009F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22" y="162847"/>
            <a:ext cx="3661108" cy="48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51621" y="3697134"/>
            <a:ext cx="237194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Mary Pratt, </a:t>
            </a:r>
            <a:r>
              <a:rPr lang="fr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Dishcloth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on Line #3 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fr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Chiffon à vaisselle sur corde à linge #3</a:t>
            </a:r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), 1997. Dans les années 1990, Pratt utilise le pastel et l’aquarelle sur papier, comme dans cette œuvre en techniques mixtes.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60DBB-D935-4048-8859-B140D4A45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7" y="199028"/>
            <a:ext cx="6246029" cy="47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285165" y="4596253"/>
            <a:ext cx="2331737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fr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Affiche de la Seconde Guerre mondiale, 1942.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sz="1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1F9A6-8147-6F40-8636-A172B5609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28" y="161423"/>
            <a:ext cx="3233921" cy="48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49961" y="3780176"/>
            <a:ext cx="2228424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fr-CA" sz="1100" b="1" dirty="0">
                <a:sym typeface="Helvetica Neue"/>
              </a:rPr>
              <a:t>Harold Alexander, le Gouverneur général du Canada, reçoit le projet de loi concernant les termes de l’entrée de Terre-Neuve au sein du Canada, 1949.</a:t>
            </a:r>
            <a:endParaRPr lang="en-CA" sz="1100" b="1" dirty="0">
              <a:sym typeface="Helvetica Neue"/>
            </a:endParaRP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51623-44B6-E440-A920-EBB44EA17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5" y="254177"/>
            <a:ext cx="5875372" cy="45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961</Words>
  <Application>Microsoft Macintosh PowerPoint</Application>
  <PresentationFormat>On-screen Show (16:9)</PresentationFormat>
  <Paragraphs>43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Art Canada Institute | Institut de l’art canadien</cp:lastModifiedBy>
  <cp:revision>66</cp:revision>
  <dcterms:modified xsi:type="dcterms:W3CDTF">2022-01-13T14:49:53Z</dcterms:modified>
</cp:coreProperties>
</file>