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2314F-39EF-E143-BFCE-DBE846A72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65060" y="4749004"/>
            <a:ext cx="196645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Drying codfish, 1982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81D29-7417-F840-9AFA-F1F8E2761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1" y="158546"/>
            <a:ext cx="3135875" cy="48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74208" y="4188540"/>
            <a:ext cx="228042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 (centre) with Christopher Pratt at their graduation from Mount Allison University, May 16, 1961.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05A73-3CC3-6844-9C7C-72740AA98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207092"/>
            <a:ext cx="3563184" cy="47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57660" y="4493342"/>
            <a:ext cx="564770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 at the opening of </a:t>
            </a:r>
            <a:r>
              <a:rPr lang="en-CA" sz="1100" b="1" i="1" dirty="0">
                <a:sym typeface="Helvetica Neue"/>
              </a:rPr>
              <a:t>Some Canadian Women Artists</a:t>
            </a:r>
            <a:r>
              <a:rPr lang="en-CA" sz="1100" b="1" dirty="0">
                <a:sym typeface="Helvetica Neue"/>
              </a:rPr>
              <a:t> at the National Gallery of Canada, Ottawa, 1975.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51AED-E739-DE4F-9E54-40243840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02" y="224673"/>
            <a:ext cx="5520551" cy="42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081548" y="4649595"/>
            <a:ext cx="637070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Silver Fish on Crimson Foil</a:t>
            </a:r>
            <a:r>
              <a:rPr lang="en-CA" sz="1100" b="1" dirty="0">
                <a:sym typeface="Helvetica Neue"/>
              </a:rPr>
              <a:t>, 1987. Pratt mastered the realist style of painting.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60680-5DBB-6448-8052-D47E2D8A8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05" y="262506"/>
            <a:ext cx="6560753" cy="438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51814" y="4601446"/>
            <a:ext cx="735577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 in her studio, 1990s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729D4-2FFF-104D-A512-4C897DC1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72" y="207757"/>
            <a:ext cx="6652456" cy="43845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12310" y="3972233"/>
            <a:ext cx="234514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Christmas Turkey</a:t>
            </a:r>
            <a:r>
              <a:rPr lang="en-CA" sz="1100" b="1" dirty="0">
                <a:sym typeface="Helvetica Neue"/>
              </a:rPr>
              <a:t>, 1980. This work is an example of the close observation of light and texture that is typical of Pratt’s art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BF9CA-1CB3-BF4A-B1EA-8FF214918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3" y="497144"/>
            <a:ext cx="5627421" cy="43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28618" y="3814917"/>
            <a:ext cx="192742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Jelly Shelf</a:t>
            </a:r>
            <a:r>
              <a:rPr lang="en-CA" sz="1100" b="1" dirty="0">
                <a:sym typeface="Helvetica Neue"/>
              </a:rPr>
              <a:t>, 1999. This painting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was inspired by a childhood memory of seeing light coming through the jars of jelly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0F029-A803-8E48-9828-7F0669670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3" y="531581"/>
            <a:ext cx="5572910" cy="43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97445" y="4031226"/>
            <a:ext cx="189762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Breakfast Last Summer</a:t>
            </a:r>
            <a:r>
              <a:rPr lang="en-CA" sz="1100" b="1" dirty="0">
                <a:sym typeface="Helvetica Neue"/>
              </a:rPr>
              <a:t>, 1994. Alongside her still-life works, Pratt also liked to paint domestic interiors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13AAD-BD0F-4849-90CD-0527D3F05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0" y="545809"/>
            <a:ext cx="5842815" cy="43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44431" y="4257791"/>
            <a:ext cx="299019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Bedroom</a:t>
            </a:r>
            <a:r>
              <a:rPr lang="en-CA" sz="1100" b="1" dirty="0">
                <a:sym typeface="Helvetica Neue"/>
              </a:rPr>
              <a:t>, 1987. In this painting, Pratt evokes human presence without picturing people by representing an unmade bed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59CF8-3379-8E42-AF57-21761C27D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7" y="442861"/>
            <a:ext cx="3316243" cy="45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75127" y="4090221"/>
            <a:ext cx="268420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Ginger Ale and Tomato Sandwich No. 1</a:t>
            </a:r>
            <a:r>
              <a:rPr lang="en-CA" sz="1100" b="1" dirty="0">
                <a:sym typeface="Helvetica Neue"/>
              </a:rPr>
              <a:t>, 1999. A “bird’s eye view” perspective is masterfully portrayed in this image of a partially-eaten snack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1D9A3-77A5-614B-9FA0-32E53DFE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10" y="449713"/>
            <a:ext cx="2954166" cy="45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509294" y="4421539"/>
            <a:ext cx="301840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Currant Jelly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1972. Jars of jelly and jam appear frequently in Mary Pratt’s paintings, often catching the light.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E4B46-9CA7-AF42-8F44-413D1FC82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8" y="148098"/>
            <a:ext cx="4815685" cy="48473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45244" y="4242430"/>
            <a:ext cx="285294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Eggs in an Egg Crate</a:t>
            </a:r>
            <a:r>
              <a:rPr lang="en-CA" sz="1100" b="1" dirty="0">
                <a:sym typeface="Helvetica Neue"/>
              </a:rPr>
              <a:t>, 1975. Pratt created this work after being struck by the slippery interior of the empty eggshells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B06F4-9E99-0443-B507-032E2EAA2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7" y="542263"/>
            <a:ext cx="5376137" cy="44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13910" y="4218039"/>
            <a:ext cx="263278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Artifacts on Astroturf</a:t>
            </a:r>
            <a:r>
              <a:rPr lang="en-CA" sz="1100" b="1" dirty="0">
                <a:sym typeface="Helvetica Neue"/>
              </a:rPr>
              <a:t>, 1982. This work brings together an interesting mix of materials, both natural and artificial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1DC8E-C475-B945-94BB-A147DB0A7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9" y="519367"/>
            <a:ext cx="5130062" cy="44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61469" y="4218039"/>
            <a:ext cx="261716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Glassy Apples</a:t>
            </a:r>
            <a:r>
              <a:rPr lang="en-CA" sz="1100" b="1" dirty="0">
                <a:sym typeface="Helvetica Neue"/>
              </a:rPr>
              <a:t>, 1994. Fruit is a common theme in Pratt’s work, and sometimes functioned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as a metaphor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B7EAB-CE09-3F42-9D9D-097D6B7F7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4" y="580104"/>
            <a:ext cx="5875535" cy="4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636775" y="3662910"/>
            <a:ext cx="227125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Green Grapes and Wedding Presents with Half a Cantaloupe</a:t>
            </a:r>
            <a:r>
              <a:rPr lang="en-CA" sz="1100" b="1" dirty="0">
                <a:sym typeface="Helvetica Neue"/>
              </a:rPr>
              <a:t>, 1993. Still-life is a painting tradition that dates back to the 1600s—here Pratt presents a contemporary twist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501A5-3D3D-974C-807D-AA9B1C965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6" y="634255"/>
            <a:ext cx="6224813" cy="41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31092" y="4060722"/>
            <a:ext cx="226409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Two Stone Birds in the Spring</a:t>
            </a:r>
            <a:r>
              <a:rPr lang="en-CA" sz="1100" b="1" dirty="0">
                <a:sym typeface="Helvetica Neue"/>
              </a:rPr>
              <a:t>, 2002. Shadows and projections are central in this painting, visible through the pattern of the window blinds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447E8-52DA-C044-8834-B8FF93A7B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7" y="460375"/>
            <a:ext cx="5061835" cy="45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955341" y="3825215"/>
            <a:ext cx="2178827" cy="1377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Dinner for One</a:t>
            </a:r>
            <a:r>
              <a:rPr lang="en-CA" sz="1100" b="1" dirty="0">
                <a:sym typeface="Helvetica Neue"/>
              </a:rPr>
              <a:t>, 1994. Solitude became a theme in Pratt’s paintings after she split up with her husband, the artist Christopher Pratt</a:t>
            </a:r>
            <a:r>
              <a:rPr lang="en-CA" dirty="0"/>
              <a:t>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06F81-B13E-E24E-8CA1-5DFF79CC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4" y="558698"/>
            <a:ext cx="6562479" cy="43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86622" y="4460860"/>
            <a:ext cx="568873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Pears on a Green Glass Plate</a:t>
            </a:r>
            <a:r>
              <a:rPr lang="en-CA" sz="1100" b="1" dirty="0">
                <a:sym typeface="Helvetica Neue"/>
              </a:rPr>
              <a:t>, 1998. This print represents dramatic light effects, especially through the pear’s shadow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89B7A-3B38-834D-B87F-F3609445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14" y="467853"/>
            <a:ext cx="6208772" cy="39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81932" y="4611329"/>
            <a:ext cx="6114316" cy="54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Photography was central to Pratt’s process: this 35mm slide was used for her painting </a:t>
            </a:r>
            <a:r>
              <a:rPr lang="en-CA" sz="1100" b="1" i="1" dirty="0">
                <a:sym typeface="Helvetica Neue"/>
              </a:rPr>
              <a:t>Eviscerated Chickens</a:t>
            </a:r>
            <a:r>
              <a:rPr lang="en-CA" sz="1100" b="1" dirty="0">
                <a:sym typeface="Helvetica Neue"/>
              </a:rPr>
              <a:t>, 1971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7F4D3-4A6F-1048-B228-71E81BE7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93" y="285231"/>
            <a:ext cx="6642568" cy="43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82595" y="4109884"/>
            <a:ext cx="273190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Eviscerated Chickens</a:t>
            </a:r>
            <a:r>
              <a:rPr lang="en-CA" sz="1100" b="1" dirty="0">
                <a:sym typeface="Helvetica Neue"/>
              </a:rPr>
              <a:t>, 1971. The beautiful handling of light and perspective in this work contrasts with the raw subject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A3BFC-A692-B74E-9E88-C125C3DAA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1" y="300498"/>
            <a:ext cx="6000105" cy="45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14026" y="4562168"/>
            <a:ext cx="6523965" cy="523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Supper Table</a:t>
            </a:r>
            <a:r>
              <a:rPr lang="en-CA" sz="1100" b="1" dirty="0">
                <a:sym typeface="Helvetica Neue"/>
              </a:rPr>
              <a:t>, 1969. This painting is the result of one of Pratt’s “epiphanies,”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in which she realized that there was artistic potential in everyday, fleeting moments.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C9FB5-B722-3048-ABFD-687351C42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17" y="245807"/>
            <a:ext cx="6523965" cy="43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17523" y="4689987"/>
            <a:ext cx="689231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 with her painting </a:t>
            </a:r>
            <a:r>
              <a:rPr lang="en-CA" sz="1100" b="1" i="1" dirty="0">
                <a:sym typeface="Helvetica Neue"/>
              </a:rPr>
              <a:t>Chocolate Birthday Cake</a:t>
            </a:r>
            <a:r>
              <a:rPr lang="en-CA" sz="1100" b="1" dirty="0">
                <a:sym typeface="Helvetica Neue"/>
              </a:rPr>
              <a:t>, 1997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B34E7-2B30-CB48-994B-929944376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80" y="178027"/>
            <a:ext cx="6564056" cy="45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4466" y="4472691"/>
            <a:ext cx="811351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Burning the Rhododendron</a:t>
            </a:r>
            <a:r>
              <a:rPr lang="en-CA" sz="1100" b="1" dirty="0">
                <a:sym typeface="Helvetica Neue"/>
              </a:rPr>
              <a:t>, 1990. Starting in the late 1980s, Pratt started to create a series of paintings and mixed-media drawings about fire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3999B-2513-2C47-8DE5-D7BF26ADD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5" y="245941"/>
            <a:ext cx="8037871" cy="42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47212" y="4242430"/>
            <a:ext cx="302833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 err="1">
                <a:sym typeface="Helvetica Neue"/>
              </a:rPr>
              <a:t>Barby</a:t>
            </a:r>
            <a:r>
              <a:rPr lang="en-CA" sz="1100" b="1" i="1" dirty="0">
                <a:sym typeface="Helvetica Neue"/>
              </a:rPr>
              <a:t> in the Dress She Made Herself</a:t>
            </a:r>
            <a:r>
              <a:rPr lang="en-CA" sz="1100" b="1" dirty="0">
                <a:sym typeface="Helvetica Neue"/>
              </a:rPr>
              <a:t>, 1986. This portrait pictures Pratt’s daughter Barbara (</a:t>
            </a:r>
            <a:r>
              <a:rPr lang="en-CA" sz="1100" b="1" dirty="0" err="1">
                <a:sym typeface="Helvetica Neue"/>
              </a:rPr>
              <a:t>Barby</a:t>
            </a:r>
            <a:r>
              <a:rPr lang="en-CA" sz="1100" b="1" dirty="0">
                <a:sym typeface="Helvetica Neue"/>
              </a:rPr>
              <a:t>) on the occasion of her wedding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E146E-DE7A-4147-B16C-210253916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78" y="153014"/>
            <a:ext cx="3063808" cy="48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032387" y="4473677"/>
            <a:ext cx="685269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October Window</a:t>
            </a:r>
            <a:r>
              <a:rPr lang="en-CA" sz="1100" b="1" dirty="0">
                <a:sym typeface="Helvetica Neue"/>
              </a:rPr>
              <a:t>, 1966. In her early work, Pratt experimented with “impressionistic” painting, characterized by loose brush strokes.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D0F87-7B17-954B-872B-CCE0ABFEB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19" y="209840"/>
            <a:ext cx="6931362" cy="42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91200" y="4375355"/>
            <a:ext cx="294967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Pyrex on Gas Flame</a:t>
            </a:r>
            <a:r>
              <a:rPr lang="en-CA" sz="1100" b="1" dirty="0">
                <a:sym typeface="Helvetica Neue"/>
              </a:rPr>
              <a:t>, 1977. This painting reveals Pratt’s talent for meticulously rendering everyday objects.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3AD12-755B-1A46-965E-5C8CAABF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00350"/>
            <a:ext cx="5181600" cy="474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40593" y="4247534"/>
            <a:ext cx="302833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Another Province of Canada</a:t>
            </a:r>
            <a:r>
              <a:rPr lang="en-CA" sz="1100" b="1" dirty="0">
                <a:sym typeface="Helvetica Neue"/>
              </a:rPr>
              <a:t>, 1978. Pratt lived in Newfoundland, and salmon—an important fish in the province—appear in many of her works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70D66-5C10-5345-AF5A-1E93B009F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22" y="162847"/>
            <a:ext cx="3661108" cy="48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51621" y="4032414"/>
            <a:ext cx="227774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/>
              <a:t>Mary Pratt, </a:t>
            </a:r>
            <a:r>
              <a:rPr lang="en-CA" sz="1100" b="1" i="1" dirty="0"/>
              <a:t>Dishcloth on Line #3</a:t>
            </a:r>
            <a:r>
              <a:rPr lang="en-CA" sz="1100" b="1" dirty="0"/>
              <a:t>, 1997. In the 1990s, Pratt began using pastels and watercolour on paper, as in this mixed-media work.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60DBB-D935-4048-8859-B140D4A45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7" y="199028"/>
            <a:ext cx="6246029" cy="47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22605" y="4758813"/>
            <a:ext cx="233173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Second World War poster, 1942.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1F9A6-8147-6F40-8636-A172B5609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68" y="161423"/>
            <a:ext cx="3233921" cy="48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49961" y="3962400"/>
            <a:ext cx="222842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Harold Alexander, Governor General of Canada, receives the bill concerning the terms of the union of Newfoundland with Canada, 1949.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51623-44B6-E440-A920-EBB44EA17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5" y="273841"/>
            <a:ext cx="5875372" cy="45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758</Words>
  <Application>Microsoft Macintosh PowerPoint</Application>
  <PresentationFormat>On-screen Show (16:9)</PresentationFormat>
  <Paragraphs>42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43</cp:revision>
  <dcterms:modified xsi:type="dcterms:W3CDTF">2022-01-07T19:40:33Z</dcterms:modified>
</cp:coreProperties>
</file>