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3" r:id="rId11"/>
    <p:sldId id="292" r:id="rId12"/>
    <p:sldId id="290" r:id="rId13"/>
    <p:sldId id="291" r:id="rId14"/>
    <p:sldId id="266" r:id="rId15"/>
    <p:sldId id="294" r:id="rId16"/>
    <p:sldId id="296" r:id="rId17"/>
    <p:sldId id="297" r:id="rId18"/>
    <p:sldId id="298" r:id="rId19"/>
    <p:sldId id="299" r:id="rId20"/>
    <p:sldId id="295" r:id="rId21"/>
    <p:sldId id="301" r:id="rId22"/>
    <p:sldId id="302" r:id="rId23"/>
    <p:sldId id="300" r:id="rId24"/>
    <p:sldId id="304" r:id="rId25"/>
    <p:sldId id="303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267" r:id="rId36"/>
    <p:sldId id="314" r:id="rId37"/>
    <p:sldId id="315" r:id="rId38"/>
    <p:sldId id="316" r:id="rId39"/>
    <p:sldId id="317" r:id="rId40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3"/>
    <p:restoredTop sz="75762" autoAdjust="0"/>
  </p:normalViewPr>
  <p:slideViewPr>
    <p:cSldViewPr snapToGrid="0" snapToObjects="1">
      <p:cViewPr varScale="1">
        <p:scale>
          <a:sx n="125" d="100"/>
          <a:sy n="125" d="100"/>
        </p:scale>
        <p:origin x="85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celyn Anderson" userId="fb29ce2979debd91" providerId="LiveId" clId="{EFCF9FCC-514F-466B-9A27-9C7FC347A7D7}"/>
    <pc:docChg chg="modSld">
      <pc:chgData name="Jocelyn Anderson" userId="fb29ce2979debd91" providerId="LiveId" clId="{EFCF9FCC-514F-466B-9A27-9C7FC347A7D7}" dt="2021-10-18T22:59:29.393" v="175" actId="20577"/>
      <pc:docMkLst>
        <pc:docMk/>
      </pc:docMkLst>
      <pc:sldChg chg="modSp mod">
        <pc:chgData name="Jocelyn Anderson" userId="fb29ce2979debd91" providerId="LiveId" clId="{EFCF9FCC-514F-466B-9A27-9C7FC347A7D7}" dt="2021-10-18T22:56:53.454" v="0" actId="114"/>
        <pc:sldMkLst>
          <pc:docMk/>
          <pc:sldMk cId="336830298" sldId="299"/>
        </pc:sldMkLst>
        <pc:spChg chg="mod">
          <ac:chgData name="Jocelyn Anderson" userId="fb29ce2979debd91" providerId="LiveId" clId="{EFCF9FCC-514F-466B-9A27-9C7FC347A7D7}" dt="2021-10-18T22:56:53.454" v="0" actId="114"/>
          <ac:spMkLst>
            <pc:docMk/>
            <pc:sldMk cId="336830298" sldId="299"/>
            <ac:spMk id="139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8:42.075" v="46" actId="20577"/>
        <pc:sldMkLst>
          <pc:docMk/>
          <pc:sldMk cId="3955984837" sldId="305"/>
        </pc:sldMkLst>
        <pc:spChg chg="mod">
          <ac:chgData name="Jocelyn Anderson" userId="fb29ce2979debd91" providerId="LiveId" clId="{EFCF9FCC-514F-466B-9A27-9C7FC347A7D7}" dt="2021-10-18T22:58:42.075" v="46" actId="20577"/>
          <ac:spMkLst>
            <pc:docMk/>
            <pc:sldMk cId="3955984837" sldId="305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8:54.741" v="67" actId="20577"/>
        <pc:sldMkLst>
          <pc:docMk/>
          <pc:sldMk cId="3743004661" sldId="306"/>
        </pc:sldMkLst>
        <pc:spChg chg="mod">
          <ac:chgData name="Jocelyn Anderson" userId="fb29ce2979debd91" providerId="LiveId" clId="{EFCF9FCC-514F-466B-9A27-9C7FC347A7D7}" dt="2021-10-18T22:58:54.741" v="67" actId="20577"/>
          <ac:spMkLst>
            <pc:docMk/>
            <pc:sldMk cId="3743004661" sldId="306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04.864" v="103" actId="20577"/>
        <pc:sldMkLst>
          <pc:docMk/>
          <pc:sldMk cId="1487328736" sldId="307"/>
        </pc:sldMkLst>
        <pc:spChg chg="mod">
          <ac:chgData name="Jocelyn Anderson" userId="fb29ce2979debd91" providerId="LiveId" clId="{EFCF9FCC-514F-466B-9A27-9C7FC347A7D7}" dt="2021-10-18T22:59:04.864" v="103" actId="20577"/>
          <ac:spMkLst>
            <pc:docMk/>
            <pc:sldMk cId="1487328736" sldId="307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17.210" v="139" actId="20577"/>
        <pc:sldMkLst>
          <pc:docMk/>
          <pc:sldMk cId="125935808" sldId="308"/>
        </pc:sldMkLst>
        <pc:spChg chg="mod">
          <ac:chgData name="Jocelyn Anderson" userId="fb29ce2979debd91" providerId="LiveId" clId="{EFCF9FCC-514F-466B-9A27-9C7FC347A7D7}" dt="2021-10-18T22:59:17.210" v="139" actId="20577"/>
          <ac:spMkLst>
            <pc:docMk/>
            <pc:sldMk cId="125935808" sldId="308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29.393" v="175" actId="20577"/>
        <pc:sldMkLst>
          <pc:docMk/>
          <pc:sldMk cId="4066970366" sldId="309"/>
        </pc:sldMkLst>
        <pc:spChg chg="mod">
          <ac:chgData name="Jocelyn Anderson" userId="fb29ce2979debd91" providerId="LiveId" clId="{EFCF9FCC-514F-466B-9A27-9C7FC347A7D7}" dt="2021-10-18T22:59:29.393" v="175" actId="20577"/>
          <ac:spMkLst>
            <pc:docMk/>
            <pc:sldMk cId="4066970366" sldId="309"/>
            <ac:spMk id="14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876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270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70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265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48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500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457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754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49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63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04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6807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60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293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7374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799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193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644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884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680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74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2810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758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0482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9857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1270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0003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597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18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51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924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933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16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91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E441D3-727C-FC41-A9F0-B165B7867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" y="0"/>
            <a:ext cx="9137335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215597" y="4389120"/>
            <a:ext cx="3166403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dirty="0">
                <a:sym typeface="Helvetica Neue"/>
              </a:rPr>
              <a:t>Annie </a:t>
            </a:r>
            <a:r>
              <a:rPr lang="en-CA" sz="1100" dirty="0" err="1">
                <a:sym typeface="Helvetica Neue"/>
              </a:rPr>
              <a:t>Pootoogook</a:t>
            </a:r>
            <a:r>
              <a:rPr lang="en-CA" sz="1100" dirty="0">
                <a:sym typeface="Helvetica Neue"/>
              </a:rPr>
              <a:t>, </a:t>
            </a:r>
            <a:r>
              <a:rPr lang="en-CA" sz="1100" i="1" dirty="0" err="1">
                <a:sym typeface="Helvetica Neue"/>
              </a:rPr>
              <a:t>Sobey</a:t>
            </a:r>
            <a:r>
              <a:rPr lang="en-CA" sz="1100" i="1" dirty="0">
                <a:sym typeface="Helvetica Neue"/>
              </a:rPr>
              <a:t> Award 2006</a:t>
            </a:r>
            <a:r>
              <a:rPr lang="en-CA" sz="1100" dirty="0">
                <a:sym typeface="Helvetica Neue"/>
              </a:rPr>
              <a:t>, 2007</a:t>
            </a:r>
            <a:r>
              <a:rPr lang="en-CA" dirty="0"/>
              <a:t>. </a:t>
            </a:r>
            <a:r>
              <a:rPr lang="en-CA" sz="1100" b="1" dirty="0" err="1">
                <a:sym typeface="Helvetica Neue"/>
              </a:rPr>
              <a:t>Pootoogook</a:t>
            </a:r>
            <a:r>
              <a:rPr lang="en-CA" sz="1100" b="1" dirty="0">
                <a:sym typeface="Helvetica Neue"/>
              </a:rPr>
              <a:t> was the first Inuit artist to be awarded the </a:t>
            </a:r>
            <a:r>
              <a:rPr lang="en-CA" sz="1100" b="1" dirty="0" err="1">
                <a:sym typeface="Helvetica Neue"/>
              </a:rPr>
              <a:t>Sobey</a:t>
            </a:r>
            <a:r>
              <a:rPr lang="en-CA" sz="1100" b="1" dirty="0">
                <a:sym typeface="Helvetica Neue"/>
              </a:rPr>
              <a:t> prize.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648889-107C-4E43-9DE8-0F266A379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03" y="181897"/>
            <a:ext cx="3614144" cy="477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42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427407" y="4375353"/>
            <a:ext cx="2438400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working on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Cape Dorset Freezer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2005, at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Kinngait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Studios.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9DD7D3-C4E3-7944-8EC8-1A77221C7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35" y="186813"/>
            <a:ext cx="3168560" cy="476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8915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319848" y="4421539"/>
            <a:ext cx="348985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Promotional poster by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Feheley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Fine Arts for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at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Documenta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XII, Kassel, Germany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2007.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AFA8F8-5262-684B-8FA2-3B0723FA8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81" y="148098"/>
            <a:ext cx="3741778" cy="484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553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705602" y="4073153"/>
            <a:ext cx="1924451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Untitled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Kenojuak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Annie with Governor General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Michaëlle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Jean)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 </a:t>
            </a:r>
          </a:p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2010. 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1659E0-FBC3-C042-AB08-B880B6B9A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33" y="172042"/>
            <a:ext cx="6289338" cy="481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4583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715886" y="4189823"/>
            <a:ext cx="189624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 err="1">
                <a:sym typeface="Helvetica Neue"/>
              </a:rPr>
              <a:t>Kinngait</a:t>
            </a:r>
            <a:r>
              <a:rPr lang="en-CA" sz="1100" b="1" dirty="0">
                <a:sym typeface="Helvetica Neue"/>
              </a:rPr>
              <a:t> (Cape Dorset), c.2005</a:t>
            </a:r>
            <a:r>
              <a:rPr lang="en-CA" dirty="0"/>
              <a:t>. </a:t>
            </a:r>
            <a:r>
              <a:rPr lang="en-CA" sz="1100" b="1" dirty="0">
                <a:sym typeface="Helvetica Neue"/>
              </a:rPr>
              <a:t>This photograph pictures the community where </a:t>
            </a:r>
            <a:r>
              <a:rPr lang="en-CA" sz="1100" b="1" dirty="0" err="1">
                <a:sym typeface="Helvetica Neue"/>
              </a:rPr>
              <a:t>Pootoogook</a:t>
            </a:r>
            <a:r>
              <a:rPr lang="en-CA" sz="1100" b="1" dirty="0">
                <a:sym typeface="Helvetica Neue"/>
              </a:rPr>
              <a:t> lived. 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4524CF-6F6F-234D-ADD8-A8026D90B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9" y="551016"/>
            <a:ext cx="5816600" cy="43688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151668" y="4332558"/>
            <a:ext cx="2825582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Eating Seal at Home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2001. Here a group of figures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 eating traditional Inuit food.</a:t>
            </a:r>
          </a:p>
          <a:p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2FCB8E-20D3-8945-9F79-890031BE6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25" y="591273"/>
            <a:ext cx="5632003" cy="431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4839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629761" y="4043680"/>
            <a:ext cx="2371999" cy="1049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Composition (Family Cooking in Kitchen)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2002. Domestic life is a central theme in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Pootoogook’s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work. 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DCB36B-C9C9-2343-A500-E4989D6FC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99" y="676541"/>
            <a:ext cx="6340366" cy="417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3169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426363" y="4020411"/>
            <a:ext cx="2469983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Annie </a:t>
            </a:r>
            <a:r>
              <a:rPr lang="en-CA" sz="1100" b="1" dirty="0" err="1">
                <a:sym typeface="Helvetica Neue"/>
              </a:rPr>
              <a:t>Pootoogook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i="1" dirty="0">
                <a:sym typeface="Helvetica Neue"/>
              </a:rPr>
              <a:t>Composition (Family Playing Cards)</a:t>
            </a:r>
            <a:r>
              <a:rPr lang="en-CA" sz="1100" b="1" dirty="0">
                <a:sym typeface="Helvetica Neue"/>
              </a:rPr>
              <a:t>, 2000–1</a:t>
            </a:r>
            <a:r>
              <a:rPr lang="en-CA" dirty="0"/>
              <a:t>. </a:t>
            </a:r>
            <a:r>
              <a:rPr lang="en-CA" sz="1100" b="1" dirty="0">
                <a:sym typeface="Helvetica Neue"/>
              </a:rPr>
              <a:t>With its relatively simple composition, this image is typical of </a:t>
            </a:r>
            <a:r>
              <a:rPr lang="en-CA" sz="1100" b="1" dirty="0" err="1">
                <a:sym typeface="Helvetica Neue"/>
              </a:rPr>
              <a:t>Pootoogook’s</a:t>
            </a:r>
            <a:r>
              <a:rPr lang="en-CA" sz="1100" b="1" dirty="0">
                <a:sym typeface="Helvetica Neue"/>
              </a:rPr>
              <a:t> early work. 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06B21E-C752-FA43-9BD7-53947F6B9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6" y="521519"/>
            <a:ext cx="5882453" cy="44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6586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82775" y="4167895"/>
            <a:ext cx="2281084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Family Camping on the Land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2001–2.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created a number of outdoor scenes like this one.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D3D129-8016-DD4E-BBFC-BDD58CE84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63" y="552627"/>
            <a:ext cx="5617765" cy="434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2655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928852" y="3421627"/>
            <a:ext cx="2531657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47CE59-772F-0D4F-ADD1-E185B4C53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63" y="565551"/>
            <a:ext cx="5447072" cy="43604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EA8C23-E690-9F4C-9F27-8FAB3AF5FBF5}"/>
              </a:ext>
            </a:extLst>
          </p:cNvPr>
          <p:cNvSpPr/>
          <p:nvPr/>
        </p:nvSpPr>
        <p:spPr>
          <a:xfrm>
            <a:off x="6086929" y="4392149"/>
            <a:ext cx="274211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Playing Nintendo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2006. In later works,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used bold bursts of colour. </a:t>
            </a:r>
          </a:p>
        </p:txBody>
      </p:sp>
    </p:spTree>
    <p:extLst>
      <p:ext uri="{BB962C8B-B14F-4D97-AF65-F5344CB8AC3E}">
        <p14:creationId xmlns:p14="http://schemas.microsoft.com/office/powerpoint/2010/main" val="3368302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096076" y="4084320"/>
            <a:ext cx="3027604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Annie </a:t>
            </a:r>
            <a:r>
              <a:rPr lang="en-CA" sz="1100" b="1" dirty="0" err="1">
                <a:sym typeface="Helvetica Neue"/>
              </a:rPr>
              <a:t>Pootoogook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i="1" dirty="0">
                <a:sym typeface="Helvetica Neue"/>
              </a:rPr>
              <a:t>Holding Boots</a:t>
            </a:r>
            <a:r>
              <a:rPr lang="en-CA" sz="1100" b="1" dirty="0">
                <a:sym typeface="Helvetica Neue"/>
              </a:rPr>
              <a:t>, 2004. This playful drawing was part of the artist’s major exhibition at The Power Plant Contemporary Art Gallery.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578367-A83D-A54C-87AD-51114EDAD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67" y="465639"/>
            <a:ext cx="5677065" cy="437535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573312" y="4025328"/>
            <a:ext cx="2317316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Annie </a:t>
            </a:r>
            <a:r>
              <a:rPr lang="en-CA" sz="1100" b="1" dirty="0" err="1">
                <a:sym typeface="Helvetica Neue"/>
              </a:rPr>
              <a:t>Pootoogook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i="1" dirty="0">
                <a:sym typeface="Helvetica Neue"/>
              </a:rPr>
              <a:t>Family Taking Supplies Home</a:t>
            </a:r>
            <a:r>
              <a:rPr lang="en-CA" sz="1100" b="1" dirty="0">
                <a:sym typeface="Helvetica Neue"/>
              </a:rPr>
              <a:t>, 2006</a:t>
            </a:r>
            <a:r>
              <a:rPr lang="en-CA" dirty="0"/>
              <a:t>. </a:t>
            </a:r>
            <a:r>
              <a:rPr lang="en-CA" sz="1100" b="1" dirty="0">
                <a:sym typeface="Helvetica Neue"/>
              </a:rPr>
              <a:t>A family carries food and other supplies to their home in this winter scene.  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A7C5D9-2509-4C4A-8AE6-0809C4C51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6" y="560439"/>
            <a:ext cx="6145356" cy="436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826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744928" y="3664809"/>
            <a:ext cx="2123768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Annie </a:t>
            </a:r>
            <a:r>
              <a:rPr lang="en-CA" sz="1100" b="1" dirty="0" err="1">
                <a:sym typeface="Helvetica Neue"/>
              </a:rPr>
              <a:t>Pootoogook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i="1" dirty="0">
                <a:sym typeface="Helvetica Neue"/>
              </a:rPr>
              <a:t>Coleman Stove with Robin Hood Flour and </a:t>
            </a:r>
            <a:r>
              <a:rPr lang="en-CA" sz="1100" b="1" i="1" dirty="0" err="1">
                <a:sym typeface="Helvetica Neue"/>
              </a:rPr>
              <a:t>Tenderflake</a:t>
            </a:r>
            <a:r>
              <a:rPr lang="en-CA" sz="1100" b="1" dirty="0">
                <a:sym typeface="Helvetica Neue"/>
              </a:rPr>
              <a:t>, 2003–4</a:t>
            </a:r>
            <a:r>
              <a:rPr lang="en-CA" dirty="0"/>
              <a:t>. </a:t>
            </a:r>
            <a:r>
              <a:rPr lang="en-CA" sz="1100" b="1" dirty="0">
                <a:sym typeface="Helvetica Neue"/>
              </a:rPr>
              <a:t>Many brand names are on display in this image, which shows ingredients for making bannock. </a:t>
            </a:r>
            <a:endParaRPr dirty="0"/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954212-4E47-304D-A3F4-58F2A56F6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4" y="639097"/>
            <a:ext cx="6345608" cy="428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9169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562907" y="4013201"/>
            <a:ext cx="2255973" cy="1033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My Mother and 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2004–5.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Pootoogook’s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mother was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Napachie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herself a celebrated artist. 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F8081A-4205-574B-97E0-81ED26D0B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83" y="560171"/>
            <a:ext cx="6076335" cy="433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0382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216805" y="3838514"/>
            <a:ext cx="2445414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Drawing with Two Girls on Her Bed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2006. This work pictures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Pootoogook’s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grandmother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Ashoona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also a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famous artist. 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A2E14A-72EF-FD4D-84D4-12DF09312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8" y="460375"/>
            <a:ext cx="5783788" cy="44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0937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111134" y="4348479"/>
            <a:ext cx="3535026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Portrait of My Grandmother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2004.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Ashoona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is often identifiable in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Pootoogook’s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works by her thick framed glasses. 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D5AC5F-E01B-004C-9E5D-632FFB393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9" y="460375"/>
            <a:ext cx="4399036" cy="449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3881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464427" y="4450080"/>
            <a:ext cx="5739013" cy="696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 Generations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2004–5. This drawing celebrates intergenerational relationships. 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US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08D60B-5F8A-8B46-A849-9C9B03789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83" y="460375"/>
            <a:ext cx="6057833" cy="389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5753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230045" y="4163281"/>
            <a:ext cx="2710755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Annie </a:t>
            </a:r>
            <a:r>
              <a:rPr lang="en-CA" sz="1100" b="1" dirty="0" err="1">
                <a:sym typeface="Helvetica Neue"/>
              </a:rPr>
              <a:t>Pootoogook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i="1" dirty="0">
                <a:sym typeface="Helvetica Neue"/>
              </a:rPr>
              <a:t>Hunter Mimics Seal</a:t>
            </a:r>
            <a:r>
              <a:rPr lang="en-CA" sz="1100" b="1" dirty="0">
                <a:sym typeface="Helvetica Neue"/>
              </a:rPr>
              <a:t>, 2006. Traditional Inuit practices, like the seal hunt, appear in many of </a:t>
            </a:r>
            <a:r>
              <a:rPr lang="en-CA" sz="1100" b="1" dirty="0" err="1">
                <a:sym typeface="Helvetica Neue"/>
              </a:rPr>
              <a:t>Pootoogook’s</a:t>
            </a:r>
            <a:r>
              <a:rPr lang="en-CA" sz="1100" b="1" dirty="0">
                <a:sym typeface="Helvetica Neue"/>
              </a:rPr>
              <a:t> works. 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CA" sz="1100" b="1" dirty="0">
              <a:sym typeface="Helvetica Neue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Learning Activity #2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DE8F0A-527B-F947-B99F-A01B4BB98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05544"/>
            <a:ext cx="5776942" cy="432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8483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7044705" y="3820160"/>
            <a:ext cx="1808298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Untitled (Making Rope and Bannock)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2004–5. This image pictures two figures working together at home. 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Learning Activity #2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A69B96-4134-E643-B049-180608D4E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97" y="596877"/>
            <a:ext cx="6614746" cy="429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466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356852" y="4571057"/>
            <a:ext cx="6995236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Composition: Women Gathering Whale Meat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2003–4.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often emphasized the importance of women in Inuit traditional practices. 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Learning Activity #2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AB0281-51D3-C445-A25C-5B44CC497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936" y="460375"/>
            <a:ext cx="6324128" cy="411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2873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253315" y="4052665"/>
            <a:ext cx="2604654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Composition (Family Portrait)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2005–6. Here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uses colour sparingly, adding delicate pink lips and a red hairband to create greater contrast. 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810029-E30B-BD47-9A53-B6E1CD163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2" y="537159"/>
            <a:ext cx="5761703" cy="443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580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525729" y="4717367"/>
            <a:ext cx="3044223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Annie </a:t>
            </a:r>
            <a:r>
              <a:rPr lang="en-CA" dirty="0" err="1"/>
              <a:t>Pootoogook</a:t>
            </a:r>
            <a:r>
              <a:rPr lang="en-CA" dirty="0"/>
              <a:t>, 2006. 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668040-7EAC-8C4C-B80B-25012B547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65" y="178107"/>
            <a:ext cx="3590464" cy="478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644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264342" y="4226560"/>
            <a:ext cx="2914457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 err="1">
                <a:sym typeface="Helvetica Neue"/>
              </a:rPr>
              <a:t>Pitseolak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Ashoona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i="1" dirty="0">
                <a:sym typeface="Helvetica Neue"/>
              </a:rPr>
              <a:t>Untitled (Birds Flying Overhead)</a:t>
            </a:r>
            <a:r>
              <a:rPr lang="en-CA" sz="1100" b="1" dirty="0">
                <a:sym typeface="Helvetica Neue"/>
              </a:rPr>
              <a:t>, c.1966–67. Animals and arctic wildlife were central components of </a:t>
            </a:r>
            <a:r>
              <a:rPr lang="en-CA" sz="1100" b="1" dirty="0" err="1">
                <a:sym typeface="Helvetica Neue"/>
              </a:rPr>
              <a:t>Pitseolak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Ashoona’s</a:t>
            </a:r>
            <a:r>
              <a:rPr lang="en-CA" sz="1100" b="1" dirty="0">
                <a:sym typeface="Helvetica Neue"/>
              </a:rPr>
              <a:t> creations.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29E50-99A3-434C-ACA6-5ACD875E1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53" y="460375"/>
            <a:ext cx="3490452" cy="450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7036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366691" y="4462171"/>
            <a:ext cx="6410616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Napachie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My Daughter’s First Steps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1990. In this work,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Pootoogook’s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mother,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Napachie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represents a tender moment between mother and daughter. </a:t>
            </a:r>
          </a:p>
        </p:txBody>
      </p:sp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0AF9336B-7A71-8145-BDCC-B4FDD0D479C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0F042F-A523-FE4D-9C94-647BD4BCB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825" y="501015"/>
            <a:ext cx="6192349" cy="393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9298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54764" y="4352878"/>
            <a:ext cx="3319668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Annie </a:t>
            </a:r>
            <a:r>
              <a:rPr lang="en-CA" sz="1100" b="1" dirty="0" err="1">
                <a:sym typeface="Helvetica Neue"/>
              </a:rPr>
              <a:t>Pootoogook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i="1" dirty="0">
                <a:sym typeface="Helvetica Neue"/>
              </a:rPr>
              <a:t>Myself in Scotland</a:t>
            </a:r>
            <a:r>
              <a:rPr lang="en-CA" sz="1100" b="1" dirty="0">
                <a:sym typeface="Helvetica Neue"/>
              </a:rPr>
              <a:t>, 2005–6. A rare self-portrait, this drawing shows the artist while at an international residency. 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E84B963A-CDC1-9B46-B594-747560E212B7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27AD13-E730-5A49-8573-3393D6CCB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843" y="426691"/>
            <a:ext cx="3319668" cy="452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0586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275574" y="4053840"/>
            <a:ext cx="2766826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Annie </a:t>
            </a:r>
            <a:r>
              <a:rPr lang="en-CA" sz="1100" b="1" dirty="0" err="1">
                <a:sym typeface="Helvetica Neue"/>
              </a:rPr>
              <a:t>Pootoogook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i="1" dirty="0">
                <a:sym typeface="Helvetica Neue"/>
              </a:rPr>
              <a:t>Morning Routine</a:t>
            </a:r>
            <a:r>
              <a:rPr lang="en-CA" sz="1100" b="1" dirty="0">
                <a:sym typeface="Helvetica Neue"/>
              </a:rPr>
              <a:t>, 2003. Contemporary scenes of everyday life are a cornerstone of </a:t>
            </a:r>
            <a:r>
              <a:rPr lang="en-CA" sz="1100" b="1" dirty="0" err="1">
                <a:sym typeface="Helvetica Neue"/>
              </a:rPr>
              <a:t>Pootoogook’s</a:t>
            </a:r>
            <a:r>
              <a:rPr lang="en-CA" sz="1100" b="1" dirty="0">
                <a:sym typeface="Helvetica Neue"/>
              </a:rPr>
              <a:t> work.  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CA" sz="1100" b="1" dirty="0"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E705F5-3835-0649-B884-834F99BBA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2" y="339297"/>
            <a:ext cx="5893674" cy="446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461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72066" y="4433511"/>
            <a:ext cx="8536197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Cape Dorset Freezer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2005.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made this drawing for her exhibition at The Power Plant Contemporary Art Gallery.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101B0C-6D2A-E948-9773-3ED3F6D9D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8" y="297086"/>
            <a:ext cx="8681884" cy="409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7268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222;p41"/>
          <p:cNvSpPr txBox="1"/>
          <p:nvPr/>
        </p:nvSpPr>
        <p:spPr>
          <a:xfrm>
            <a:off x="6358924" y="4132801"/>
            <a:ext cx="2622515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Annie </a:t>
            </a:r>
            <a:r>
              <a:rPr lang="en-CA" sz="1100" b="1" dirty="0" err="1">
                <a:sym typeface="Helvetica Neue"/>
              </a:rPr>
              <a:t>Pootoogook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i="1" dirty="0">
                <a:sym typeface="Helvetica Neue"/>
              </a:rPr>
              <a:t>Composition (Happy Woman)</a:t>
            </a:r>
            <a:r>
              <a:rPr lang="en-CA" sz="1100" b="1" dirty="0">
                <a:sym typeface="Helvetica Neue"/>
              </a:rPr>
              <a:t>, 2003–4. In some images, </a:t>
            </a:r>
            <a:r>
              <a:rPr lang="en-CA" sz="1100" b="1" dirty="0" err="1">
                <a:sym typeface="Helvetica Neue"/>
              </a:rPr>
              <a:t>Pootoogook</a:t>
            </a:r>
            <a:r>
              <a:rPr lang="en-CA" sz="1100" b="1" dirty="0">
                <a:sym typeface="Helvetica Neue"/>
              </a:rPr>
              <a:t> used dramatic lines to depict her feelings.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98C472-796B-7C4B-92C8-D5E4FB70B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89" y="268850"/>
            <a:ext cx="5999660" cy="460579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222;p41"/>
          <p:cNvSpPr txBox="1"/>
          <p:nvPr/>
        </p:nvSpPr>
        <p:spPr>
          <a:xfrm>
            <a:off x="6308076" y="4348480"/>
            <a:ext cx="2764804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Annie </a:t>
            </a:r>
            <a:r>
              <a:rPr lang="en-CA" sz="1100" b="1" dirty="0" err="1">
                <a:sym typeface="Helvetica Neue"/>
              </a:rPr>
              <a:t>Pootoogook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i="1" dirty="0">
                <a:sym typeface="Helvetica Neue"/>
              </a:rPr>
              <a:t>The Homecoming</a:t>
            </a:r>
            <a:r>
              <a:rPr lang="en-CA" sz="1100" b="1" dirty="0">
                <a:sym typeface="Helvetica Neue"/>
              </a:rPr>
              <a:t>, 2006. This print focuses on </a:t>
            </a:r>
            <a:r>
              <a:rPr lang="en-CA" sz="1100" b="1" dirty="0" err="1">
                <a:sym typeface="Helvetica Neue"/>
              </a:rPr>
              <a:t>Pootoogook’s</a:t>
            </a:r>
            <a:r>
              <a:rPr lang="en-CA" sz="1100" b="1" dirty="0">
                <a:sym typeface="Helvetica Neue"/>
              </a:rPr>
              <a:t> love of community.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F5F9CC-457A-314E-9917-42A4132FA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79" y="251336"/>
            <a:ext cx="5988712" cy="468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4567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FA4646-94E5-5E4E-AC27-D6EBBF316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08" y="350130"/>
            <a:ext cx="5948353" cy="4443239"/>
          </a:xfrm>
          <a:prstGeom prst="rect">
            <a:avLst/>
          </a:prstGeom>
        </p:spPr>
      </p:pic>
      <p:sp>
        <p:nvSpPr>
          <p:cNvPr id="4" name="Google Shape;222;p41">
            <a:extLst>
              <a:ext uri="{FF2B5EF4-FFF2-40B4-BE49-F238E27FC236}">
                <a16:creationId xmlns:a16="http://schemas.microsoft.com/office/drawing/2014/main" id="{30B20098-81D1-454A-9BBD-7BE3EA1EC0A0}"/>
              </a:ext>
            </a:extLst>
          </p:cNvPr>
          <p:cNvSpPr txBox="1"/>
          <p:nvPr/>
        </p:nvSpPr>
        <p:spPr>
          <a:xfrm>
            <a:off x="6371961" y="4082001"/>
            <a:ext cx="2680599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Annie </a:t>
            </a:r>
            <a:r>
              <a:rPr lang="en-CA" sz="1100" b="1" dirty="0" err="1">
                <a:sym typeface="Helvetica Neue"/>
              </a:rPr>
              <a:t>Pootoogook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i="1" dirty="0">
                <a:sym typeface="Helvetica Neue"/>
              </a:rPr>
              <a:t>Composition (Mother and Child)</a:t>
            </a:r>
            <a:r>
              <a:rPr lang="en-CA" sz="1100" b="1" dirty="0">
                <a:sym typeface="Helvetica Neue"/>
              </a:rPr>
              <a:t>, 2006. In this joyful image, a small child peeks out from their mother’s parka or anorak. 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CA" sz="1100" b="1" dirty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6471855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EFB73D-6860-7F4D-B974-AB103C5D6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3" y="314632"/>
            <a:ext cx="5642682" cy="4562168"/>
          </a:xfrm>
          <a:prstGeom prst="rect">
            <a:avLst/>
          </a:prstGeom>
        </p:spPr>
      </p:pic>
      <p:sp>
        <p:nvSpPr>
          <p:cNvPr id="4" name="Google Shape;222;p41">
            <a:extLst>
              <a:ext uri="{FF2B5EF4-FFF2-40B4-BE49-F238E27FC236}">
                <a16:creationId xmlns:a16="http://schemas.microsoft.com/office/drawing/2014/main" id="{6CC3F49B-AC07-1744-9CD0-2F304DFF1587}"/>
              </a:ext>
            </a:extLst>
          </p:cNvPr>
          <p:cNvSpPr txBox="1"/>
          <p:nvPr/>
        </p:nvSpPr>
        <p:spPr>
          <a:xfrm>
            <a:off x="6192866" y="4630993"/>
            <a:ext cx="2680599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Map of Qikiqtaaluk (Baffin Island).</a:t>
            </a:r>
          </a:p>
        </p:txBody>
      </p:sp>
    </p:spTree>
    <p:extLst>
      <p:ext uri="{BB962C8B-B14F-4D97-AF65-F5344CB8AC3E}">
        <p14:creationId xmlns:p14="http://schemas.microsoft.com/office/powerpoint/2010/main" val="329300094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1A1EE3-24A0-E445-935E-2F3E0AAD6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4" y="332124"/>
            <a:ext cx="5869568" cy="4479251"/>
          </a:xfrm>
          <a:prstGeom prst="rect">
            <a:avLst/>
          </a:prstGeom>
        </p:spPr>
      </p:pic>
      <p:sp>
        <p:nvSpPr>
          <p:cNvPr id="4" name="Google Shape;222;p41">
            <a:extLst>
              <a:ext uri="{FF2B5EF4-FFF2-40B4-BE49-F238E27FC236}">
                <a16:creationId xmlns:a16="http://schemas.microsoft.com/office/drawing/2014/main" id="{9098BE34-90EE-D74A-BED9-73C4E7ED68A9}"/>
              </a:ext>
            </a:extLst>
          </p:cNvPr>
          <p:cNvSpPr txBox="1"/>
          <p:nvPr/>
        </p:nvSpPr>
        <p:spPr>
          <a:xfrm>
            <a:off x="6245268" y="4074160"/>
            <a:ext cx="2705692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Junior Rangers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2006. This work makes reference to the media through the radio vibrating in the corner. 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91104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333456" y="4053840"/>
            <a:ext cx="2180623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Annie </a:t>
            </a:r>
            <a:r>
              <a:rPr lang="en-CA" dirty="0" err="1"/>
              <a:t>Pootoogook</a:t>
            </a:r>
            <a:r>
              <a:rPr lang="en-CA" dirty="0"/>
              <a:t>, </a:t>
            </a:r>
            <a:r>
              <a:rPr lang="en-CA" i="1" dirty="0"/>
              <a:t>Dr. Phil</a:t>
            </a:r>
            <a:r>
              <a:rPr lang="en-CA" dirty="0"/>
              <a:t>, 2006. </a:t>
            </a:r>
            <a:r>
              <a:rPr lang="en-CA" sz="1100" b="1" dirty="0">
                <a:sym typeface="Helvetica Neue"/>
              </a:rPr>
              <a:t>Many of </a:t>
            </a:r>
            <a:r>
              <a:rPr lang="en-CA" sz="1100" b="1" dirty="0" err="1">
                <a:sym typeface="Helvetica Neue"/>
              </a:rPr>
              <a:t>Pootoogook’s</a:t>
            </a:r>
            <a:r>
              <a:rPr lang="en-CA" sz="1100" b="1" dirty="0">
                <a:sym typeface="Helvetica Neue"/>
              </a:rPr>
              <a:t> drawings include people watching television. 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AD97C-CB1A-F24F-970F-5AB07D591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40" y="389602"/>
            <a:ext cx="5853043" cy="442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529276" y="4153121"/>
            <a:ext cx="2163100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Annie </a:t>
            </a:r>
            <a:r>
              <a:rPr lang="en-CA" sz="1100" b="1" dirty="0" err="1">
                <a:sym typeface="Helvetica Neue"/>
              </a:rPr>
              <a:t>Pootoogook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i="1" dirty="0">
                <a:sym typeface="Helvetica Neue"/>
              </a:rPr>
              <a:t>Sculptor with Pipe</a:t>
            </a:r>
            <a:r>
              <a:rPr lang="en-CA" sz="1100" b="1" dirty="0">
                <a:sym typeface="Helvetica Neue"/>
              </a:rPr>
              <a:t>, 2003–4</a:t>
            </a:r>
            <a:r>
              <a:rPr lang="en-CA" dirty="0"/>
              <a:t>. </a:t>
            </a:r>
            <a:r>
              <a:rPr lang="en-CA" sz="1100" b="1" dirty="0">
                <a:sym typeface="Helvetica Neue"/>
              </a:rPr>
              <a:t>This image likely depicts a fellow artist in </a:t>
            </a:r>
            <a:r>
              <a:rPr lang="en-CA" sz="1100" b="1" dirty="0" err="1">
                <a:sym typeface="Helvetica Neue"/>
              </a:rPr>
              <a:t>Pootoogook’s</a:t>
            </a:r>
            <a:r>
              <a:rPr lang="en-CA" sz="1100" b="1" dirty="0">
                <a:sym typeface="Helvetica Neue"/>
              </a:rPr>
              <a:t> community. 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807184-B842-344A-84BD-E96504FDA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0" y="226756"/>
            <a:ext cx="6049624" cy="468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83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698389" y="4082001"/>
            <a:ext cx="2239948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Annie </a:t>
            </a:r>
            <a:r>
              <a:rPr lang="en-CA" sz="1100" b="1" dirty="0" err="1">
                <a:sym typeface="Helvetica Neue"/>
              </a:rPr>
              <a:t>Pootoogook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i="1" dirty="0" err="1">
                <a:sym typeface="Helvetica Neue"/>
              </a:rPr>
              <a:t>Sobey</a:t>
            </a:r>
            <a:r>
              <a:rPr lang="en-CA" sz="1100" b="1" i="1" dirty="0">
                <a:sym typeface="Helvetica Neue"/>
              </a:rPr>
              <a:t> Awards</a:t>
            </a:r>
            <a:r>
              <a:rPr lang="en-CA" sz="1100" b="1" dirty="0">
                <a:sym typeface="Helvetica Neue"/>
              </a:rPr>
              <a:t>, 2006</a:t>
            </a:r>
            <a:r>
              <a:rPr lang="en-CA" dirty="0"/>
              <a:t>. </a:t>
            </a:r>
            <a:r>
              <a:rPr lang="en-CA" sz="1100" b="1" dirty="0">
                <a:sym typeface="Helvetica Neue"/>
              </a:rPr>
              <a:t>The artist won this prestigious Canadian art prize in 2006.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6F8706-06FE-9143-9AAD-275211378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43" y="163492"/>
            <a:ext cx="6251508" cy="467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753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523894" y="3891280"/>
            <a:ext cx="2217951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Annie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Balvenie Castle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2006. This drawing was inspired by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Pootoogook’s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artist residency in Scotland. 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20468-0807-894E-9213-2A00BB101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55" y="512693"/>
            <a:ext cx="6004317" cy="411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2525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944733" y="4370274"/>
            <a:ext cx="314721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Members of the Seton Lake Indian Band blockade the BC Rail line in support of Oka, while an RCMP officer looks on, 1990.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AB22C6-D34E-4D49-BB2A-C51624A83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16" y="214442"/>
            <a:ext cx="3325556" cy="474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586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063612" y="4562168"/>
            <a:ext cx="3529781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World Trade Center (south tower) after being struck by a plane on September 11, 2001</a:t>
            </a:r>
            <a:r>
              <a:rPr lang="en-CA" dirty="0"/>
              <a:t>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8A75B6-2468-EE4B-BB5B-05B734336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98" y="160696"/>
            <a:ext cx="4178126" cy="480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6058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882</Words>
  <Application>Microsoft Macintosh PowerPoint</Application>
  <PresentationFormat>On-screen Show (16:9)</PresentationFormat>
  <Paragraphs>58</Paragraphs>
  <Slides>39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Art Canada Institute | Institut de l’art canadien</cp:lastModifiedBy>
  <cp:revision>60</cp:revision>
  <dcterms:modified xsi:type="dcterms:W3CDTF">2022-02-14T15:09:44Z</dcterms:modified>
</cp:coreProperties>
</file>