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1"/>
  </p:notesMasterIdLst>
  <p:sldIdLst>
    <p:sldId id="256" r:id="rId2"/>
    <p:sldId id="257" r:id="rId3"/>
    <p:sldId id="283" r:id="rId4"/>
    <p:sldId id="284" r:id="rId5"/>
    <p:sldId id="285" r:id="rId6"/>
    <p:sldId id="286" r:id="rId7"/>
    <p:sldId id="287" r:id="rId8"/>
    <p:sldId id="288" r:id="rId9"/>
    <p:sldId id="289" r:id="rId10"/>
    <p:sldId id="293" r:id="rId11"/>
    <p:sldId id="292" r:id="rId12"/>
    <p:sldId id="290" r:id="rId13"/>
    <p:sldId id="291" r:id="rId14"/>
    <p:sldId id="266" r:id="rId15"/>
    <p:sldId id="294" r:id="rId16"/>
    <p:sldId id="296" r:id="rId17"/>
    <p:sldId id="297" r:id="rId18"/>
    <p:sldId id="298" r:id="rId19"/>
    <p:sldId id="299" r:id="rId20"/>
    <p:sldId id="295" r:id="rId21"/>
    <p:sldId id="301" r:id="rId22"/>
    <p:sldId id="302" r:id="rId23"/>
    <p:sldId id="300" r:id="rId24"/>
    <p:sldId id="304" r:id="rId25"/>
    <p:sldId id="303" r:id="rId26"/>
    <p:sldId id="305" r:id="rId27"/>
    <p:sldId id="306" r:id="rId28"/>
    <p:sldId id="307" r:id="rId29"/>
    <p:sldId id="308" r:id="rId30"/>
    <p:sldId id="309" r:id="rId31"/>
    <p:sldId id="310" r:id="rId32"/>
    <p:sldId id="311" r:id="rId33"/>
    <p:sldId id="312" r:id="rId34"/>
    <p:sldId id="313" r:id="rId35"/>
    <p:sldId id="267" r:id="rId36"/>
    <p:sldId id="314" r:id="rId37"/>
    <p:sldId id="315" r:id="rId38"/>
    <p:sldId id="316" r:id="rId39"/>
    <p:sldId id="317" r:id="rId40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/>
      <a:tcStyle>
        <a:tcBdr/>
        <a:fill>
          <a:solidFill>
            <a:srgbClr val="FF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DBDE"/>
          </a:solidFill>
        </a:fill>
      </a:tcStyle>
    </a:wholeTbl>
    <a:band2H>
      <a:tcTxStyle/>
      <a:tcStyle>
        <a:tcBdr/>
        <a:fill>
          <a:solidFill>
            <a:srgbClr val="EBEEE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FFCD"/>
          </a:solidFill>
        </a:fill>
      </a:tcStyle>
    </a:wholeTbl>
    <a:band2H>
      <a:tcTxStyle/>
      <a:tcStyle>
        <a:tcBdr/>
        <a:fill>
          <a:solidFill>
            <a:srgbClr val="FCFF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69"/>
    <p:restoredTop sz="75830" autoAdjust="0"/>
  </p:normalViewPr>
  <p:slideViewPr>
    <p:cSldViewPr snapToGrid="0" snapToObjects="1">
      <p:cViewPr varScale="1">
        <p:scale>
          <a:sx n="131" d="100"/>
          <a:sy n="131" d="100"/>
        </p:scale>
        <p:origin x="126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celyn Anderson" userId="fb29ce2979debd91" providerId="LiveId" clId="{EFCF9FCC-514F-466B-9A27-9C7FC347A7D7}"/>
    <pc:docChg chg="modSld">
      <pc:chgData name="Jocelyn Anderson" userId="fb29ce2979debd91" providerId="LiveId" clId="{EFCF9FCC-514F-466B-9A27-9C7FC347A7D7}" dt="2021-10-18T22:59:29.393" v="175" actId="20577"/>
      <pc:docMkLst>
        <pc:docMk/>
      </pc:docMkLst>
      <pc:sldChg chg="modSp mod">
        <pc:chgData name="Jocelyn Anderson" userId="fb29ce2979debd91" providerId="LiveId" clId="{EFCF9FCC-514F-466B-9A27-9C7FC347A7D7}" dt="2021-10-18T22:56:53.454" v="0" actId="114"/>
        <pc:sldMkLst>
          <pc:docMk/>
          <pc:sldMk cId="336830298" sldId="299"/>
        </pc:sldMkLst>
        <pc:spChg chg="mod">
          <ac:chgData name="Jocelyn Anderson" userId="fb29ce2979debd91" providerId="LiveId" clId="{EFCF9FCC-514F-466B-9A27-9C7FC347A7D7}" dt="2021-10-18T22:56:53.454" v="0" actId="114"/>
          <ac:spMkLst>
            <pc:docMk/>
            <pc:sldMk cId="336830298" sldId="299"/>
            <ac:spMk id="139" creationId="{00000000-0000-0000-0000-000000000000}"/>
          </ac:spMkLst>
        </pc:spChg>
      </pc:sldChg>
      <pc:sldChg chg="modSp mod">
        <pc:chgData name="Jocelyn Anderson" userId="fb29ce2979debd91" providerId="LiveId" clId="{EFCF9FCC-514F-466B-9A27-9C7FC347A7D7}" dt="2021-10-18T22:58:42.075" v="46" actId="20577"/>
        <pc:sldMkLst>
          <pc:docMk/>
          <pc:sldMk cId="3955984837" sldId="305"/>
        </pc:sldMkLst>
        <pc:spChg chg="mod">
          <ac:chgData name="Jocelyn Anderson" userId="fb29ce2979debd91" providerId="LiveId" clId="{EFCF9FCC-514F-466B-9A27-9C7FC347A7D7}" dt="2021-10-18T22:58:42.075" v="46" actId="20577"/>
          <ac:spMkLst>
            <pc:docMk/>
            <pc:sldMk cId="3955984837" sldId="305"/>
            <ac:spMk id="141" creationId="{00000000-0000-0000-0000-000000000000}"/>
          </ac:spMkLst>
        </pc:spChg>
      </pc:sldChg>
      <pc:sldChg chg="modSp mod">
        <pc:chgData name="Jocelyn Anderson" userId="fb29ce2979debd91" providerId="LiveId" clId="{EFCF9FCC-514F-466B-9A27-9C7FC347A7D7}" dt="2021-10-18T22:58:54.741" v="67" actId="20577"/>
        <pc:sldMkLst>
          <pc:docMk/>
          <pc:sldMk cId="3743004661" sldId="306"/>
        </pc:sldMkLst>
        <pc:spChg chg="mod">
          <ac:chgData name="Jocelyn Anderson" userId="fb29ce2979debd91" providerId="LiveId" clId="{EFCF9FCC-514F-466B-9A27-9C7FC347A7D7}" dt="2021-10-18T22:58:54.741" v="67" actId="20577"/>
          <ac:spMkLst>
            <pc:docMk/>
            <pc:sldMk cId="3743004661" sldId="306"/>
            <ac:spMk id="141" creationId="{00000000-0000-0000-0000-000000000000}"/>
          </ac:spMkLst>
        </pc:spChg>
      </pc:sldChg>
      <pc:sldChg chg="modSp mod">
        <pc:chgData name="Jocelyn Anderson" userId="fb29ce2979debd91" providerId="LiveId" clId="{EFCF9FCC-514F-466B-9A27-9C7FC347A7D7}" dt="2021-10-18T22:59:04.864" v="103" actId="20577"/>
        <pc:sldMkLst>
          <pc:docMk/>
          <pc:sldMk cId="1487328736" sldId="307"/>
        </pc:sldMkLst>
        <pc:spChg chg="mod">
          <ac:chgData name="Jocelyn Anderson" userId="fb29ce2979debd91" providerId="LiveId" clId="{EFCF9FCC-514F-466B-9A27-9C7FC347A7D7}" dt="2021-10-18T22:59:04.864" v="103" actId="20577"/>
          <ac:spMkLst>
            <pc:docMk/>
            <pc:sldMk cId="1487328736" sldId="307"/>
            <ac:spMk id="141" creationId="{00000000-0000-0000-0000-000000000000}"/>
          </ac:spMkLst>
        </pc:spChg>
      </pc:sldChg>
      <pc:sldChg chg="modSp mod">
        <pc:chgData name="Jocelyn Anderson" userId="fb29ce2979debd91" providerId="LiveId" clId="{EFCF9FCC-514F-466B-9A27-9C7FC347A7D7}" dt="2021-10-18T22:59:17.210" v="139" actId="20577"/>
        <pc:sldMkLst>
          <pc:docMk/>
          <pc:sldMk cId="125935808" sldId="308"/>
        </pc:sldMkLst>
        <pc:spChg chg="mod">
          <ac:chgData name="Jocelyn Anderson" userId="fb29ce2979debd91" providerId="LiveId" clId="{EFCF9FCC-514F-466B-9A27-9C7FC347A7D7}" dt="2021-10-18T22:59:17.210" v="139" actId="20577"/>
          <ac:spMkLst>
            <pc:docMk/>
            <pc:sldMk cId="125935808" sldId="308"/>
            <ac:spMk id="141" creationId="{00000000-0000-0000-0000-000000000000}"/>
          </ac:spMkLst>
        </pc:spChg>
      </pc:sldChg>
      <pc:sldChg chg="modSp mod">
        <pc:chgData name="Jocelyn Anderson" userId="fb29ce2979debd91" providerId="LiveId" clId="{EFCF9FCC-514F-466B-9A27-9C7FC347A7D7}" dt="2021-10-18T22:59:29.393" v="175" actId="20577"/>
        <pc:sldMkLst>
          <pc:docMk/>
          <pc:sldMk cId="4066970366" sldId="309"/>
        </pc:sldMkLst>
        <pc:spChg chg="mod">
          <ac:chgData name="Jocelyn Anderson" userId="fb29ce2979debd91" providerId="LiveId" clId="{EFCF9FCC-514F-466B-9A27-9C7FC347A7D7}" dt="2021-10-18T22:59:29.393" v="175" actId="20577"/>
          <ac:spMkLst>
            <pc:docMk/>
            <pc:sldMk cId="4066970366" sldId="309"/>
            <ac:spMk id="141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7" name="Shape 10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j-lt"/>
        <a:ea typeface="+mj-ea"/>
        <a:cs typeface="+mj-cs"/>
        <a:sym typeface="Arial"/>
      </a:defRPr>
    </a:lvl1pPr>
    <a:lvl2pPr indent="228600" latinLnBrk="0">
      <a:defRPr sz="1400">
        <a:latin typeface="+mj-lt"/>
        <a:ea typeface="+mj-ea"/>
        <a:cs typeface="+mj-cs"/>
        <a:sym typeface="Arial"/>
      </a:defRPr>
    </a:lvl2pPr>
    <a:lvl3pPr indent="457200" latinLnBrk="0">
      <a:defRPr sz="1400">
        <a:latin typeface="+mj-lt"/>
        <a:ea typeface="+mj-ea"/>
        <a:cs typeface="+mj-cs"/>
        <a:sym typeface="Arial"/>
      </a:defRPr>
    </a:lvl3pPr>
    <a:lvl4pPr indent="685800" latinLnBrk="0">
      <a:defRPr sz="1400">
        <a:latin typeface="+mj-lt"/>
        <a:ea typeface="+mj-ea"/>
        <a:cs typeface="+mj-cs"/>
        <a:sym typeface="Arial"/>
      </a:defRPr>
    </a:lvl4pPr>
    <a:lvl5pPr indent="914400" latinLnBrk="0">
      <a:defRPr sz="1400">
        <a:latin typeface="+mj-lt"/>
        <a:ea typeface="+mj-ea"/>
        <a:cs typeface="+mj-cs"/>
        <a:sym typeface="Arial"/>
      </a:defRPr>
    </a:lvl5pPr>
    <a:lvl6pPr indent="1143000" latinLnBrk="0">
      <a:defRPr sz="1400">
        <a:latin typeface="+mj-lt"/>
        <a:ea typeface="+mj-ea"/>
        <a:cs typeface="+mj-cs"/>
        <a:sym typeface="Arial"/>
      </a:defRPr>
    </a:lvl6pPr>
    <a:lvl7pPr indent="1371600" latinLnBrk="0">
      <a:defRPr sz="1400">
        <a:latin typeface="+mj-lt"/>
        <a:ea typeface="+mj-ea"/>
        <a:cs typeface="+mj-cs"/>
        <a:sym typeface="Arial"/>
      </a:defRPr>
    </a:lvl7pPr>
    <a:lvl8pPr indent="1600200" latinLnBrk="0">
      <a:defRPr sz="1400">
        <a:latin typeface="+mj-lt"/>
        <a:ea typeface="+mj-ea"/>
        <a:cs typeface="+mj-cs"/>
        <a:sym typeface="Arial"/>
      </a:defRPr>
    </a:lvl8pPr>
    <a:lvl9pPr indent="1828800" latinLnBrk="0">
      <a:defRPr sz="1400">
        <a:latin typeface="+mj-lt"/>
        <a:ea typeface="+mj-ea"/>
        <a:cs typeface="+mj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9484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29914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72704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7705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2654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3482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7500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64572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5754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3493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7637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8768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042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06807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3604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72935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7374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11799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5193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5644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58846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28680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62089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337419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075832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604820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012704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00030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75977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32810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0185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251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99242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9336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716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311708" y="744574"/>
            <a:ext cx="8520601" cy="2052601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699" y="2834125"/>
            <a:ext cx="8520602" cy="792601"/>
          </a:xfrm>
          <a:prstGeom prst="rect">
            <a:avLst/>
          </a:prstGeom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342900" indent="2540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342900" indent="7112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342900" indent="11684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342900" indent="16256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xx%"/>
          <p:cNvSpPr txBox="1">
            <a:spLocks noGrp="1"/>
          </p:cNvSpPr>
          <p:nvPr>
            <p:ph type="title" hasCustomPrompt="1"/>
          </p:nvPr>
        </p:nvSpPr>
        <p:spPr>
          <a:xfrm>
            <a:off x="311699" y="1106125"/>
            <a:ext cx="8520602" cy="1963500"/>
          </a:xfrm>
          <a:prstGeom prst="rect">
            <a:avLst/>
          </a:prstGeom>
        </p:spPr>
        <p:txBody>
          <a:bodyPr anchor="b"/>
          <a:lstStyle>
            <a:lvl1pPr algn="ctr">
              <a:defRPr sz="12000"/>
            </a:lvl1pPr>
          </a:lstStyle>
          <a:p>
            <a:r>
              <a:t>xx%</a:t>
            </a:r>
          </a:p>
        </p:txBody>
      </p:sp>
      <p:sp>
        <p:nvSpPr>
          <p:cNvPr id="9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11699" y="3152225"/>
            <a:ext cx="8520602" cy="1300800"/>
          </a:xfrm>
          <a:prstGeom prst="rect">
            <a:avLst/>
          </a:prstGeom>
        </p:spPr>
        <p:txBody>
          <a:bodyPr/>
          <a:lstStyle>
            <a:lvl1pPr algn="ctr"/>
            <a:lvl2pPr algn="ctr"/>
            <a:lvl3pPr algn="ctr"/>
            <a:lvl4pPr algn="ctr"/>
            <a:lvl5pPr algn="ctr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xfrm>
            <a:off x="311699" y="2150849"/>
            <a:ext cx="8520602" cy="841801"/>
          </a:xfrm>
          <a:prstGeom prst="rect">
            <a:avLst/>
          </a:prstGeom>
        </p:spPr>
        <p:txBody>
          <a:bodyPr anchor="ctr"/>
          <a:lstStyle>
            <a:lvl1pPr algn="ctr">
              <a:defRPr sz="3600"/>
            </a:lvl1pPr>
          </a:lstStyle>
          <a:p>
            <a:r>
              <a:t>Title Text</a:t>
            </a:r>
          </a:p>
        </p:txBody>
      </p:sp>
      <p:sp>
        <p:nvSpPr>
          <p:cNvPr id="2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9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11699" y="1152475"/>
            <a:ext cx="3999902" cy="3416400"/>
          </a:xfrm>
          <a:prstGeom prst="rect">
            <a:avLst/>
          </a:prstGeom>
        </p:spPr>
        <p:txBody>
          <a:bodyPr/>
          <a:lstStyle>
            <a:lvl1pPr indent="-317500">
              <a:buSzPts val="1400"/>
              <a:defRPr sz="1400"/>
            </a:lvl1pPr>
            <a:lvl2pPr marL="965200" indent="-355600">
              <a:buSzPts val="1400"/>
              <a:defRPr sz="1400"/>
            </a:lvl2pPr>
            <a:lvl3pPr marL="1422400" indent="-355600">
              <a:buSzPts val="1400"/>
              <a:defRPr sz="1400"/>
            </a:lvl3pPr>
            <a:lvl4pPr marL="1879600" indent="-355600">
              <a:buSzPts val="1400"/>
              <a:defRPr sz="1400"/>
            </a:lvl4pPr>
            <a:lvl5pPr marL="2336800" indent="-355600">
              <a:buSzPts val="1400"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Google Shape;23;p5"/>
          <p:cNvSpPr txBox="1">
            <a:spLocks noGrp="1"/>
          </p:cNvSpPr>
          <p:nvPr>
            <p:ph type="body" sz="half" idx="21"/>
          </p:nvPr>
        </p:nvSpPr>
        <p:spPr>
          <a:xfrm>
            <a:off x="4832399" y="1152475"/>
            <a:ext cx="3999902" cy="3416400"/>
          </a:xfrm>
          <a:prstGeom prst="rect">
            <a:avLst/>
          </a:prstGeom>
        </p:spPr>
        <p:txBody>
          <a:bodyPr/>
          <a:lstStyle/>
          <a:p>
            <a:pPr indent="-317500">
              <a:buSzPts val="1400"/>
              <a:defRPr sz="1400"/>
            </a:pPr>
            <a:endParaRPr/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itle Text"/>
          <p:cNvSpPr txBox="1">
            <a:spLocks noGrp="1"/>
          </p:cNvSpPr>
          <p:nvPr>
            <p:ph type="title"/>
          </p:nvPr>
        </p:nvSpPr>
        <p:spPr>
          <a:xfrm>
            <a:off x="311699" y="555600"/>
            <a:ext cx="2808001" cy="7557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Title Text</a:t>
            </a:r>
          </a:p>
        </p:txBody>
      </p:sp>
      <p:sp>
        <p:nvSpPr>
          <p:cNvPr id="5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699" y="1389599"/>
            <a:ext cx="2808001" cy="3179401"/>
          </a:xfrm>
          <a:prstGeom prst="rect">
            <a:avLst/>
          </a:prstGeom>
        </p:spPr>
        <p:txBody>
          <a:bodyPr/>
          <a:lstStyle>
            <a:lvl1pPr indent="-304800">
              <a:buSzPts val="1200"/>
              <a:defRPr sz="1200"/>
            </a:lvl1pPr>
            <a:lvl2pPr marL="914400" indent="-304800">
              <a:buSzPts val="1200"/>
              <a:defRPr sz="1200"/>
            </a:lvl2pPr>
            <a:lvl3pPr marL="1371600" indent="-304800">
              <a:buSzPts val="1200"/>
              <a:defRPr sz="1200"/>
            </a:lvl3pPr>
            <a:lvl4pPr marL="1828800" indent="-304800">
              <a:buSzPts val="1200"/>
              <a:defRPr sz="1200"/>
            </a:lvl4pPr>
            <a:lvl5pPr marL="2286000" indent="-304800">
              <a:buSzPts val="1200"/>
              <a:defRPr sz="1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itle Text"/>
          <p:cNvSpPr txBox="1">
            <a:spLocks noGrp="1"/>
          </p:cNvSpPr>
          <p:nvPr>
            <p:ph type="title"/>
          </p:nvPr>
        </p:nvSpPr>
        <p:spPr>
          <a:xfrm>
            <a:off x="490250" y="450149"/>
            <a:ext cx="6367801" cy="4090801"/>
          </a:xfrm>
          <a:prstGeom prst="rect">
            <a:avLst/>
          </a:prstGeom>
        </p:spPr>
        <p:txBody>
          <a:bodyPr anchor="ctr"/>
          <a:lstStyle>
            <a:lvl1pPr>
              <a:defRPr sz="4800"/>
            </a:lvl1pPr>
          </a:lstStyle>
          <a:p>
            <a:r>
              <a:t>Title Text</a:t>
            </a:r>
          </a:p>
        </p:txBody>
      </p:sp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36;p9"/>
          <p:cNvSpPr/>
          <p:nvPr/>
        </p:nvSpPr>
        <p:spPr>
          <a:xfrm>
            <a:off x="4572000" y="-125"/>
            <a:ext cx="4572000" cy="5143501"/>
          </a:xfrm>
          <a:prstGeom prst="rect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73" name="Title Text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1"/>
          </a:xfrm>
          <a:prstGeom prst="rect">
            <a:avLst/>
          </a:prstGeom>
        </p:spPr>
        <p:txBody>
          <a:bodyPr anchor="b"/>
          <a:lstStyle>
            <a:lvl1pPr algn="ctr">
              <a:defRPr sz="4200"/>
            </a:lvl1pPr>
          </a:lstStyle>
          <a:p>
            <a:r>
              <a:t>Title Text</a:t>
            </a:r>
          </a:p>
        </p:txBody>
      </p:sp>
      <p:sp>
        <p:nvSpPr>
          <p:cNvPr id="7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65500" y="2803075"/>
            <a:ext cx="4045200" cy="1235101"/>
          </a:xfrm>
          <a:prstGeom prst="rect">
            <a:avLst/>
          </a:prstGeom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  <a:defRPr sz="2100"/>
            </a:lvl1pPr>
            <a:lvl2pPr marL="342900" indent="254000" algn="ctr">
              <a:lnSpc>
                <a:spcPct val="100000"/>
              </a:lnSpc>
              <a:buClrTx/>
              <a:buSzTx/>
              <a:buFontTx/>
              <a:buNone/>
              <a:defRPr sz="2100"/>
            </a:lvl2pPr>
            <a:lvl3pPr marL="342900" indent="711200" algn="ctr">
              <a:lnSpc>
                <a:spcPct val="100000"/>
              </a:lnSpc>
              <a:buClrTx/>
              <a:buSzTx/>
              <a:buFontTx/>
              <a:buNone/>
              <a:defRPr sz="2100"/>
            </a:lvl3pPr>
            <a:lvl4pPr marL="342900" indent="1168400" algn="ctr">
              <a:lnSpc>
                <a:spcPct val="100000"/>
              </a:lnSpc>
              <a:buClrTx/>
              <a:buSzTx/>
              <a:buFontTx/>
              <a:buNone/>
              <a:defRPr sz="2100"/>
            </a:lvl4pPr>
            <a:lvl5pPr marL="342900" indent="1625600" algn="ctr">
              <a:lnSpc>
                <a:spcPct val="100000"/>
              </a:lnSpc>
              <a:buClrTx/>
              <a:buSzTx/>
              <a:buFontTx/>
              <a:buNone/>
              <a:defRPr sz="21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" name="Google Shape;39;p9"/>
          <p:cNvSpPr txBox="1">
            <a:spLocks noGrp="1"/>
          </p:cNvSpPr>
          <p:nvPr>
            <p:ph type="body" sz="half" idx="21"/>
          </p:nvPr>
        </p:nvSpPr>
        <p:spPr>
          <a:xfrm>
            <a:off x="4939500" y="724074"/>
            <a:ext cx="3837000" cy="3695102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699" y="4230575"/>
            <a:ext cx="5998802" cy="605101"/>
          </a:xfrm>
          <a:prstGeom prst="rect">
            <a:avLst/>
          </a:prstGeom>
        </p:spPr>
        <p:txBody>
          <a:bodyPr anchor="ctr"/>
          <a:lstStyle>
            <a:lvl1pPr marL="228600" indent="0">
              <a:lnSpc>
                <a:spcPct val="100000"/>
              </a:lnSpc>
              <a:buClrTx/>
              <a:buSzTx/>
              <a:buFontTx/>
              <a:buNone/>
            </a:lvl1pPr>
            <a:lvl2pPr>
              <a:lnSpc>
                <a:spcPct val="100000"/>
              </a:lnSpc>
              <a:buClrTx/>
              <a:buFontTx/>
            </a:lvl2pPr>
            <a:lvl3pPr>
              <a:lnSpc>
                <a:spcPct val="100000"/>
              </a:lnSpc>
              <a:buClrTx/>
              <a:buFontTx/>
            </a:lvl3pPr>
            <a:lvl4pPr>
              <a:lnSpc>
                <a:spcPct val="100000"/>
              </a:lnSpc>
              <a:buClrTx/>
              <a:buFontTx/>
            </a:lvl4pPr>
            <a:lvl5pPr>
              <a:lnSpc>
                <a:spcPct val="100000"/>
              </a:lnSpc>
              <a:buClrTx/>
              <a:buFont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311699" y="445025"/>
            <a:ext cx="8520602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311699" y="1152475"/>
            <a:ext cx="8520602" cy="341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84345" y="4700819"/>
            <a:ext cx="336813" cy="318396"/>
          </a:xfrm>
          <a:prstGeom prst="rect">
            <a:avLst/>
          </a:prstGeom>
          <a:ln w="12700">
            <a:miter lim="400000"/>
          </a:ln>
        </p:spPr>
        <p:txBody>
          <a:bodyPr wrap="none" lIns="91424" tIns="91424" rIns="91424" bIns="91424" anchor="ctr">
            <a:spAutoFit/>
          </a:bodyPr>
          <a:lstStyle>
            <a:lvl1pPr algn="r">
              <a:defRPr sz="10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titleStyle>
    <p:bodyStyle>
      <a:lvl1pPr marL="457200" marR="0" indent="-34290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1pPr>
      <a:lvl2pPr marL="1005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2pPr>
      <a:lvl3pPr marL="1462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3pPr>
      <a:lvl4pPr marL="1919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4pPr>
      <a:lvl5pPr marL="23767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5pPr>
      <a:lvl6pPr marL="28339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6pPr>
      <a:lvl7pPr marL="3291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7pPr>
      <a:lvl8pPr marL="3748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8pPr>
      <a:lvl9pPr marL="4205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2A9EBD-D590-4947-BA15-D6763273CE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" y="0"/>
            <a:ext cx="9137335" cy="51435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5176251" y="4211974"/>
            <a:ext cx="3033995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fr-FR" sz="1100" b="1" dirty="0">
                <a:sym typeface="Helvetica Neue"/>
              </a:rPr>
              <a:t>Annie </a:t>
            </a:r>
            <a:r>
              <a:rPr lang="fr-FR" sz="1100" b="1" dirty="0" err="1">
                <a:sym typeface="Helvetica Neue"/>
              </a:rPr>
              <a:t>Pootoogook</a:t>
            </a:r>
            <a:r>
              <a:rPr lang="fr-FR" sz="1100" b="1" dirty="0">
                <a:sym typeface="Helvetica Neue"/>
              </a:rPr>
              <a:t>, </a:t>
            </a:r>
            <a:r>
              <a:rPr lang="fr-FR" sz="1100" b="1" i="1" dirty="0" err="1">
                <a:sym typeface="Helvetica Neue"/>
              </a:rPr>
              <a:t>Sobey</a:t>
            </a:r>
            <a:r>
              <a:rPr lang="fr-FR" sz="1100" b="1" i="1" dirty="0">
                <a:sym typeface="Helvetica Neue"/>
              </a:rPr>
              <a:t> </a:t>
            </a:r>
            <a:r>
              <a:rPr lang="fr-FR" sz="1100" b="1" i="1" dirty="0" err="1">
                <a:sym typeface="Helvetica Neue"/>
              </a:rPr>
              <a:t>Award</a:t>
            </a:r>
            <a:r>
              <a:rPr lang="fr-FR" sz="1100" b="1" i="1" dirty="0">
                <a:sym typeface="Helvetica Neue"/>
              </a:rPr>
              <a:t> 2006 </a:t>
            </a:r>
            <a:r>
              <a:rPr lang="fr-FR" sz="1100" b="1" dirty="0">
                <a:sym typeface="Helvetica Neue"/>
              </a:rPr>
              <a:t>(</a:t>
            </a:r>
            <a:r>
              <a:rPr lang="fr-FR" sz="1100" b="1" i="1" dirty="0">
                <a:sym typeface="Helvetica Neue"/>
              </a:rPr>
              <a:t>Le Prix </a:t>
            </a:r>
            <a:r>
              <a:rPr lang="fr-FR" sz="1100" b="1" i="1" dirty="0" err="1">
                <a:sym typeface="Helvetica Neue"/>
              </a:rPr>
              <a:t>Sobey</a:t>
            </a:r>
            <a:r>
              <a:rPr lang="fr-FR" sz="1100" b="1" i="1" dirty="0">
                <a:sym typeface="Helvetica Neue"/>
              </a:rPr>
              <a:t> 2006</a:t>
            </a:r>
            <a:r>
              <a:rPr lang="fr-FR" sz="1100" b="1" dirty="0">
                <a:sym typeface="Helvetica Neue"/>
              </a:rPr>
              <a:t>), 2007. </a:t>
            </a:r>
            <a:r>
              <a:rPr lang="fr-FR" sz="1100" b="1" dirty="0" err="1">
                <a:sym typeface="Helvetica Neue"/>
              </a:rPr>
              <a:t>Pootoogook</a:t>
            </a:r>
            <a:r>
              <a:rPr lang="fr-FR" sz="1100" b="1" dirty="0">
                <a:sym typeface="Helvetica Neue"/>
              </a:rPr>
              <a:t> est la première artiste </a:t>
            </a:r>
            <a:r>
              <a:rPr lang="fr-FR" sz="1100" b="1" dirty="0" err="1">
                <a:sym typeface="Helvetica Neue"/>
              </a:rPr>
              <a:t>inuite</a:t>
            </a:r>
            <a:r>
              <a:rPr lang="fr-FR" sz="1100" b="1" dirty="0">
                <a:sym typeface="Helvetica Neue"/>
              </a:rPr>
              <a:t> à recevoir le Prix </a:t>
            </a:r>
            <a:r>
              <a:rPr lang="fr-FR" sz="1100" b="1" dirty="0" err="1">
                <a:sym typeface="Helvetica Neue"/>
              </a:rPr>
              <a:t>Sobey</a:t>
            </a:r>
            <a:r>
              <a:rPr lang="fr-FR" sz="1100" b="1" dirty="0">
                <a:sym typeface="Helvetica Neue"/>
              </a:rPr>
              <a:t> pour les arts.</a:t>
            </a:r>
            <a:endParaRPr lang="en-CA" sz="1100" b="1" dirty="0">
              <a:sym typeface="Helvetica Neue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648889-107C-4E43-9DE8-0F266A3798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707" y="181897"/>
            <a:ext cx="3614144" cy="4779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84420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5359313" y="4209979"/>
            <a:ext cx="2438400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fr-FR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Annie </a:t>
            </a:r>
            <a:r>
              <a:rPr lang="fr-FR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Pootoogook</a:t>
            </a:r>
            <a:r>
              <a:rPr lang="fr-FR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travaillant sur l’œuvre </a:t>
            </a:r>
            <a:r>
              <a:rPr lang="fr-FR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Cape Dorset Freezer </a:t>
            </a:r>
            <a:r>
              <a:rPr lang="fr-FR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</a:t>
            </a:r>
            <a:r>
              <a:rPr lang="fr-FR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Congélateur de Cape Dorset</a:t>
            </a:r>
            <a:r>
              <a:rPr lang="fr-FR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2005, aux Ateliers </a:t>
            </a:r>
            <a:r>
              <a:rPr lang="fr-FR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Kinngait</a:t>
            </a:r>
            <a:r>
              <a:rPr lang="fr-FR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  <a:endParaRPr lang="en-CA"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9DD7D3-C4E3-7944-8EC8-1A77221C75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741" y="186813"/>
            <a:ext cx="3168560" cy="4769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389152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5319848" y="4421539"/>
            <a:ext cx="3489855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fr-FR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Affiche promotionnelle réalisée </a:t>
            </a:r>
            <a:r>
              <a:rPr lang="fr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pour </a:t>
            </a:r>
            <a:br>
              <a:rPr lang="fr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fr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Annie </a:t>
            </a:r>
            <a:r>
              <a:rPr lang="fr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Pootoogook</a:t>
            </a:r>
            <a:r>
              <a:rPr lang="fr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à la Documenta XII, </a:t>
            </a:r>
            <a:br>
              <a:rPr lang="fr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fr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Cassel, Allemagne</a:t>
            </a:r>
            <a:r>
              <a:rPr lang="fr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fr-FR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2007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  <a:endParaRPr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AFA8F8-5262-684B-8FA2-3B0723FA88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081" y="148098"/>
            <a:ext cx="3741778" cy="4847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855396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6725057" y="3706240"/>
            <a:ext cx="2062310" cy="1369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fr-FR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Annie </a:t>
            </a:r>
            <a:r>
              <a:rPr lang="fr-FR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Pootoogook</a:t>
            </a:r>
            <a:r>
              <a:rPr lang="fr-FR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fr-FR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Untitled</a:t>
            </a:r>
            <a:r>
              <a:rPr lang="fr-FR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[</a:t>
            </a:r>
            <a:r>
              <a:rPr lang="fr-FR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Kenojuak</a:t>
            </a:r>
            <a:r>
              <a:rPr lang="fr-FR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and Annie </a:t>
            </a:r>
            <a:r>
              <a:rPr lang="fr-FR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with</a:t>
            </a:r>
            <a:r>
              <a:rPr lang="fr-FR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fr-FR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Governor</a:t>
            </a:r>
            <a:r>
              <a:rPr lang="fr-FR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General </a:t>
            </a:r>
            <a:r>
              <a:rPr lang="fr-FR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Michaëlle</a:t>
            </a:r>
            <a:r>
              <a:rPr lang="fr-FR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Jean] </a:t>
            </a:r>
            <a:r>
              <a:rPr lang="fr-FR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</a:t>
            </a:r>
            <a:r>
              <a:rPr lang="fr-FR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Sans titre [</a:t>
            </a:r>
            <a:r>
              <a:rPr lang="fr-FR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Kenojuak</a:t>
            </a:r>
            <a:r>
              <a:rPr lang="fr-FR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et Annie avec la gouverneure générale </a:t>
            </a:r>
            <a:r>
              <a:rPr lang="fr-FR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Michaëlle</a:t>
            </a:r>
            <a:r>
              <a:rPr lang="fr-FR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Jean]</a:t>
            </a:r>
            <a:r>
              <a:rPr lang="fr-FR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2010. </a:t>
            </a:r>
            <a:endParaRPr lang="en-CA"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1659E0-FBC3-C042-AB08-B880B6B9AA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33" y="172042"/>
            <a:ext cx="6289338" cy="481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645837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6710911" y="4174043"/>
            <a:ext cx="2024525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Kinngait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(Cape Dorset), v.2005. </a:t>
            </a:r>
            <a:r>
              <a:rPr lang="fr-FR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Cette photographie représente la communauté où a vécu </a:t>
            </a:r>
            <a:r>
              <a:rPr lang="fr-FR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Pootoogook</a:t>
            </a:r>
            <a:r>
              <a:rPr lang="fr-FR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  <a:endParaRPr lang="en-CA"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 err="1"/>
              <a:t>Activité</a:t>
            </a:r>
            <a:r>
              <a:rPr lang="en-CA" dirty="0"/>
              <a:t> </a:t>
            </a:r>
            <a:r>
              <a:rPr lang="en-CA" dirty="0" err="1"/>
              <a:t>d’apprentissage</a:t>
            </a:r>
            <a:r>
              <a:rPr lang="en-CA" dirty="0"/>
              <a:t> n</a:t>
            </a:r>
            <a:r>
              <a:rPr lang="en-CA" baseline="30000" dirty="0"/>
              <a:t>o</a:t>
            </a:r>
            <a:r>
              <a:rPr lang="en-CA" dirty="0"/>
              <a:t> 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4524CF-6F6F-234D-ADD8-A8026D90BA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27" y="551016"/>
            <a:ext cx="5816600" cy="43688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6099571" y="3996187"/>
            <a:ext cx="2825582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fr-FR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Annie </a:t>
            </a:r>
            <a:r>
              <a:rPr lang="fr-FR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Pootoogook</a:t>
            </a:r>
            <a:r>
              <a:rPr lang="fr-FR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fr-FR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Eating</a:t>
            </a:r>
            <a:r>
              <a:rPr lang="fr-FR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fr-FR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Seal</a:t>
            </a:r>
            <a:r>
              <a:rPr lang="fr-FR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at Home </a:t>
            </a:r>
            <a:r>
              <a:rPr lang="fr-FR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</a:t>
            </a:r>
            <a:r>
              <a:rPr lang="fr-FR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 mangeant du phoque à la maison</a:t>
            </a:r>
            <a:r>
              <a:rPr lang="fr-FR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2001. Ici, un groupe de personnages mange de la nourriture traditionnelle </a:t>
            </a:r>
            <a:r>
              <a:rPr lang="fr-FR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inuite</a:t>
            </a:r>
            <a:r>
              <a:rPr lang="fr-FR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  <a:endParaRPr lang="en-CA"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 err="1"/>
              <a:t>Activité</a:t>
            </a:r>
            <a:r>
              <a:rPr lang="en-CA" dirty="0"/>
              <a:t> </a:t>
            </a:r>
            <a:r>
              <a:rPr lang="en-CA" dirty="0" err="1"/>
              <a:t>d’apprentissage</a:t>
            </a:r>
            <a:r>
              <a:rPr lang="en-CA" dirty="0"/>
              <a:t> n</a:t>
            </a:r>
            <a:r>
              <a:rPr lang="en-CA" baseline="30000" dirty="0"/>
              <a:t>o</a:t>
            </a:r>
            <a:r>
              <a:rPr lang="en-CA" dirty="0"/>
              <a:t> 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2FCB8E-20D3-8945-9F79-890031BE61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25" y="591273"/>
            <a:ext cx="5632003" cy="431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148394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6509865" y="3560324"/>
            <a:ext cx="2352028" cy="1369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fr-FR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Annie </a:t>
            </a:r>
            <a:r>
              <a:rPr lang="fr-FR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Pootoogook</a:t>
            </a:r>
            <a:r>
              <a:rPr lang="fr-FR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fr-FR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Composition [</a:t>
            </a:r>
            <a:r>
              <a:rPr lang="fr-FR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Family</a:t>
            </a:r>
            <a:r>
              <a:rPr lang="fr-FR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Cooking in </a:t>
            </a:r>
            <a:r>
              <a:rPr lang="fr-FR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Kitchen</a:t>
            </a:r>
            <a:r>
              <a:rPr lang="fr-FR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] </a:t>
            </a:r>
            <a:r>
              <a:rPr lang="fr-FR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</a:t>
            </a:r>
            <a:r>
              <a:rPr lang="fr-FR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Composition [Famille préparant le repas dans la cuisine]</a:t>
            </a:r>
            <a:r>
              <a:rPr lang="fr-FR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2002. La vie domestique est un thème central dans l'œuvre de </a:t>
            </a:r>
            <a:r>
              <a:rPr lang="fr-FR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Pootoogook</a:t>
            </a:r>
            <a:r>
              <a:rPr lang="fr-FR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  <a:endParaRPr lang="en-CA"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 err="1"/>
              <a:t>Activité</a:t>
            </a:r>
            <a:r>
              <a:rPr lang="en-CA" dirty="0"/>
              <a:t> </a:t>
            </a:r>
            <a:r>
              <a:rPr lang="en-CA" dirty="0" err="1"/>
              <a:t>d’apprentissage</a:t>
            </a:r>
            <a:r>
              <a:rPr lang="en-CA" dirty="0"/>
              <a:t> n</a:t>
            </a:r>
            <a:r>
              <a:rPr lang="en-CA" baseline="30000" dirty="0"/>
              <a:t>o</a:t>
            </a:r>
            <a:r>
              <a:rPr lang="en-CA" dirty="0"/>
              <a:t> 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DCB36B-C9C9-2343-A500-E4989D6FC1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57" y="730264"/>
            <a:ext cx="6233949" cy="410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531696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6528827" y="3531140"/>
            <a:ext cx="2274704" cy="1538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fr-FR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Annie </a:t>
            </a:r>
            <a:r>
              <a:rPr lang="fr-FR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Pootoogook</a:t>
            </a:r>
            <a:r>
              <a:rPr lang="fr-FR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fr-FR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Composition [</a:t>
            </a:r>
            <a:r>
              <a:rPr lang="fr-FR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Family</a:t>
            </a:r>
            <a:r>
              <a:rPr lang="fr-FR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fr-FR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Playing</a:t>
            </a:r>
            <a:r>
              <a:rPr lang="fr-FR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fr-FR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Cards</a:t>
            </a:r>
            <a:r>
              <a:rPr lang="fr-FR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] </a:t>
            </a:r>
            <a:r>
              <a:rPr lang="fr-FR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</a:t>
            </a:r>
            <a:r>
              <a:rPr lang="fr-FR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Composition [Famille jouant aux cartes]</a:t>
            </a:r>
            <a:r>
              <a:rPr lang="fr-FR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2000-2001. La composition relativement simple de cette œuvre est typique des premiers travaux de </a:t>
            </a:r>
            <a:r>
              <a:rPr lang="fr-FR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Pootoogook</a:t>
            </a:r>
            <a:r>
              <a:rPr lang="fr-FR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  <a:endParaRPr lang="en-CA"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 err="1"/>
              <a:t>Activité</a:t>
            </a:r>
            <a:r>
              <a:rPr lang="en-CA" dirty="0"/>
              <a:t> </a:t>
            </a:r>
            <a:r>
              <a:rPr lang="en-CA" dirty="0" err="1"/>
              <a:t>d’apprentissage</a:t>
            </a:r>
            <a:r>
              <a:rPr lang="en-CA" dirty="0"/>
              <a:t> n</a:t>
            </a:r>
            <a:r>
              <a:rPr lang="en-CA" baseline="30000" dirty="0"/>
              <a:t>o</a:t>
            </a:r>
            <a:r>
              <a:rPr lang="en-CA" dirty="0"/>
              <a:t> 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06B21E-C752-FA43-9BD7-53947F6B9F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16" y="521519"/>
            <a:ext cx="5882453" cy="441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365864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6361158" y="3822238"/>
            <a:ext cx="2281084" cy="1200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fr-FR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Annie </a:t>
            </a:r>
            <a:r>
              <a:rPr lang="fr-FR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Pootoogook</a:t>
            </a:r>
            <a:r>
              <a:rPr lang="fr-FR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fr-FR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Family</a:t>
            </a:r>
            <a:r>
              <a:rPr lang="fr-FR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Camping on the Land </a:t>
            </a:r>
            <a:r>
              <a:rPr lang="fr-FR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</a:t>
            </a:r>
            <a:r>
              <a:rPr lang="fr-FR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Famille qui campe sur les terres</a:t>
            </a:r>
            <a:r>
              <a:rPr lang="fr-FR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2001-2002. </a:t>
            </a:r>
            <a:r>
              <a:rPr lang="fr-FR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Pootoogook</a:t>
            </a:r>
            <a:r>
              <a:rPr lang="fr-FR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crée un certain nombre de scènes d'extérieur comme celle-ci.</a:t>
            </a:r>
            <a:endParaRPr lang="en-CA"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 err="1"/>
              <a:t>Activité</a:t>
            </a:r>
            <a:r>
              <a:rPr lang="en-CA" dirty="0"/>
              <a:t> </a:t>
            </a:r>
            <a:r>
              <a:rPr lang="en-CA" dirty="0" err="1"/>
              <a:t>d’apprentissage</a:t>
            </a:r>
            <a:r>
              <a:rPr lang="en-CA" dirty="0"/>
              <a:t> n</a:t>
            </a:r>
            <a:r>
              <a:rPr lang="en-CA" baseline="30000" dirty="0"/>
              <a:t>o</a:t>
            </a:r>
            <a:r>
              <a:rPr lang="en-CA" dirty="0"/>
              <a:t> 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D3D129-8016-DD4E-BBFC-BDD58CE841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63" y="552627"/>
            <a:ext cx="5617765" cy="4343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626550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5928852" y="3421627"/>
            <a:ext cx="2531657" cy="353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endParaRPr lang="en-CA"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 err="1"/>
              <a:t>Activité</a:t>
            </a:r>
            <a:r>
              <a:rPr lang="en-CA" dirty="0"/>
              <a:t> </a:t>
            </a:r>
            <a:r>
              <a:rPr lang="en-CA" dirty="0" err="1"/>
              <a:t>d’apprentissage</a:t>
            </a:r>
            <a:r>
              <a:rPr lang="en-CA" dirty="0"/>
              <a:t> n</a:t>
            </a:r>
            <a:r>
              <a:rPr lang="en-CA" baseline="30000" dirty="0"/>
              <a:t>o</a:t>
            </a:r>
            <a:r>
              <a:rPr lang="en-CA" dirty="0"/>
              <a:t> 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47CE59-772F-0D4F-ADD1-E185B4C533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11" y="606191"/>
            <a:ext cx="5447072" cy="436040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CEA8C23-E690-9F4C-9F27-8FAB3AF5FBF5}"/>
              </a:ext>
            </a:extLst>
          </p:cNvPr>
          <p:cNvSpPr/>
          <p:nvPr/>
        </p:nvSpPr>
        <p:spPr>
          <a:xfrm>
            <a:off x="6223400" y="4096934"/>
            <a:ext cx="2385577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Annie </a:t>
            </a:r>
            <a:r>
              <a:rPr lang="fr-FR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Pootoogook</a:t>
            </a:r>
            <a:r>
              <a:rPr lang="fr-FR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fr-FR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Playing</a:t>
            </a:r>
            <a:r>
              <a:rPr lang="fr-FR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Nintendo </a:t>
            </a:r>
            <a:r>
              <a:rPr lang="fr-FR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</a:t>
            </a:r>
            <a:r>
              <a:rPr lang="fr-FR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Jouer au Nintendo</a:t>
            </a:r>
            <a:r>
              <a:rPr lang="fr-FR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2006. Dans ses œuvres plus tardives, </a:t>
            </a:r>
            <a:r>
              <a:rPr lang="fr-FR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Pootoogook</a:t>
            </a:r>
            <a:r>
              <a:rPr lang="fr-FR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conçoit des éclats de couleur audacieux.</a:t>
            </a:r>
            <a:endParaRPr lang="en-CA"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30298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6478620" y="3589507"/>
            <a:ext cx="2315183" cy="14105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fr-FR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Annie </a:t>
            </a:r>
            <a:r>
              <a:rPr lang="fr-FR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Pootoogook</a:t>
            </a:r>
            <a:r>
              <a:rPr lang="fr-FR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fr-FR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Holding Boots </a:t>
            </a:r>
            <a:r>
              <a:rPr lang="fr-FR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</a:t>
            </a:r>
            <a:r>
              <a:rPr lang="fr-FR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Femme tenant des bottes</a:t>
            </a:r>
            <a:r>
              <a:rPr lang="fr-FR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2004. Ce dessin ludique a fait partie de la grande exposition de l'artiste à la galerie d’art contemporain The Power Plant.</a:t>
            </a:r>
            <a:endParaRPr lang="en-CA"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578367-A83D-A54C-87AD-51114EDAD9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07" y="469541"/>
            <a:ext cx="5677065" cy="437535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6400387" y="3579780"/>
            <a:ext cx="2434047" cy="1369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fr-FR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Annie </a:t>
            </a:r>
            <a:r>
              <a:rPr lang="fr-FR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Pootoogook</a:t>
            </a:r>
            <a:r>
              <a:rPr lang="fr-FR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fr-FR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Family</a:t>
            </a:r>
            <a:r>
              <a:rPr lang="fr-FR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fr-FR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Taking</a:t>
            </a:r>
            <a:r>
              <a:rPr lang="fr-FR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Supplies Home</a:t>
            </a:r>
            <a:r>
              <a:rPr lang="fr-FR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(</a:t>
            </a:r>
            <a:r>
              <a:rPr lang="fr-FR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Famille rapportant des provisions à la maison</a:t>
            </a:r>
            <a:r>
              <a:rPr lang="fr-FR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2006. Dans cette scène d'hiver, une famille transporte de la nourriture et d'autres fournitures jusqu'à leur maison. </a:t>
            </a:r>
            <a:endParaRPr lang="en-CA"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 err="1"/>
              <a:t>Activité</a:t>
            </a:r>
            <a:r>
              <a:rPr lang="en-CA" dirty="0"/>
              <a:t> </a:t>
            </a:r>
            <a:r>
              <a:rPr lang="en-CA" dirty="0" err="1"/>
              <a:t>d’apprentissage</a:t>
            </a:r>
            <a:r>
              <a:rPr lang="en-CA" dirty="0"/>
              <a:t> n</a:t>
            </a:r>
            <a:r>
              <a:rPr lang="en-CA" baseline="30000" dirty="0"/>
              <a:t>o</a:t>
            </a:r>
            <a:r>
              <a:rPr lang="en-CA" dirty="0"/>
              <a:t> 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A7C5D9-2509-4C4A-8AE6-0809C4C515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66" y="618806"/>
            <a:ext cx="5950661" cy="4225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988261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6514744" y="3042452"/>
            <a:ext cx="2308594" cy="1877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fr-FR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Annie </a:t>
            </a:r>
            <a:r>
              <a:rPr lang="fr-FR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Pootoogook</a:t>
            </a:r>
            <a:r>
              <a:rPr lang="fr-FR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fr-FR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Coleman </a:t>
            </a:r>
            <a:r>
              <a:rPr lang="fr-FR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Stove</a:t>
            </a:r>
            <a:r>
              <a:rPr lang="fr-FR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fr-FR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with</a:t>
            </a:r>
            <a:r>
              <a:rPr lang="fr-FR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Robin Hood </a:t>
            </a:r>
            <a:r>
              <a:rPr lang="fr-FR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Flour</a:t>
            </a:r>
            <a:r>
              <a:rPr lang="fr-FR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and </a:t>
            </a:r>
            <a:r>
              <a:rPr lang="fr-FR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Tenderflake</a:t>
            </a:r>
            <a:r>
              <a:rPr lang="fr-FR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fr-FR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</a:t>
            </a:r>
            <a:r>
              <a:rPr lang="fr-FR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Réchaud Coleman avec farine Robin Hood et </a:t>
            </a:r>
            <a:r>
              <a:rPr lang="fr-FR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Tenderflake</a:t>
            </a:r>
            <a:r>
              <a:rPr lang="fr-FR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2003-2004. De nombreuses marques de commerce sont présentées dans cette œuvre qui montre les objets permettant de fabriquer de la </a:t>
            </a:r>
            <a:r>
              <a:rPr lang="fr-FR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banique</a:t>
            </a:r>
            <a:r>
              <a:rPr lang="fr-FR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  <a:endParaRPr lang="en-CA"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" name="Google Shape;90;p19">
            <a:extLst>
              <a:ext uri="{FF2B5EF4-FFF2-40B4-BE49-F238E27FC236}">
                <a16:creationId xmlns:a16="http://schemas.microsoft.com/office/drawing/2014/main" id="{792971E9-FF14-744E-AD40-BF42B7D94A10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 err="1"/>
              <a:t>Activité</a:t>
            </a:r>
            <a:r>
              <a:rPr lang="en-CA" dirty="0"/>
              <a:t> </a:t>
            </a:r>
            <a:r>
              <a:rPr lang="en-CA" dirty="0" err="1"/>
              <a:t>d’apprentissage</a:t>
            </a:r>
            <a:r>
              <a:rPr lang="en-CA" dirty="0"/>
              <a:t> n</a:t>
            </a:r>
            <a:r>
              <a:rPr lang="en-CA" baseline="30000" dirty="0"/>
              <a:t>o</a:t>
            </a:r>
            <a:r>
              <a:rPr lang="en-CA" dirty="0"/>
              <a:t> 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954212-4E47-304D-A3F4-58F2A56F68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62" y="726644"/>
            <a:ext cx="6050314" cy="408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391694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6397970" y="3900791"/>
            <a:ext cx="2230465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fr-FR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Annie </a:t>
            </a:r>
            <a:r>
              <a:rPr lang="fr-FR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Pootoogook</a:t>
            </a:r>
            <a:r>
              <a:rPr lang="fr-FR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fr-FR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My</a:t>
            </a:r>
            <a:r>
              <a:rPr lang="fr-FR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Mother and I </a:t>
            </a:r>
            <a:r>
              <a:rPr lang="fr-FR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</a:t>
            </a:r>
            <a:r>
              <a:rPr lang="fr-FR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 mère et moi</a:t>
            </a:r>
            <a:r>
              <a:rPr lang="fr-FR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2004-2005. La mère de </a:t>
            </a:r>
            <a:r>
              <a:rPr lang="fr-FR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Pootoogook</a:t>
            </a:r>
            <a:r>
              <a:rPr lang="fr-FR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fr-FR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Napachie</a:t>
            </a:r>
            <a:r>
              <a:rPr lang="fr-FR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fr-FR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Pootoogook</a:t>
            </a:r>
            <a:r>
              <a:rPr lang="fr-FR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était elle-même une artiste célèbre.</a:t>
            </a:r>
            <a:endParaRPr lang="en-CA"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" name="Google Shape;90;p19">
            <a:extLst>
              <a:ext uri="{FF2B5EF4-FFF2-40B4-BE49-F238E27FC236}">
                <a16:creationId xmlns:a16="http://schemas.microsoft.com/office/drawing/2014/main" id="{792971E9-FF14-744E-AD40-BF42B7D94A10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 err="1"/>
              <a:t>Activité</a:t>
            </a:r>
            <a:r>
              <a:rPr lang="en-CA" dirty="0"/>
              <a:t> </a:t>
            </a:r>
            <a:r>
              <a:rPr lang="en-CA" dirty="0" err="1"/>
              <a:t>d’apprentissage</a:t>
            </a:r>
            <a:r>
              <a:rPr lang="en-CA" dirty="0"/>
              <a:t> n</a:t>
            </a:r>
            <a:r>
              <a:rPr lang="en-CA" baseline="30000" dirty="0"/>
              <a:t>o</a:t>
            </a:r>
            <a:r>
              <a:rPr lang="en-CA" dirty="0"/>
              <a:t> 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F8081A-4205-574B-97E0-81ED26D0B7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23" y="628264"/>
            <a:ext cx="5853401" cy="417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803823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6025499" y="3579781"/>
            <a:ext cx="2732642" cy="1369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Annie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Pootoogook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Pitseolak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Drawing with Two Girls on Her Bed 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Pitseolak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dessinant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avec deux filles sur son lit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2006. </a:t>
            </a:r>
            <a:r>
              <a:rPr lang="fr-FR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Cette œuvre représente la grand-mère de </a:t>
            </a:r>
            <a:r>
              <a:rPr lang="fr-FR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Pootoogook</a:t>
            </a:r>
            <a:r>
              <a:rPr lang="fr-FR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fr-FR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Pitseolak</a:t>
            </a:r>
            <a:r>
              <a:rPr lang="fr-FR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fr-FR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Ashoona</a:t>
            </a:r>
            <a:r>
              <a:rPr lang="fr-FR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également une artiste célèbre. </a:t>
            </a:r>
            <a:endParaRPr lang="en-CA"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 err="1"/>
              <a:t>Activité</a:t>
            </a:r>
            <a:r>
              <a:rPr lang="en-CA" dirty="0"/>
              <a:t> </a:t>
            </a:r>
            <a:r>
              <a:rPr lang="en-CA" dirty="0" err="1"/>
              <a:t>d’apprentissage</a:t>
            </a:r>
            <a:r>
              <a:rPr lang="en-CA" dirty="0"/>
              <a:t> n</a:t>
            </a:r>
            <a:r>
              <a:rPr lang="en-CA" baseline="30000" dirty="0"/>
              <a:t>o</a:t>
            </a:r>
            <a:r>
              <a:rPr lang="en-CA" dirty="0"/>
              <a:t> 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A2E14A-72EF-FD4D-84D4-12DF09312D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53" y="586836"/>
            <a:ext cx="5526063" cy="4247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709372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5210572" y="4046289"/>
            <a:ext cx="3451123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Annie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Pootoogook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Portrait of My Grandmother 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Portrait de ma grand-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mère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2004. </a:t>
            </a:r>
            <a:r>
              <a:rPr lang="fr-FR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Pitseolak</a:t>
            </a:r>
            <a:r>
              <a:rPr lang="fr-FR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fr-FR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Ashoona</a:t>
            </a:r>
            <a:r>
              <a:rPr lang="fr-FR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est souvent identifiable dans les œuvres de </a:t>
            </a:r>
            <a:r>
              <a:rPr lang="fr-FR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Pootoogook</a:t>
            </a:r>
            <a:r>
              <a:rPr lang="fr-FR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par ses lunettes à monture épaisse.</a:t>
            </a:r>
            <a:endParaRPr lang="en-CA"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 err="1"/>
              <a:t>Activité</a:t>
            </a:r>
            <a:r>
              <a:rPr lang="en-CA" dirty="0"/>
              <a:t> </a:t>
            </a:r>
            <a:r>
              <a:rPr lang="en-CA" dirty="0" err="1"/>
              <a:t>d’apprentissage</a:t>
            </a:r>
            <a:r>
              <a:rPr lang="en-CA" dirty="0"/>
              <a:t> n</a:t>
            </a:r>
            <a:r>
              <a:rPr lang="en-CA" baseline="30000" dirty="0"/>
              <a:t>o</a:t>
            </a:r>
            <a:r>
              <a:rPr lang="en-CA" dirty="0"/>
              <a:t> 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D5AC5F-E01B-004C-9E5D-632FFB393D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69" y="460375"/>
            <a:ext cx="4399036" cy="4494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338814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1464427" y="4454014"/>
            <a:ext cx="5840943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fr-FR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Annie </a:t>
            </a:r>
            <a:r>
              <a:rPr lang="fr-FR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Pootoogook</a:t>
            </a:r>
            <a:r>
              <a:rPr lang="fr-FR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fr-FR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3 </a:t>
            </a:r>
            <a:r>
              <a:rPr lang="fr-FR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Generations</a:t>
            </a:r>
            <a:r>
              <a:rPr lang="fr-FR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fr-FR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</a:t>
            </a:r>
            <a:r>
              <a:rPr lang="fr-FR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3 générations</a:t>
            </a:r>
            <a:r>
              <a:rPr lang="fr-FR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2004-2005. Ce dessin célèbre les relations intergénérationnelles.</a:t>
            </a:r>
            <a:endParaRPr lang="en-CA"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 err="1"/>
              <a:t>Activité</a:t>
            </a:r>
            <a:r>
              <a:rPr lang="en-CA" dirty="0"/>
              <a:t> </a:t>
            </a:r>
            <a:r>
              <a:rPr lang="en-CA" dirty="0" err="1"/>
              <a:t>d’apprentissage</a:t>
            </a:r>
            <a:r>
              <a:rPr lang="en-CA" dirty="0"/>
              <a:t> n</a:t>
            </a:r>
            <a:r>
              <a:rPr lang="en-CA" baseline="30000" dirty="0"/>
              <a:t>o</a:t>
            </a:r>
            <a:r>
              <a:rPr lang="en-CA" dirty="0"/>
              <a:t> 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08D60B-5F8A-8B46-A849-9C9B037897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83" y="460375"/>
            <a:ext cx="6057833" cy="389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257534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6351532" y="3677056"/>
            <a:ext cx="2500638" cy="13882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fr-FR" sz="1100" b="1" dirty="0">
                <a:sym typeface="Helvetica Neue"/>
              </a:rPr>
              <a:t>Annie </a:t>
            </a:r>
            <a:r>
              <a:rPr lang="fr-FR" sz="1100" b="1" dirty="0" err="1">
                <a:sym typeface="Helvetica Neue"/>
              </a:rPr>
              <a:t>Pootoogook</a:t>
            </a:r>
            <a:r>
              <a:rPr lang="fr-FR" sz="1100" b="1" dirty="0">
                <a:sym typeface="Helvetica Neue"/>
              </a:rPr>
              <a:t>, </a:t>
            </a:r>
            <a:r>
              <a:rPr lang="fr-FR" sz="1100" b="1" i="1" dirty="0">
                <a:sym typeface="Helvetica Neue"/>
              </a:rPr>
              <a:t>Hunter </a:t>
            </a:r>
            <a:r>
              <a:rPr lang="fr-FR" sz="1100" b="1" i="1" dirty="0" err="1">
                <a:sym typeface="Helvetica Neue"/>
              </a:rPr>
              <a:t>Mimics</a:t>
            </a:r>
            <a:r>
              <a:rPr lang="fr-FR" sz="1100" b="1" i="1" dirty="0">
                <a:sym typeface="Helvetica Neue"/>
              </a:rPr>
              <a:t> </a:t>
            </a:r>
            <a:r>
              <a:rPr lang="fr-FR" sz="1100" b="1" i="1" dirty="0" err="1">
                <a:sym typeface="Helvetica Neue"/>
              </a:rPr>
              <a:t>Seal</a:t>
            </a:r>
            <a:r>
              <a:rPr lang="fr-FR" sz="1100" b="1" i="1" dirty="0">
                <a:sym typeface="Helvetica Neue"/>
              </a:rPr>
              <a:t> </a:t>
            </a:r>
            <a:r>
              <a:rPr lang="fr-FR" sz="1100" b="1" dirty="0">
                <a:sym typeface="Helvetica Neue"/>
              </a:rPr>
              <a:t>(</a:t>
            </a:r>
            <a:r>
              <a:rPr lang="fr-FR" sz="1100" b="1" i="1" dirty="0">
                <a:sym typeface="Helvetica Neue"/>
              </a:rPr>
              <a:t>Chasseur qui imite un phoque</a:t>
            </a:r>
            <a:r>
              <a:rPr lang="fr-FR" sz="1100" b="1" dirty="0">
                <a:sym typeface="Helvetica Neue"/>
              </a:rPr>
              <a:t>), 2006. Les pratiques traditionnelles </a:t>
            </a:r>
            <a:r>
              <a:rPr lang="fr-FR" sz="1100" b="1" dirty="0" err="1">
                <a:sym typeface="Helvetica Neue"/>
              </a:rPr>
              <a:t>inuites</a:t>
            </a:r>
            <a:r>
              <a:rPr lang="fr-FR" sz="1100" b="1" dirty="0">
                <a:sym typeface="Helvetica Neue"/>
              </a:rPr>
              <a:t>, comme la chasse au phoque, apparaissent dans de nombreuses œuvres de </a:t>
            </a:r>
            <a:r>
              <a:rPr lang="fr-FR" sz="1100" b="1" dirty="0" err="1">
                <a:sym typeface="Helvetica Neue"/>
              </a:rPr>
              <a:t>Pootoogook</a:t>
            </a:r>
            <a:r>
              <a:rPr lang="fr-FR" sz="1100" b="1" dirty="0">
                <a:sym typeface="Helvetica Neue"/>
              </a:rPr>
              <a:t>.</a:t>
            </a:r>
            <a:r>
              <a:rPr lang="en-CA" sz="1100" b="1" dirty="0">
                <a:sym typeface="Helvetica Neue"/>
              </a:rPr>
              <a:t> </a:t>
            </a: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 err="1"/>
              <a:t>Activité</a:t>
            </a:r>
            <a:r>
              <a:rPr lang="en-CA" dirty="0"/>
              <a:t> </a:t>
            </a:r>
            <a:r>
              <a:rPr lang="en-CA" dirty="0" err="1"/>
              <a:t>d’apprentissage</a:t>
            </a:r>
            <a:r>
              <a:rPr lang="en-CA" dirty="0"/>
              <a:t> n</a:t>
            </a:r>
            <a:r>
              <a:rPr lang="en-CA" baseline="30000" dirty="0"/>
              <a:t>o</a:t>
            </a:r>
            <a:r>
              <a:rPr lang="en-CA" dirty="0"/>
              <a:t> 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DE8F0A-527B-F947-B99F-A01B4BB98E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56" y="605544"/>
            <a:ext cx="5776942" cy="4323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984837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6819239" y="3249037"/>
            <a:ext cx="1848105" cy="17311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fr-FR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Annie </a:t>
            </a:r>
            <a:r>
              <a:rPr lang="fr-FR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Pootoogook</a:t>
            </a:r>
            <a:r>
              <a:rPr lang="fr-FR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fr-FR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Untitled</a:t>
            </a:r>
            <a:r>
              <a:rPr lang="fr-FR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[</a:t>
            </a:r>
            <a:r>
              <a:rPr lang="fr-FR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Making</a:t>
            </a:r>
            <a:r>
              <a:rPr lang="fr-FR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fr-FR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Rope</a:t>
            </a:r>
            <a:r>
              <a:rPr lang="fr-FR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and </a:t>
            </a:r>
            <a:r>
              <a:rPr lang="fr-FR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Bannock</a:t>
            </a:r>
            <a:r>
              <a:rPr lang="fr-FR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]</a:t>
            </a:r>
            <a:r>
              <a:rPr lang="fr-FR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(</a:t>
            </a:r>
            <a:r>
              <a:rPr lang="fr-FR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Sans titre [En fabriquant de la corde et de la </a:t>
            </a:r>
            <a:r>
              <a:rPr lang="fr-FR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banique</a:t>
            </a:r>
            <a:r>
              <a:rPr lang="fr-FR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]</a:t>
            </a:r>
            <a:r>
              <a:rPr lang="fr-FR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2004-2005. Cette œuvre représente deux personnes travaillant ensemble à la maison.</a:t>
            </a:r>
            <a:endParaRPr lang="en-CA"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 err="1"/>
              <a:t>Activité</a:t>
            </a:r>
            <a:r>
              <a:rPr lang="en-CA" dirty="0"/>
              <a:t> </a:t>
            </a:r>
            <a:r>
              <a:rPr lang="en-CA" dirty="0" err="1"/>
              <a:t>d’apprentissage</a:t>
            </a:r>
            <a:r>
              <a:rPr lang="en-CA" dirty="0"/>
              <a:t> n</a:t>
            </a:r>
            <a:r>
              <a:rPr lang="en-CA" baseline="30000" dirty="0"/>
              <a:t>o</a:t>
            </a:r>
            <a:r>
              <a:rPr lang="en-CA" dirty="0"/>
              <a:t> 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A69B96-4134-E643-B049-180608D4EC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53" y="703678"/>
            <a:ext cx="6340058" cy="4121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004661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6415234" y="3262885"/>
            <a:ext cx="2573122" cy="1538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fr-FR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Annie </a:t>
            </a:r>
            <a:r>
              <a:rPr lang="fr-FR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Pootoogook</a:t>
            </a:r>
            <a:r>
              <a:rPr lang="fr-FR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fr-FR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Composition: </a:t>
            </a:r>
            <a:r>
              <a:rPr lang="fr-FR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Women</a:t>
            </a:r>
            <a:r>
              <a:rPr lang="fr-FR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fr-FR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Gathering</a:t>
            </a:r>
            <a:r>
              <a:rPr lang="fr-FR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fr-FR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Whale</a:t>
            </a:r>
            <a:r>
              <a:rPr lang="fr-FR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fr-FR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Meat</a:t>
            </a:r>
            <a:r>
              <a:rPr lang="fr-FR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fr-FR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</a:t>
            </a:r>
            <a:r>
              <a:rPr lang="fr-FR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Composition : femmes rassemblant de la viande de baleine</a:t>
            </a:r>
            <a:r>
              <a:rPr lang="fr-FR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2003-2004. </a:t>
            </a:r>
            <a:r>
              <a:rPr lang="fr-FR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Pootoogook</a:t>
            </a:r>
            <a:r>
              <a:rPr lang="fr-FR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souligne souvent l'importance des femmes dans les pratiques traditionnelles </a:t>
            </a:r>
            <a:r>
              <a:rPr lang="fr-FR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inuites</a:t>
            </a:r>
            <a:r>
              <a:rPr lang="fr-FR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  <a:endParaRPr lang="en-CA"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 err="1"/>
              <a:t>Activité</a:t>
            </a:r>
            <a:r>
              <a:rPr lang="en-CA" dirty="0"/>
              <a:t> </a:t>
            </a:r>
            <a:r>
              <a:rPr lang="en-CA" dirty="0" err="1"/>
              <a:t>d’apprentissage</a:t>
            </a:r>
            <a:r>
              <a:rPr lang="en-CA" dirty="0"/>
              <a:t> n</a:t>
            </a:r>
            <a:r>
              <a:rPr lang="en-CA" baseline="30000" dirty="0"/>
              <a:t>o</a:t>
            </a:r>
            <a:r>
              <a:rPr lang="en-CA" dirty="0"/>
              <a:t> 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AB0281-51D3-C445-A25C-5B44CC4979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42" y="807784"/>
            <a:ext cx="5970688" cy="3880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328736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6340864" y="3531334"/>
            <a:ext cx="2604654" cy="1538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fr-FR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Annie </a:t>
            </a:r>
            <a:r>
              <a:rPr lang="fr-FR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Pootoogook</a:t>
            </a:r>
            <a:r>
              <a:rPr lang="fr-FR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fr-FR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Composition [</a:t>
            </a:r>
            <a:r>
              <a:rPr lang="fr-FR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Family</a:t>
            </a:r>
            <a:r>
              <a:rPr lang="fr-FR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Portrait] </a:t>
            </a:r>
            <a:r>
              <a:rPr lang="fr-FR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</a:t>
            </a:r>
            <a:r>
              <a:rPr lang="fr-FR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Composition [Portrait de famille]</a:t>
            </a:r>
            <a:r>
              <a:rPr lang="fr-FR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2005-2006. Dans cette œuvre, </a:t>
            </a:r>
            <a:r>
              <a:rPr lang="fr-FR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Pootoogook</a:t>
            </a:r>
            <a:r>
              <a:rPr lang="fr-FR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utilise la couleur avec parcimonie, ajoutant des lèvres roses délicates et un bandeau rouge pour créer un plus grand contraste.</a:t>
            </a:r>
            <a:endParaRPr lang="en-CA"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 err="1"/>
              <a:t>Exercice</a:t>
            </a:r>
            <a:r>
              <a:rPr lang="en-CA" dirty="0"/>
              <a:t> </a:t>
            </a:r>
            <a:r>
              <a:rPr lang="en-CA" dirty="0" err="1"/>
              <a:t>sommatif</a:t>
            </a:r>
            <a:r>
              <a:rPr lang="en-CA" dirty="0"/>
              <a:t> 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810029-E30B-BD47-9A53-B6E1CD163C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52" y="537159"/>
            <a:ext cx="5761703" cy="4434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35808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5525729" y="4717367"/>
            <a:ext cx="3044223" cy="353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dirty="0"/>
              <a:t>Annie </a:t>
            </a:r>
            <a:r>
              <a:rPr lang="en-CA" dirty="0" err="1"/>
              <a:t>Pootoogook</a:t>
            </a:r>
            <a:r>
              <a:rPr lang="en-CA" dirty="0"/>
              <a:t>, 2006.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668040-7EAC-8C4C-B80B-25012B5471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265" y="178107"/>
            <a:ext cx="3590464" cy="4787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856448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5413091" y="3877275"/>
            <a:ext cx="2844800" cy="1200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fr-FR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Pitseolak</a:t>
            </a:r>
            <a:r>
              <a:rPr lang="fr-FR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fr-FR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Ashoona</a:t>
            </a:r>
            <a:r>
              <a:rPr lang="fr-FR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fr-FR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Untitled</a:t>
            </a:r>
            <a:r>
              <a:rPr lang="fr-FR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[</a:t>
            </a:r>
            <a:r>
              <a:rPr lang="fr-FR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Birds</a:t>
            </a:r>
            <a:r>
              <a:rPr lang="fr-FR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fr-FR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Flying</a:t>
            </a:r>
            <a:r>
              <a:rPr lang="fr-FR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fr-FR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Overhead</a:t>
            </a:r>
            <a:r>
              <a:rPr lang="fr-FR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] </a:t>
            </a:r>
            <a:r>
              <a:rPr lang="fr-FR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</a:t>
            </a:r>
            <a:r>
              <a:rPr lang="fr-FR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Sans titre [Oiseaux volant dans le ciel]</a:t>
            </a:r>
            <a:r>
              <a:rPr lang="fr-FR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v.1966-1967. Les animaux et la faune arctiques sont des éléments centraux des créations de </a:t>
            </a:r>
            <a:r>
              <a:rPr lang="fr-FR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Pitseolak</a:t>
            </a:r>
            <a:r>
              <a:rPr lang="fr-FR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fr-FR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Ashoona</a:t>
            </a:r>
            <a:r>
              <a:rPr lang="fr-FR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  <a:endParaRPr lang="en-CA"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 err="1"/>
              <a:t>Exercice</a:t>
            </a:r>
            <a:r>
              <a:rPr lang="en-CA" dirty="0"/>
              <a:t> </a:t>
            </a:r>
            <a:r>
              <a:rPr lang="en-CA" dirty="0" err="1"/>
              <a:t>sommatif</a:t>
            </a:r>
            <a:r>
              <a:rPr lang="en-CA" dirty="0"/>
              <a:t> 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B29E50-99A3-434C-ACA6-5ACD875E18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353" y="460375"/>
            <a:ext cx="3490452" cy="4509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970366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1413346" y="4422089"/>
            <a:ext cx="6175057" cy="7050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fr-FR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Napachie</a:t>
            </a:r>
            <a:r>
              <a:rPr lang="fr-FR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fr-FR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Pootoogook</a:t>
            </a:r>
            <a:r>
              <a:rPr lang="fr-FR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fr-FR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My</a:t>
            </a:r>
            <a:r>
              <a:rPr lang="fr-FR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fr-FR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Daughter’s</a:t>
            </a:r>
            <a:r>
              <a:rPr lang="fr-FR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First </a:t>
            </a:r>
            <a:r>
              <a:rPr lang="fr-FR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Steps</a:t>
            </a:r>
            <a:r>
              <a:rPr lang="fr-FR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fr-FR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</a:t>
            </a:r>
            <a:r>
              <a:rPr lang="fr-FR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Les premiers pas de ma fille</a:t>
            </a:r>
            <a:r>
              <a:rPr lang="fr-FR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1990. Dans cette œuvre, la mère de </a:t>
            </a:r>
            <a:r>
              <a:rPr lang="fr-FR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Pootoogook</a:t>
            </a:r>
            <a:r>
              <a:rPr lang="fr-FR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fr-FR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Napachie</a:t>
            </a:r>
            <a:r>
              <a:rPr lang="fr-FR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représente un moment de tendresse entre mère et fille.</a:t>
            </a:r>
            <a:endParaRPr lang="en-CA"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5" name="Google Shape;90;p19">
            <a:extLst>
              <a:ext uri="{FF2B5EF4-FFF2-40B4-BE49-F238E27FC236}">
                <a16:creationId xmlns:a16="http://schemas.microsoft.com/office/drawing/2014/main" id="{0AF9336B-7A71-8145-BDCC-B4FDD0D479CB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 err="1"/>
              <a:t>Exercice</a:t>
            </a:r>
            <a:r>
              <a:rPr lang="en-CA" dirty="0"/>
              <a:t> </a:t>
            </a:r>
            <a:r>
              <a:rPr lang="en-CA" dirty="0" err="1"/>
              <a:t>sommatif</a:t>
            </a:r>
            <a:r>
              <a:rPr lang="en-CA" dirty="0"/>
              <a:t> 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18410A-EF79-D34E-B248-2F9400A1B7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891" y="536633"/>
            <a:ext cx="5988868" cy="3809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392987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5053467" y="4211764"/>
            <a:ext cx="2983939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fr-FR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Annie </a:t>
            </a:r>
            <a:r>
              <a:rPr lang="fr-FR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Pootoogook</a:t>
            </a:r>
            <a:r>
              <a:rPr lang="fr-FR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fr-FR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Myself</a:t>
            </a:r>
            <a:r>
              <a:rPr lang="fr-FR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in Scotland</a:t>
            </a:r>
            <a:r>
              <a:rPr lang="fr-FR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(</a:t>
            </a:r>
            <a:r>
              <a:rPr lang="fr-FR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Moi en Écosse</a:t>
            </a:r>
            <a:r>
              <a:rPr lang="fr-FR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2005-2006. Un rare autoportrait qui représente l'artiste lors d'une résidence internationale.</a:t>
            </a:r>
            <a:endParaRPr lang="en-CA"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6" name="Google Shape;90;p19">
            <a:extLst>
              <a:ext uri="{FF2B5EF4-FFF2-40B4-BE49-F238E27FC236}">
                <a16:creationId xmlns:a16="http://schemas.microsoft.com/office/drawing/2014/main" id="{E84B963A-CDC1-9B46-B594-747560E212B7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 err="1"/>
              <a:t>Exercice</a:t>
            </a:r>
            <a:r>
              <a:rPr lang="en-CA" dirty="0"/>
              <a:t> </a:t>
            </a:r>
            <a:r>
              <a:rPr lang="en-CA" dirty="0" err="1"/>
              <a:t>sommatif</a:t>
            </a:r>
            <a:r>
              <a:rPr lang="en-CA" dirty="0"/>
              <a:t> 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27AD13-E730-5A49-8573-3393D6CCB6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843" y="426691"/>
            <a:ext cx="3319668" cy="452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505862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6538436" y="3842426"/>
            <a:ext cx="2459648" cy="1200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fr-FR" sz="1100" b="1" dirty="0">
                <a:sym typeface="Helvetica Neue"/>
              </a:rPr>
              <a:t>Annie </a:t>
            </a:r>
            <a:r>
              <a:rPr lang="fr-FR" sz="1100" b="1" dirty="0" err="1">
                <a:sym typeface="Helvetica Neue"/>
              </a:rPr>
              <a:t>Pootoogook</a:t>
            </a:r>
            <a:r>
              <a:rPr lang="fr-FR" sz="1100" b="1" dirty="0">
                <a:sym typeface="Helvetica Neue"/>
              </a:rPr>
              <a:t>, </a:t>
            </a:r>
            <a:r>
              <a:rPr lang="fr-FR" sz="1100" b="1" i="1" dirty="0" err="1">
                <a:sym typeface="Helvetica Neue"/>
              </a:rPr>
              <a:t>Morning</a:t>
            </a:r>
            <a:r>
              <a:rPr lang="fr-FR" sz="1100" b="1" i="1" dirty="0">
                <a:sym typeface="Helvetica Neue"/>
              </a:rPr>
              <a:t> Routine </a:t>
            </a:r>
            <a:r>
              <a:rPr lang="fr-FR" sz="1100" b="1" dirty="0">
                <a:sym typeface="Helvetica Neue"/>
              </a:rPr>
              <a:t>(</a:t>
            </a:r>
            <a:r>
              <a:rPr lang="fr-FR" sz="1100" b="1" i="1" dirty="0">
                <a:sym typeface="Helvetica Neue"/>
              </a:rPr>
              <a:t>Routine du matin</a:t>
            </a:r>
            <a:r>
              <a:rPr lang="fr-FR" sz="1100" b="1" dirty="0">
                <a:sym typeface="Helvetica Neue"/>
              </a:rPr>
              <a:t>), 2003. Les scènes contemporaines de la vie quotidienne sont la pierre angulaire de l'œuvre de </a:t>
            </a:r>
            <a:r>
              <a:rPr lang="fr-FR" sz="1100" b="1" dirty="0" err="1">
                <a:sym typeface="Helvetica Neue"/>
              </a:rPr>
              <a:t>Pootoogook</a:t>
            </a:r>
            <a:r>
              <a:rPr lang="fr-FR" sz="1100" b="1" dirty="0">
                <a:sym typeface="Helvetica Neue"/>
              </a:rPr>
              <a:t>.</a:t>
            </a:r>
            <a:r>
              <a:rPr lang="en-CA" sz="1100" b="1" dirty="0">
                <a:sym typeface="Helvetica Neue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E705F5-3835-0649-B884-834F99BBA2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72" y="271299"/>
            <a:ext cx="6131174" cy="4644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54613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172066" y="4433511"/>
            <a:ext cx="8536197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fr-FR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Annie </a:t>
            </a:r>
            <a:r>
              <a:rPr lang="fr-FR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Pootoogook</a:t>
            </a:r>
            <a:r>
              <a:rPr lang="fr-FR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fr-FR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Cape Dorset Freezer </a:t>
            </a:r>
            <a:r>
              <a:rPr lang="fr-FR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</a:t>
            </a:r>
            <a:r>
              <a:rPr lang="fr-FR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Congélateur de Cape Dorset</a:t>
            </a:r>
            <a:r>
              <a:rPr lang="fr-FR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2005. </a:t>
            </a:r>
            <a:r>
              <a:rPr lang="fr-FR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Pootoogook</a:t>
            </a:r>
            <a:r>
              <a:rPr lang="fr-FR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réalise ce dessin pour son exposition à la galerie d’art contemporain The Power Plant.</a:t>
            </a:r>
            <a:endParaRPr lang="en-CA"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101B0C-6D2A-E948-9773-3ED3F6D9D7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58" y="297086"/>
            <a:ext cx="8681884" cy="4095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272688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222;p41"/>
          <p:cNvSpPr txBox="1"/>
          <p:nvPr/>
        </p:nvSpPr>
        <p:spPr>
          <a:xfrm>
            <a:off x="6345737" y="3803516"/>
            <a:ext cx="2652347" cy="1200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fr-FR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Annie </a:t>
            </a:r>
            <a:r>
              <a:rPr lang="fr-FR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Pootoogook</a:t>
            </a:r>
            <a:r>
              <a:rPr lang="fr-FR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fr-FR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Composition [Happy </a:t>
            </a:r>
            <a:r>
              <a:rPr lang="fr-FR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Woman</a:t>
            </a:r>
            <a:r>
              <a:rPr lang="fr-FR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] </a:t>
            </a:r>
            <a:r>
              <a:rPr lang="fr-FR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</a:t>
            </a:r>
            <a:r>
              <a:rPr lang="fr-FR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Composition [Femme heureuse]</a:t>
            </a:r>
            <a:r>
              <a:rPr lang="fr-FR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2003-2004. Dans certaines œuvres, </a:t>
            </a:r>
            <a:r>
              <a:rPr lang="fr-FR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Pootoogook</a:t>
            </a:r>
            <a:r>
              <a:rPr lang="fr-FR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trace des lignes expressives pour dépeindre ses sentiments.</a:t>
            </a:r>
            <a:endParaRPr lang="en-CA"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98C472-796B-7C4B-92C8-D5E4FB70B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05" y="268850"/>
            <a:ext cx="5999660" cy="4605799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222;p41"/>
          <p:cNvSpPr txBox="1"/>
          <p:nvPr/>
        </p:nvSpPr>
        <p:spPr>
          <a:xfrm>
            <a:off x="6321908" y="4192622"/>
            <a:ext cx="2724813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fr-FR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Annie </a:t>
            </a:r>
            <a:r>
              <a:rPr lang="fr-FR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Pootoogook</a:t>
            </a:r>
            <a:r>
              <a:rPr lang="fr-FR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fr-FR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</a:t>
            </a:r>
            <a:r>
              <a:rPr lang="fr-FR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Homecoming</a:t>
            </a:r>
            <a:r>
              <a:rPr lang="fr-FR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fr-FR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</a:t>
            </a:r>
            <a:r>
              <a:rPr lang="fr-FR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À la maison</a:t>
            </a:r>
            <a:r>
              <a:rPr lang="fr-FR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2006. Cette estampe exprime l'amour de </a:t>
            </a:r>
            <a:r>
              <a:rPr lang="fr-FR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Pootoogook</a:t>
            </a:r>
            <a:r>
              <a:rPr lang="fr-FR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pour la communauté.</a:t>
            </a:r>
            <a:endParaRPr lang="en-CA"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F5F9CC-457A-314E-9917-42A4132FA5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11" y="251336"/>
            <a:ext cx="5988712" cy="4680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745678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FA4646-94E5-5E4E-AC27-D6EBBF3165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88" y="271001"/>
            <a:ext cx="6160220" cy="4601497"/>
          </a:xfrm>
          <a:prstGeom prst="rect">
            <a:avLst/>
          </a:prstGeom>
        </p:spPr>
      </p:pic>
      <p:sp>
        <p:nvSpPr>
          <p:cNvPr id="4" name="Google Shape;222;p41">
            <a:extLst>
              <a:ext uri="{FF2B5EF4-FFF2-40B4-BE49-F238E27FC236}">
                <a16:creationId xmlns:a16="http://schemas.microsoft.com/office/drawing/2014/main" id="{30B20098-81D1-454A-9BBD-7BE3EA1EC0A0}"/>
              </a:ext>
            </a:extLst>
          </p:cNvPr>
          <p:cNvSpPr txBox="1"/>
          <p:nvPr/>
        </p:nvSpPr>
        <p:spPr>
          <a:xfrm>
            <a:off x="6550950" y="3831650"/>
            <a:ext cx="2422313" cy="1200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fr-FR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Annie </a:t>
            </a:r>
            <a:r>
              <a:rPr lang="fr-FR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Pootoogook</a:t>
            </a:r>
            <a:r>
              <a:rPr lang="fr-FR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fr-FR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Composition [Mother and Child] </a:t>
            </a:r>
            <a:r>
              <a:rPr lang="fr-FR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</a:t>
            </a:r>
            <a:r>
              <a:rPr lang="fr-FR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Composition [mère et enfant]</a:t>
            </a:r>
            <a:r>
              <a:rPr lang="fr-FR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2006. Dans cette joyeuse image, un petit enfant jaillit du parka ou de l'anorak de sa mère.</a:t>
            </a:r>
            <a:endParaRPr lang="en-CA"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718550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EFB73D-6860-7F4D-B974-AB103C5D66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03" y="314632"/>
            <a:ext cx="5642682" cy="4562168"/>
          </a:xfrm>
          <a:prstGeom prst="rect">
            <a:avLst/>
          </a:prstGeom>
        </p:spPr>
      </p:pic>
      <p:sp>
        <p:nvSpPr>
          <p:cNvPr id="4" name="Google Shape;222;p41">
            <a:extLst>
              <a:ext uri="{FF2B5EF4-FFF2-40B4-BE49-F238E27FC236}">
                <a16:creationId xmlns:a16="http://schemas.microsoft.com/office/drawing/2014/main" id="{6CC3F49B-AC07-1744-9CD0-2F304DFF1587}"/>
              </a:ext>
            </a:extLst>
          </p:cNvPr>
          <p:cNvSpPr txBox="1"/>
          <p:nvPr/>
        </p:nvSpPr>
        <p:spPr>
          <a:xfrm>
            <a:off x="6192866" y="4630993"/>
            <a:ext cx="2680599" cy="353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fr-FR" sz="1100" b="1" dirty="0">
                <a:sym typeface="Helvetica Neue"/>
              </a:rPr>
              <a:t>Carte de </a:t>
            </a:r>
            <a:r>
              <a:rPr lang="fr-FR" sz="1100" b="1" dirty="0" err="1">
                <a:sym typeface="Helvetica Neue"/>
              </a:rPr>
              <a:t>Qikiqtaaluk</a:t>
            </a:r>
            <a:r>
              <a:rPr lang="fr-FR" sz="1100" b="1" dirty="0">
                <a:sym typeface="Helvetica Neue"/>
              </a:rPr>
              <a:t> (île de Baffin).</a:t>
            </a:r>
            <a:r>
              <a:rPr lang="en-CA" sz="1100" b="1" dirty="0">
                <a:sym typeface="Helvetica Neue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93000949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1A1EE3-24A0-E445-935E-2F3E0AAD68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63" y="265469"/>
            <a:ext cx="6094179" cy="4650659"/>
          </a:xfrm>
          <a:prstGeom prst="rect">
            <a:avLst/>
          </a:prstGeom>
        </p:spPr>
      </p:pic>
      <p:sp>
        <p:nvSpPr>
          <p:cNvPr id="4" name="Google Shape;222;p41">
            <a:extLst>
              <a:ext uri="{FF2B5EF4-FFF2-40B4-BE49-F238E27FC236}">
                <a16:creationId xmlns:a16="http://schemas.microsoft.com/office/drawing/2014/main" id="{9098BE34-90EE-D74A-BED9-73C4E7ED68A9}"/>
              </a:ext>
            </a:extLst>
          </p:cNvPr>
          <p:cNvSpPr txBox="1"/>
          <p:nvPr/>
        </p:nvSpPr>
        <p:spPr>
          <a:xfrm>
            <a:off x="6448034" y="4007796"/>
            <a:ext cx="2569505" cy="10303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fr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Annie </a:t>
            </a:r>
            <a:r>
              <a:rPr lang="fr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Pootoogook</a:t>
            </a:r>
            <a:r>
              <a:rPr lang="fr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fr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Junior Rangers </a:t>
            </a:r>
            <a:r>
              <a:rPr lang="fr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</a:t>
            </a:r>
            <a:r>
              <a:rPr lang="fr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Jeunes rangers</a:t>
            </a:r>
            <a:r>
              <a:rPr lang="fr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2006. </a:t>
            </a:r>
            <a:r>
              <a:rPr lang="fr-FR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Cette œuvre fait référence aux médias par le biais de la radio qui vibre dans le coin de l’image.</a:t>
            </a:r>
            <a:endParaRPr lang="en-CA"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9911045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1527776" y="4612634"/>
            <a:ext cx="5970745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fr-FR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Annie </a:t>
            </a:r>
            <a:r>
              <a:rPr lang="fr-FR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Pootoogook</a:t>
            </a:r>
            <a:r>
              <a:rPr lang="fr-FR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fr-FR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Dr. Phil </a:t>
            </a:r>
            <a:r>
              <a:rPr lang="fr-FR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</a:t>
            </a:r>
            <a:r>
              <a:rPr lang="fr-FR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</a:t>
            </a:r>
            <a:r>
              <a:rPr lang="fr-FR" sz="1100" b="1" i="1" baseline="30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</a:t>
            </a:r>
            <a:r>
              <a:rPr lang="fr-FR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Phil</a:t>
            </a:r>
            <a:r>
              <a:rPr lang="fr-FR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2006. De nombreux dessins de </a:t>
            </a:r>
            <a:r>
              <a:rPr lang="fr-FR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Pootoogook</a:t>
            </a:r>
            <a:r>
              <a:rPr lang="fr-FR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représentent des personnes regardant la télévision.</a:t>
            </a:r>
            <a:endParaRPr lang="en-CA"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AAD97C-CB1A-F24F-970F-5AB07D5913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478" y="176955"/>
            <a:ext cx="5853043" cy="4425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147749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6518684" y="3832071"/>
            <a:ext cx="2261526" cy="1200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fr-FR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Annie </a:t>
            </a:r>
            <a:r>
              <a:rPr lang="fr-FR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Pootoogook</a:t>
            </a:r>
            <a:r>
              <a:rPr lang="fr-FR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fr-FR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Sculptor</a:t>
            </a:r>
            <a:r>
              <a:rPr lang="fr-FR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fr-FR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with</a:t>
            </a:r>
            <a:r>
              <a:rPr lang="fr-FR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Pipe </a:t>
            </a:r>
            <a:r>
              <a:rPr lang="fr-FR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</a:t>
            </a:r>
            <a:r>
              <a:rPr lang="fr-FR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Sculpteur avec pipe</a:t>
            </a:r>
            <a:r>
              <a:rPr lang="fr-FR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2003-2004. Cette image représente probablement un collègue artiste de la communauté de </a:t>
            </a:r>
            <a:r>
              <a:rPr lang="fr-FR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Pootoogook</a:t>
            </a:r>
            <a:r>
              <a:rPr lang="fr-FR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  </a:t>
            </a:r>
            <a:endParaRPr lang="en-CA"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807184-B842-344A-84BD-E96504FDA2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90" y="226756"/>
            <a:ext cx="6049624" cy="4689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568318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6607382" y="3918469"/>
            <a:ext cx="1923776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fr-FR" sz="1100" b="1" dirty="0">
                <a:sym typeface="Helvetica Neue"/>
              </a:rPr>
              <a:t>Annie </a:t>
            </a:r>
            <a:r>
              <a:rPr lang="fr-FR" sz="1100" b="1" dirty="0" err="1">
                <a:sym typeface="Helvetica Neue"/>
              </a:rPr>
              <a:t>Pootoogook</a:t>
            </a:r>
            <a:r>
              <a:rPr lang="fr-FR" sz="1100" b="1" dirty="0">
                <a:sym typeface="Helvetica Neue"/>
              </a:rPr>
              <a:t>, </a:t>
            </a:r>
            <a:r>
              <a:rPr lang="fr-FR" sz="1100" b="1" i="1" dirty="0" err="1">
                <a:sym typeface="Helvetica Neue"/>
              </a:rPr>
              <a:t>Sobey</a:t>
            </a:r>
            <a:r>
              <a:rPr lang="fr-FR" sz="1100" b="1" i="1" dirty="0">
                <a:sym typeface="Helvetica Neue"/>
              </a:rPr>
              <a:t> Awards </a:t>
            </a:r>
            <a:r>
              <a:rPr lang="fr-FR" sz="1100" b="1" dirty="0">
                <a:sym typeface="Helvetica Neue"/>
              </a:rPr>
              <a:t>(</a:t>
            </a:r>
            <a:r>
              <a:rPr lang="fr-FR" sz="1100" b="1" i="1" dirty="0">
                <a:sym typeface="Helvetica Neue"/>
              </a:rPr>
              <a:t>Les Prix </a:t>
            </a:r>
            <a:r>
              <a:rPr lang="fr-FR" sz="1100" b="1" i="1" dirty="0" err="1">
                <a:sym typeface="Helvetica Neue"/>
              </a:rPr>
              <a:t>Sobey</a:t>
            </a:r>
            <a:r>
              <a:rPr lang="fr-FR" sz="1100" b="1" dirty="0">
                <a:sym typeface="Helvetica Neue"/>
              </a:rPr>
              <a:t>), 2006. L'artiste remporte ce prestigieux prix d'art canadien en 2006.</a:t>
            </a:r>
            <a:r>
              <a:rPr lang="en-CA" sz="1100" b="1" dirty="0">
                <a:sym typeface="Helvetica Neue"/>
              </a:rPr>
              <a:t> 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6F8706-06FE-9143-9AAD-2752113789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43" y="163492"/>
            <a:ext cx="6251508" cy="467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907534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1349266" y="4541367"/>
            <a:ext cx="6328731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fr-FR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Annie </a:t>
            </a:r>
            <a:r>
              <a:rPr lang="fr-FR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Pootoogook</a:t>
            </a:r>
            <a:r>
              <a:rPr lang="fr-FR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fr-FR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Balvenie</a:t>
            </a:r>
            <a:r>
              <a:rPr lang="fr-FR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Castle </a:t>
            </a:r>
            <a:r>
              <a:rPr lang="fr-FR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</a:t>
            </a:r>
            <a:r>
              <a:rPr lang="fr-FR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Château de </a:t>
            </a:r>
            <a:r>
              <a:rPr lang="fr-FR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Balvenie</a:t>
            </a:r>
            <a:r>
              <a:rPr lang="fr-FR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2006. Ce dessin a été exécuté lors de la résidence d'artiste de </a:t>
            </a:r>
            <a:r>
              <a:rPr lang="fr-FR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Pootoogook</a:t>
            </a:r>
            <a:r>
              <a:rPr lang="fr-FR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en Écosse.</a:t>
            </a:r>
            <a:endParaRPr lang="en-CA"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F20468-0807-894E-9213-2A00BB1019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634" y="200752"/>
            <a:ext cx="6328731" cy="434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625250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4954460" y="4204904"/>
            <a:ext cx="3147215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fr-FR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Des membres de la bande indienne de </a:t>
            </a:r>
            <a:r>
              <a:rPr lang="fr-FR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Seton</a:t>
            </a:r>
            <a:r>
              <a:rPr lang="fr-FR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Lake bloquent la ligne ferroviaire de BC Rail en soutien à la crise d’Oka, sous le regard d'un agent de la GRC, 1990.</a:t>
            </a:r>
            <a:endParaRPr lang="en-CA"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AB22C6-D34E-4D49-BB2A-C51624A837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916" y="214442"/>
            <a:ext cx="3325556" cy="4741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925863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5404082" y="4387174"/>
            <a:ext cx="2640694" cy="6981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fr-FR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 World Trade Center (tour sud) après avoir été frappé par un avion, le 11 septembre 2001.</a:t>
            </a:r>
            <a:endParaRPr lang="en-CA"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8A75B6-2468-EE4B-BB5B-05B734336E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967" y="160696"/>
            <a:ext cx="4178126" cy="4802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760588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378</TotalTime>
  <Words>1166</Words>
  <Application>Microsoft Macintosh PowerPoint</Application>
  <PresentationFormat>On-screen Show (16:9)</PresentationFormat>
  <Paragraphs>57</Paragraphs>
  <Slides>39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2" baseType="lpstr">
      <vt:lpstr>Arial</vt:lpstr>
      <vt:lpstr>Helvetica Neue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Jocelyn Anderson</dc:creator>
  <cp:lastModifiedBy>Art Canada Institute | Institut de l’art canadien</cp:lastModifiedBy>
  <cp:revision>55</cp:revision>
  <dcterms:modified xsi:type="dcterms:W3CDTF">2022-02-10T18:09:12Z</dcterms:modified>
</cp:coreProperties>
</file>