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2" r:id="rId12"/>
    <p:sldId id="290" r:id="rId13"/>
    <p:sldId id="291" r:id="rId14"/>
    <p:sldId id="266" r:id="rId15"/>
    <p:sldId id="294" r:id="rId16"/>
    <p:sldId id="296" r:id="rId17"/>
    <p:sldId id="297" r:id="rId18"/>
    <p:sldId id="298" r:id="rId19"/>
    <p:sldId id="299" r:id="rId20"/>
    <p:sldId id="295" r:id="rId21"/>
    <p:sldId id="301" r:id="rId22"/>
    <p:sldId id="302" r:id="rId23"/>
    <p:sldId id="300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/>
    <p:restoredTop sz="75766" autoAdjust="0"/>
  </p:normalViewPr>
  <p:slideViewPr>
    <p:cSldViewPr snapToGrid="0" snapToObjects="1">
      <p:cViewPr varScale="1">
        <p:scale>
          <a:sx n="130" d="100"/>
          <a:sy n="130" d="100"/>
        </p:scale>
        <p:origin x="1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EFCF9FCC-514F-466B-9A27-9C7FC347A7D7}"/>
    <pc:docChg chg="modSld">
      <pc:chgData name="Jocelyn Anderson" userId="fb29ce2979debd91" providerId="LiveId" clId="{EFCF9FCC-514F-466B-9A27-9C7FC347A7D7}" dt="2021-10-18T22:59:29.393" v="175" actId="20577"/>
      <pc:docMkLst>
        <pc:docMk/>
      </pc:docMkLst>
      <pc:sldChg chg="modSp mod">
        <pc:chgData name="Jocelyn Anderson" userId="fb29ce2979debd91" providerId="LiveId" clId="{EFCF9FCC-514F-466B-9A27-9C7FC347A7D7}" dt="2021-10-18T22:56:53.454" v="0" actId="114"/>
        <pc:sldMkLst>
          <pc:docMk/>
          <pc:sldMk cId="336830298" sldId="299"/>
        </pc:sldMkLst>
        <pc:spChg chg="mod">
          <ac:chgData name="Jocelyn Anderson" userId="fb29ce2979debd91" providerId="LiveId" clId="{EFCF9FCC-514F-466B-9A27-9C7FC347A7D7}" dt="2021-10-18T22:56:53.454" v="0" actId="114"/>
          <ac:spMkLst>
            <pc:docMk/>
            <pc:sldMk cId="336830298" sldId="299"/>
            <ac:spMk id="139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42.075" v="46" actId="20577"/>
        <pc:sldMkLst>
          <pc:docMk/>
          <pc:sldMk cId="3955984837" sldId="305"/>
        </pc:sldMkLst>
        <pc:spChg chg="mod">
          <ac:chgData name="Jocelyn Anderson" userId="fb29ce2979debd91" providerId="LiveId" clId="{EFCF9FCC-514F-466B-9A27-9C7FC347A7D7}" dt="2021-10-18T22:58:42.075" v="46" actId="20577"/>
          <ac:spMkLst>
            <pc:docMk/>
            <pc:sldMk cId="3955984837" sldId="305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54.741" v="67" actId="20577"/>
        <pc:sldMkLst>
          <pc:docMk/>
          <pc:sldMk cId="3743004661" sldId="306"/>
        </pc:sldMkLst>
        <pc:spChg chg="mod">
          <ac:chgData name="Jocelyn Anderson" userId="fb29ce2979debd91" providerId="LiveId" clId="{EFCF9FCC-514F-466B-9A27-9C7FC347A7D7}" dt="2021-10-18T22:58:54.741" v="67" actId="20577"/>
          <ac:spMkLst>
            <pc:docMk/>
            <pc:sldMk cId="3743004661" sldId="306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04.864" v="103" actId="20577"/>
        <pc:sldMkLst>
          <pc:docMk/>
          <pc:sldMk cId="1487328736" sldId="307"/>
        </pc:sldMkLst>
        <pc:spChg chg="mod">
          <ac:chgData name="Jocelyn Anderson" userId="fb29ce2979debd91" providerId="LiveId" clId="{EFCF9FCC-514F-466B-9A27-9C7FC347A7D7}" dt="2021-10-18T22:59:04.864" v="103" actId="20577"/>
          <ac:spMkLst>
            <pc:docMk/>
            <pc:sldMk cId="1487328736" sldId="307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17.210" v="139" actId="20577"/>
        <pc:sldMkLst>
          <pc:docMk/>
          <pc:sldMk cId="125935808" sldId="308"/>
        </pc:sldMkLst>
        <pc:spChg chg="mod">
          <ac:chgData name="Jocelyn Anderson" userId="fb29ce2979debd91" providerId="LiveId" clId="{EFCF9FCC-514F-466B-9A27-9C7FC347A7D7}" dt="2021-10-18T22:59:17.210" v="139" actId="20577"/>
          <ac:spMkLst>
            <pc:docMk/>
            <pc:sldMk cId="125935808" sldId="308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29.393" v="175" actId="20577"/>
        <pc:sldMkLst>
          <pc:docMk/>
          <pc:sldMk cId="4066970366" sldId="309"/>
        </pc:sldMkLst>
        <pc:spChg chg="mod">
          <ac:chgData name="Jocelyn Anderson" userId="fb29ce2979debd91" providerId="LiveId" clId="{EFCF9FCC-514F-466B-9A27-9C7FC347A7D7}" dt="2021-10-18T22:59:29.393" v="175" actId="20577"/>
          <ac:spMkLst>
            <pc:docMk/>
            <pc:sldMk cId="4066970366" sldId="309"/>
            <ac:spMk id="14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70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0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7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E5D1E2-AF07-8B47-87F6-8B92E5A9B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948518" y="4562191"/>
            <a:ext cx="196645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Canada’s Food Guide to Healthy Eating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(1992).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EDF2B0-1615-1A41-BD2F-DA3A9BF7F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07" y="206478"/>
            <a:ext cx="4552741" cy="47489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65259" y="4473678"/>
            <a:ext cx="228042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Birthplace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c.1910. The Leduc family home.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4696F-1A29-9147-B864-C96B06860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6" y="261169"/>
            <a:ext cx="6490013" cy="462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974022" y="3903405"/>
            <a:ext cx="272942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Leduc family.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Left to right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 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Adélia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Honorius, unidentified,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Ozéma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and Ernest Lebrun.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Sitting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Émilie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 (née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Brouillette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unidentified, Ulric, n.d., photograph by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79B72-1951-0840-8D8F-B6F459EC9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24" y="310754"/>
            <a:ext cx="5431825" cy="44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909581" y="4542506"/>
            <a:ext cx="7187189" cy="522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Correlieu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expanded, 1906, photograph by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Leduc. The additions included a dark room, an archive, and an extra bedroom.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9E6AB-72BB-4C4B-AE09-9E1D71989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5" y="275255"/>
            <a:ext cx="7187190" cy="42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5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74887" y="4223669"/>
            <a:ext cx="2682768" cy="86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Pioneers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c.1950. This painting was part of Leduc’s project for the Church of Notre-Dame-de-la-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Présentation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2E82C-54E0-F244-A9CC-0A0B795EC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81" y="182511"/>
            <a:ext cx="2441503" cy="47784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99858" y="3864077"/>
            <a:ext cx="234514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Sower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c.1950. This painting was inspired by labourers in Shawinigan, and includes Christian symbolism referring to the Eucharist at the top of the painting.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C8825-7FA4-2C4A-BD4D-9F92EE581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06" y="442861"/>
            <a:ext cx="2290793" cy="448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154993" y="4159047"/>
            <a:ext cx="218276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Boy with Bread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1892–99. Leduc created a large drawing to plan the composition of this painting.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A1148-A53D-4347-9ADF-DB5FAEA52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16" y="515390"/>
            <a:ext cx="4805292" cy="43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705599" y="3883742"/>
            <a:ext cx="2104103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Three Apples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1887. In this work, Leduc celebrates the work of the carpenter and of the apple grower, trades practised by his father.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C21FA-D4F2-5944-9B28-95561B816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9" y="629265"/>
            <a:ext cx="6039296" cy="433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62418" y="4365522"/>
            <a:ext cx="325567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Old Man with Apples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1938. Leduc inherited his family’s apple orchard of three hundred trees.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7A5EB-DC2A-4145-A528-7EEE48A17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56" y="657020"/>
            <a:ext cx="3619275" cy="42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17524" y="4604641"/>
            <a:ext cx="6548282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Apples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 1914–15. In this painting the viewer seems to be close to a tree trunk, looking out through branches heavy with fruit.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579086-622D-0C4F-9A9A-4A88CA9E4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00" y="460375"/>
            <a:ext cx="6322599" cy="41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1377966" y="4522837"/>
            <a:ext cx="623075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Autumn Tillage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1901. This large painting was inspired by the landscape of Saint-Hilaire, the region Leduc was from.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5AEE6-1B1E-3F49-8F72-12DC5EB97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22" y="291989"/>
            <a:ext cx="6230755" cy="42082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784256" y="4080388"/>
            <a:ext cx="2153263" cy="854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Harvest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1901. This work is one of a series of regional landscape paintings of Saint-Hilaire.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569CD-83F3-9048-9FB8-69EC5646D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58697"/>
            <a:ext cx="6386693" cy="42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843251" y="3923071"/>
            <a:ext cx="2113936" cy="1050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Autumn Tillage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1901. The perspective in this work is vast, and farm buildings are visible in the distance.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90278-EC84-5D46-83DF-AA817EB99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16" y="609599"/>
            <a:ext cx="6245314" cy="42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292644" y="4109883"/>
            <a:ext cx="264487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Three Apples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1887. Leduc chose to arrange these apples so that the base, stalk, and stem are visible.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700B6-FF4F-2B40-B430-3D0DD1796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2" y="619431"/>
            <a:ext cx="5874962" cy="42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79459" y="3893574"/>
            <a:ext cx="2349909" cy="119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Still Life, Onions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1892. Here Leduc paints a simple vegetable from different angles and in multiple variations—whole, sprouting, cut in half, and reflected.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728B6-2D5F-634B-BA00-DC2FAB5C8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9" y="460375"/>
            <a:ext cx="5647783" cy="449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93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65389" y="3991895"/>
            <a:ext cx="240498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Still Life, Study by Candlelight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1893. This painting depicts ordinary dishes, but the candlelight makes the arrangement dramatic.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1E5A3-1C0F-074B-B8B6-F9B70888E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23" y="509535"/>
            <a:ext cx="5752197" cy="438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81947" y="4011559"/>
            <a:ext cx="250329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Paul-Émile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Borduas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Glass in a Saucer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1923.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Borduas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was Leduc’s assistant when he began this drawing, and Leduc retouched it for him.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D30F7-099C-8E41-BF93-85451445F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63" y="548863"/>
            <a:ext cx="4669134" cy="436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22604" y="4252262"/>
            <a:ext cx="296934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Phrenology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1892. The art materials pictured here include charcoal, brushes, a compass, tubes of colour, paper, and an eraser.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AFF5F-0977-394F-B385-F7FEE524D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87" y="167762"/>
            <a:ext cx="3724759" cy="48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48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449960" y="3873910"/>
            <a:ext cx="219498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Portrait of the Honourable Louis-Philippe Brodeur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1901–4. This portrait marked Brodeur’s role as Speaker of the House of Commons from 1901 to 1904.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C3E11-688C-894E-81C9-D74ADB3BA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0" y="190417"/>
            <a:ext cx="6096212" cy="47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596016" y="4404850"/>
            <a:ext cx="273190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Ozias</a:t>
            </a:r>
            <a:r>
              <a:rPr lang="en-CA" sz="1100" b="1" dirty="0">
                <a:sym typeface="Helvetica Neue"/>
              </a:rPr>
              <a:t> Leduc, </a:t>
            </a:r>
            <a:r>
              <a:rPr lang="en-CA" sz="1100" b="1" i="1" dirty="0">
                <a:sym typeface="Helvetica Neue"/>
              </a:rPr>
              <a:t>Mauve Twilight</a:t>
            </a:r>
            <a:r>
              <a:rPr lang="en-CA" sz="1100" b="1" dirty="0">
                <a:sym typeface="Helvetica Neue"/>
              </a:rPr>
              <a:t>, 1921. 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In this painting, Leduc details an oak limb fallen in the snow.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E1A16-C4A2-D94D-B358-2A273478D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13" y="186812"/>
            <a:ext cx="3988591" cy="47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284298" y="4434347"/>
            <a:ext cx="363067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Millworkers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 c.1950. These men are working at a paper mill, feeding logs into the mill to be pulped.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E0C23-6570-C745-A726-46FF4D633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66" y="166297"/>
            <a:ext cx="2471645" cy="48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555228" y="4553616"/>
            <a:ext cx="274320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Self-Portrait with Camera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Autoportrait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caméra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c.1899.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3B5DF-91E5-F249-86FE-E95712F8D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02" y="168508"/>
            <a:ext cx="3827667" cy="48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437237" y="4404850"/>
            <a:ext cx="218276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Day’s End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1913. In this work Leduc’s subject is the bottom of a quarry.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9CEA2-1C3E-A84C-8017-6FCED0CBB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96" y="167763"/>
            <a:ext cx="3226602" cy="48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3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868555" y="4435668"/>
            <a:ext cx="302833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 illustration for the cover of the novel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Claude Paysan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by Ernest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Choquette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This novel is about rural life.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FDFDB-ED78-784F-A9F3-CC15E3DD5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42" y="143182"/>
            <a:ext cx="3016736" cy="48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86400" y="4119717"/>
            <a:ext cx="2576052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Still Life with Lay Figure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1898. Leduc created this painting in part as a reflection on his own artworks, and it includes some of his drawings.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DDBEF7-2C25-9640-9AEB-BEDF18EF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01" y="148648"/>
            <a:ext cx="4158180" cy="487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626938" y="4159046"/>
            <a:ext cx="199594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Young Student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 1894. For this painting, Leduc’s brother Honorius was his model.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BFF16-0291-DF46-9921-46BB5DD7D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4" y="247472"/>
            <a:ext cx="6016330" cy="464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722374" y="4112481"/>
            <a:ext cx="213360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Grey Effect, Snow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Effet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gris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neige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1914. The subdued tone of this painting is possibly due to the First World War.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3CFEAC-ED8C-8844-8FC4-ED76DE1CE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75" y="147484"/>
            <a:ext cx="3730979" cy="48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101123" y="4620312"/>
            <a:ext cx="678444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Ozias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Leduc,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Choquette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Farm, Beloeil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1901. Leduc planned this work carefully, making 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sketches outdoors and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photographing the site.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B0A59-50CE-1545-8456-24F087F4D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78" y="125618"/>
            <a:ext cx="6784444" cy="449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574887" y="4606462"/>
            <a:ext cx="2331737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Jean-Charles Chapais, 1870.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AED0E8-0FDD-D24C-9314-ECF4EE107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95" y="298654"/>
            <a:ext cx="3828372" cy="45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36180" y="4129548"/>
            <a:ext cx="5969001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 image of Marquis wheat from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Review of the Work of the Experimental Farms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(1913),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by James Burns Spencer.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EDAED-9057-C843-B5B9-521E82B5E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2" y="627178"/>
            <a:ext cx="5969001" cy="347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777</Words>
  <Application>Microsoft Macintosh PowerPoint</Application>
  <PresentationFormat>On-screen Show (16:9)</PresentationFormat>
  <Paragraphs>41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67</cp:revision>
  <dcterms:modified xsi:type="dcterms:W3CDTF">2022-03-08T19:36:52Z</dcterms:modified>
</cp:coreProperties>
</file>