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314" r:id="rId4"/>
    <p:sldId id="315" r:id="rId5"/>
    <p:sldId id="284" r:id="rId6"/>
    <p:sldId id="317" r:id="rId7"/>
    <p:sldId id="318" r:id="rId8"/>
    <p:sldId id="319" r:id="rId9"/>
    <p:sldId id="316" r:id="rId10"/>
    <p:sldId id="321" r:id="rId11"/>
    <p:sldId id="322" r:id="rId12"/>
    <p:sldId id="323" r:id="rId13"/>
    <p:sldId id="324" r:id="rId14"/>
    <p:sldId id="325" r:id="rId15"/>
    <p:sldId id="327" r:id="rId16"/>
    <p:sldId id="328" r:id="rId17"/>
    <p:sldId id="329" r:id="rId18"/>
    <p:sldId id="330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338" r:id="rId27"/>
    <p:sldId id="339" r:id="rId28"/>
    <p:sldId id="356" r:id="rId29"/>
    <p:sldId id="341" r:id="rId30"/>
    <p:sldId id="342" r:id="rId31"/>
    <p:sldId id="343" r:id="rId32"/>
    <p:sldId id="344" r:id="rId33"/>
    <p:sldId id="345" r:id="rId34"/>
    <p:sldId id="347" r:id="rId35"/>
    <p:sldId id="348" r:id="rId36"/>
    <p:sldId id="349" r:id="rId37"/>
    <p:sldId id="357" r:id="rId38"/>
    <p:sldId id="350" r:id="rId39"/>
    <p:sldId id="351" r:id="rId40"/>
    <p:sldId id="352" r:id="rId41"/>
    <p:sldId id="353" r:id="rId42"/>
    <p:sldId id="354" r:id="rId43"/>
    <p:sldId id="355" r:id="rId44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81"/>
    <p:restoredTop sz="92266" autoAdjust="0"/>
  </p:normalViewPr>
  <p:slideViewPr>
    <p:cSldViewPr snapToGrid="0" snapToObjects="1">
      <p:cViewPr varScale="1">
        <p:scale>
          <a:sx n="115" d="100"/>
          <a:sy n="115" d="100"/>
        </p:scale>
        <p:origin x="192" y="880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740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32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633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1810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955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1729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750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1245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6810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0028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55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188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7946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5737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9252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8086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1487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4143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3924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2067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402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453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1911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3358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3975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6429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8746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0111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5528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8709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950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6168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769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8768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2255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6079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490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548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55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797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03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17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00B439-26E3-A792-6F9A-0A6D55ED8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7335" cy="5143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105529" y="3971634"/>
            <a:ext cx="1907762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Oviloo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Tunnillie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My Father Carving a Bear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2004. As a young artist,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Tunnillie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was inspired by her father’s practice.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B0E9ED-6A1B-3740-BE60-447227EB2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568" y="228887"/>
            <a:ext cx="3509318" cy="465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6386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076859" y="4152602"/>
            <a:ext cx="2621799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Oviloo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Tunnillie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Self-Portrait with Carving Stone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1998. In this large sculpture, the artist appears to merge with the stone she is carving.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D95372-F356-1A42-AEF3-4DA60E46B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009" y="194493"/>
            <a:ext cx="3126260" cy="469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8980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135296" y="4119916"/>
            <a:ext cx="1931412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Oviloo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Tunnillie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Dogs Fighting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c.1975. Dogs were an important part of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Tunnillie’s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community.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58D49E-BC5F-0D4A-8134-80810BDE6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748" y="220642"/>
            <a:ext cx="4676161" cy="46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4539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273475" y="4490619"/>
            <a:ext cx="1424786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Emily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</a:t>
            </a:r>
            <a:b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Her Studio, 1939.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8435C0-6746-0146-A754-349D729F2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449" y="262332"/>
            <a:ext cx="4423718" cy="464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6283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174620" y="4082846"/>
            <a:ext cx="2475110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Emily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War Canoes, Alert Bay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1912. Early in her career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developed a passionate interest in First Nations art and culture.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D14A7E-57ED-0549-B995-52F5EF2D8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39" y="316497"/>
            <a:ext cx="5704987" cy="451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0556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792727" y="3860425"/>
            <a:ext cx="2067337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Emily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Vanquished,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1930. This painting depicts totem poles tilting toward the earth in a village that had been abandoned.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C24E1A-CA87-4248-A860-56FFCED13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92" y="372256"/>
            <a:ext cx="6245476" cy="439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1330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116990" y="4280555"/>
            <a:ext cx="2734600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Emily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Blue Sky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1936. Late in life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created paintings that seem to represent forests as spiritual places.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419255-D9AA-6245-96A5-449597AC9E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308" y="253673"/>
            <a:ext cx="3178394" cy="461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4294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999000" y="4280555"/>
            <a:ext cx="2363897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Emily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Sombreness Sunlit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1938–40. Vibrant brushstrokes are typical of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Carr’s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final works.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5AB184-B1CD-A440-8BF9-A7861A155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550" y="240464"/>
            <a:ext cx="2810717" cy="461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7159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748368" y="3777298"/>
            <a:ext cx="2067335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Edward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Burtynsky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Row Irrigation, Imperial Valley, Southern California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USA, 2009. This image reveals the power of contemporary irrigation systems.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EA33DE-DB20-5E45-B824-648D6184A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36" y="534056"/>
            <a:ext cx="5771853" cy="4328889"/>
          </a:xfrm>
          <a:prstGeom prst="rect">
            <a:avLst/>
          </a:prstGeom>
        </p:spPr>
      </p:pic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4AED614-E1DB-B5BE-0BD2-38DF1853A3F9}"/>
              </a:ext>
            </a:extLst>
          </p:cNvPr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</p:spTree>
    <p:extLst>
      <p:ext uri="{BB962C8B-B14F-4D97-AF65-F5344CB8AC3E}">
        <p14:creationId xmlns:p14="http://schemas.microsoft.com/office/powerpoint/2010/main" val="270579694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572829" y="3909852"/>
            <a:ext cx="2265042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Edward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Burtynsky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Kumbh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Mela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#1, Haridwar, India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2010. Haridwar is on the Ganges, a river that is deeply sacred for Hindu people.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F19D30-DDDE-364C-87BC-7D1489595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20" y="535756"/>
            <a:ext cx="5752822" cy="4271470"/>
          </a:xfrm>
          <a:prstGeom prst="rect">
            <a:avLst/>
          </a:prstGeom>
        </p:spPr>
      </p:pic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120B9C48-5FE4-0383-8954-ADF83311CD3F}"/>
              </a:ext>
            </a:extLst>
          </p:cNvPr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</p:spTree>
    <p:extLst>
      <p:ext uri="{BB962C8B-B14F-4D97-AF65-F5344CB8AC3E}">
        <p14:creationId xmlns:p14="http://schemas.microsoft.com/office/powerpoint/2010/main" val="128634132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676102" y="3982064"/>
            <a:ext cx="2134655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Emily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Above the Gravel Pit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1937. In the 1930s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focused her attention on the landscape surrounding her Victoria home.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26270-0733-47DD-9F2F-335FE230A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43" y="226141"/>
            <a:ext cx="6249135" cy="466602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777845" y="3749214"/>
            <a:ext cx="2067335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Edward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Burtynsky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Pivot Irrigation #1, High Plains, Texas Panhandle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USA, 2011.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Burtynsky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captured this dramatic landscape from the air.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C46C2D-5636-4A4A-A6B0-B9F140164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37" y="462082"/>
            <a:ext cx="5800868" cy="4370954"/>
          </a:xfrm>
          <a:prstGeom prst="rect">
            <a:avLst/>
          </a:prstGeom>
        </p:spPr>
      </p:pic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0B1E533A-6985-AF7A-A5DC-97FAFF9AE7E3}"/>
              </a:ext>
            </a:extLst>
          </p:cNvPr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</p:spTree>
    <p:extLst>
      <p:ext uri="{BB962C8B-B14F-4D97-AF65-F5344CB8AC3E}">
        <p14:creationId xmlns:p14="http://schemas.microsoft.com/office/powerpoint/2010/main" val="219176947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525661" y="3724501"/>
            <a:ext cx="2326827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Edward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Burtynsky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Oil Bunkering #2, Niger Delta, Nigeria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2016. This photograph from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Anthropocene Project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captures the impact of the oil industry on the land.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66B216-D56A-C14E-8B69-99249F1B9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32" y="524107"/>
            <a:ext cx="5720221" cy="4284216"/>
          </a:xfrm>
          <a:prstGeom prst="rect">
            <a:avLst/>
          </a:prstGeom>
        </p:spPr>
      </p:pic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6C330C72-EF00-F7B3-0217-0013F1417348}"/>
              </a:ext>
            </a:extLst>
          </p:cNvPr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</p:spTree>
    <p:extLst>
      <p:ext uri="{BB962C8B-B14F-4D97-AF65-F5344CB8AC3E}">
        <p14:creationId xmlns:p14="http://schemas.microsoft.com/office/powerpoint/2010/main" val="117144174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347613" y="3675074"/>
            <a:ext cx="2672817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Edward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Burtynsky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Colorado River Delta #2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Near San Felipe, Baja, Mexico, 2011. The Colorado River Delta was once a thriving wetland ecosystem, but because of water diversion it lost nearly all of its water.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869CDA-7BFD-9D42-A45E-EAF9C37B4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38" y="524107"/>
            <a:ext cx="5640520" cy="4224749"/>
          </a:xfrm>
          <a:prstGeom prst="rect">
            <a:avLst/>
          </a:prstGeom>
        </p:spPr>
      </p:pic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E21580DF-EA88-971D-49E7-536C4885750B}"/>
              </a:ext>
            </a:extLst>
          </p:cNvPr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</p:spTree>
    <p:extLst>
      <p:ext uri="{BB962C8B-B14F-4D97-AF65-F5344CB8AC3E}">
        <p14:creationId xmlns:p14="http://schemas.microsoft.com/office/powerpoint/2010/main" val="108022684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765149" y="4144630"/>
            <a:ext cx="2289757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Oviloo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Tunnillie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Man and Bear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1974–76. This sculpture is one of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Tunnillie’s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earliest works to be included in an exhibition.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E5588A-E0A8-2645-A8FB-F5A486CA9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649" y="440227"/>
            <a:ext cx="3779696" cy="4451139"/>
          </a:xfrm>
          <a:prstGeom prst="rect">
            <a:avLst/>
          </a:prstGeom>
        </p:spPr>
      </p:pic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82DBAB05-E381-199A-6EBC-E37ABC3236E9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6029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294173" y="3934566"/>
            <a:ext cx="3907124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Shuvinai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Ashoona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Untitled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2013. In this drawing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Ashoona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depicts life on the land in her community.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F41D70-E150-5741-BA01-52A93D4BE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15" y="790278"/>
            <a:ext cx="8407370" cy="3003247"/>
          </a:xfrm>
          <a:prstGeom prst="rect">
            <a:avLst/>
          </a:prstGeom>
        </p:spPr>
      </p:pic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35DA9A5E-4936-9AA7-4BFC-710A092A7DB7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919206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722472" y="4276502"/>
            <a:ext cx="2722243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Shuvinai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Ashoona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Cape Dorset from Above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2012. With this work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Ashoona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offers an aerial view of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Kinngait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E72CAF-59D9-D445-8A5D-141968E789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46" y="454372"/>
            <a:ext cx="4210037" cy="4408305"/>
          </a:xfrm>
          <a:prstGeom prst="rect">
            <a:avLst/>
          </a:prstGeom>
        </p:spPr>
      </p:pic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DDA34B4C-A650-18F4-CF7F-D08502DDDB7E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468775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723632" y="3878205"/>
            <a:ext cx="2067335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Oviloo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Tunnillie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Hawk Landed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c.1989.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Tunnillie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was known for exceptional detail, as can be seen in this hawk’s feathers and claws.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58ADFC-DAF6-BC45-84C8-5E6926776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38" y="656246"/>
            <a:ext cx="6165800" cy="4114820"/>
          </a:xfrm>
          <a:prstGeom prst="rect">
            <a:avLst/>
          </a:prstGeom>
        </p:spPr>
      </p:pic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62D6E1EC-ED32-AAE5-2DF1-8ACC25644945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566685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824114" y="4028823"/>
            <a:ext cx="2067335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Oviloo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Tunnillie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Owl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1974. For this work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Tunnillie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used an axe on the body and sandpaper to shape the feathers on the wings.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C83531-C55F-A247-9BB5-380F9FAD3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307" y="361056"/>
            <a:ext cx="3800012" cy="4569635"/>
          </a:xfrm>
          <a:prstGeom prst="rect">
            <a:avLst/>
          </a:prstGeom>
        </p:spPr>
      </p:pic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CF39D8D-E42A-BB0D-DE45-51BE4DC68E94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06347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503769" y="4549084"/>
            <a:ext cx="4798177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Oviloo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Tunnillie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Dog and Bear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1977. This sculpture captures the determination of a dog hunting and a bear’s frantic effort to escape.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83829C-1178-BE42-99E3-491DD616E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468" y="480698"/>
            <a:ext cx="5925064" cy="3954162"/>
          </a:xfrm>
          <a:prstGeom prst="rect">
            <a:avLst/>
          </a:prstGeom>
        </p:spPr>
      </p:pic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CD43FD13-1209-B070-049B-83CBDFAB0CCF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451124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283871" y="4569121"/>
            <a:ext cx="4093843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Emily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Odds and Ends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1939.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was deeply moved by the sight of rotting tree stumps after clearcutting.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DD8CCB-B550-4E40-9D55-758579504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09" y="461570"/>
            <a:ext cx="6406581" cy="3959267"/>
          </a:xfrm>
          <a:prstGeom prst="rect">
            <a:avLst/>
          </a:prstGeom>
        </p:spPr>
      </p:pic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102CE4E4-8AB3-6E24-1525-F23CE4F27349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534505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2804834" y="4656101"/>
            <a:ext cx="1890223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1100" b="1" dirty="0">
                <a:sym typeface="Helvetica Neue"/>
              </a:rPr>
              <a:t>Edward </a:t>
            </a:r>
            <a:r>
              <a:rPr lang="en-GB" sz="1100" b="1" dirty="0" err="1">
                <a:sym typeface="Helvetica Neue"/>
              </a:rPr>
              <a:t>Burtunsky</a:t>
            </a:r>
            <a:r>
              <a:rPr lang="en-GB" sz="1100" b="1" dirty="0">
                <a:sym typeface="Helvetica Neue"/>
              </a:rPr>
              <a:t>.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767B50-8F83-8F4D-B2BE-7EDA4E61D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469" y="330614"/>
            <a:ext cx="3421062" cy="427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4531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276297" y="4586254"/>
            <a:ext cx="3908491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Emily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Shoreline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1936.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experimented with using very thin paints to capture swirling rays of light.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57BFC7-1896-1846-BCA3-E677EC55F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351" y="486643"/>
            <a:ext cx="6434763" cy="3941292"/>
          </a:xfrm>
          <a:prstGeom prst="rect">
            <a:avLst/>
          </a:prstGeom>
        </p:spPr>
      </p:pic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3140842E-A473-816A-9F0C-67FE5DB902CB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632704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530040" y="4571274"/>
            <a:ext cx="3839845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Emily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Beacon Hill Park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1909. This early work represents a park near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Carr’s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childhood home.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1937F5-0ED8-894E-9F9E-21DDB0A18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539" y="442040"/>
            <a:ext cx="5921083" cy="3990564"/>
          </a:xfrm>
          <a:prstGeom prst="rect">
            <a:avLst/>
          </a:prstGeom>
        </p:spPr>
      </p:pic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ED609182-D764-68D2-C2D1-44950ACAC157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771449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250917" y="4268198"/>
            <a:ext cx="2672816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Emily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Forest, British Columbia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1931–32. In this painting, the forest is illuminated from within.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D0A778-B591-D943-8817-E973602B6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238" y="260823"/>
            <a:ext cx="3049030" cy="4573544"/>
          </a:xfrm>
          <a:prstGeom prst="rect">
            <a:avLst/>
          </a:prstGeom>
        </p:spPr>
      </p:pic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FC3707DB-45CC-354A-3D2D-2812FB5C97DC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3356026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826315" y="4292911"/>
            <a:ext cx="3018806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Emily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Sunshine and Tumult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1938–39. The swirling blues of the sky suggest a joyous energy.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A28EC8-DB3A-724B-9FE7-0EB4FCAA1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935" y="254474"/>
            <a:ext cx="2905026" cy="4610956"/>
          </a:xfrm>
          <a:prstGeom prst="rect">
            <a:avLst/>
          </a:prstGeom>
        </p:spPr>
      </p:pic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6EBBDF0C-E809-222A-8244-00D8F4D9F1BA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7937498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781362" y="4095203"/>
            <a:ext cx="2215616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Emily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Tree Trunk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1931.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Carr’s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explorations of trees and forests sometimes seem almost abstract.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A22615-81D7-244F-9C8A-8BB8A20EB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28" y="217682"/>
            <a:ext cx="2000824" cy="4635112"/>
          </a:xfrm>
          <a:prstGeom prst="rect">
            <a:avLst/>
          </a:prstGeom>
        </p:spPr>
      </p:pic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1314F68A-0772-C80E-BC1D-7CB75C436C76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842237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485464" y="3878205"/>
            <a:ext cx="2067335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Homer Watson,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Flood Gate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1900–1. Watson was passionately interested in the landscape near his home in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Ontario.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64829B-EC9C-9B4A-8A7D-6FC48AF15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79" y="637721"/>
            <a:ext cx="5825629" cy="4151870"/>
          </a:xfrm>
          <a:prstGeom prst="rect">
            <a:avLst/>
          </a:prstGeom>
        </p:spPr>
      </p:pic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B4A5B87A-CFDF-6D14-23D8-B40222CE4F2E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3834664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095964" y="3996349"/>
            <a:ext cx="2734600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Edward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Burtynsky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Grasses, Bruce Peninsula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1981.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Burtynsky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has long had an interest in the Ontario landscape, returning to it many times.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636AC6-40FD-9B47-AE75-8DF3AB1F8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90" y="460375"/>
            <a:ext cx="5386882" cy="4277818"/>
          </a:xfrm>
          <a:prstGeom prst="rect">
            <a:avLst/>
          </a:prstGeom>
        </p:spPr>
      </p:pic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E9C7F7F8-119A-A907-878F-C8147D9CADA2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9945893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1F3840-4A4B-B24C-BF78-292318360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468" y="447245"/>
            <a:ext cx="5925064" cy="3954162"/>
          </a:xfrm>
          <a:prstGeom prst="rect">
            <a:avLst/>
          </a:prstGeom>
        </p:spPr>
      </p:pic>
      <p:sp>
        <p:nvSpPr>
          <p:cNvPr id="6" name="Google Shape;60;p14">
            <a:extLst>
              <a:ext uri="{FF2B5EF4-FFF2-40B4-BE49-F238E27FC236}">
                <a16:creationId xmlns:a16="http://schemas.microsoft.com/office/drawing/2014/main" id="{6D153C05-C02A-1F48-8A27-7461A5ED0885}"/>
              </a:ext>
            </a:extLst>
          </p:cNvPr>
          <p:cNvSpPr txBox="1"/>
          <p:nvPr/>
        </p:nvSpPr>
        <p:spPr>
          <a:xfrm>
            <a:off x="1503769" y="4515631"/>
            <a:ext cx="3624285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Oviloo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Tunnillie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Dog and Bear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1977. This sculpture is made from serpentinite, a stone from the Arctic.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5F433736-9783-6ECA-C8BB-24466AA98023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354974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624365" y="4018877"/>
            <a:ext cx="2759314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Edward Mitchell Bannister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Seaweed Gatherers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c.1898. One of the most celebrated Black Canadian artists from the mid 1800s, Bannister became famous for his rural subjects.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743E73-E8DC-CB40-9CB0-6361500F9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29" y="419844"/>
            <a:ext cx="3800753" cy="4499478"/>
          </a:xfrm>
          <a:prstGeom prst="rect">
            <a:avLst/>
          </a:prstGeom>
        </p:spPr>
      </p:pic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A226E2F-546A-3242-6628-1CE0CADFEB8F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5808260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862048" y="4453549"/>
            <a:ext cx="5300658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Edward Mitchell Bannister,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(Untitled) Rhode Island Seascape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c.1856. Originally from New Brunswick, Bannister moved to the United States as a young artist.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1ECDA2-A178-424D-87E0-48954C1BB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02" y="537484"/>
            <a:ext cx="7249196" cy="3838956"/>
          </a:xfrm>
          <a:prstGeom prst="rect">
            <a:avLst/>
          </a:prstGeom>
        </p:spPr>
      </p:pic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2372A10B-5106-561E-87E0-67CE6C912129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969742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ABF0F8-4D01-2D42-AAF1-07B095A71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36" y="285986"/>
            <a:ext cx="5738220" cy="4571528"/>
          </a:xfrm>
          <a:prstGeom prst="rect">
            <a:avLst/>
          </a:prstGeom>
        </p:spPr>
      </p:pic>
      <p:sp>
        <p:nvSpPr>
          <p:cNvPr id="6" name="Google Shape;60;p14">
            <a:extLst>
              <a:ext uri="{FF2B5EF4-FFF2-40B4-BE49-F238E27FC236}">
                <a16:creationId xmlns:a16="http://schemas.microsoft.com/office/drawing/2014/main" id="{F906D384-868B-0342-BDC4-9412B5869B6C}"/>
              </a:ext>
            </a:extLst>
          </p:cNvPr>
          <p:cNvSpPr txBox="1"/>
          <p:nvPr/>
        </p:nvSpPr>
        <p:spPr>
          <a:xfrm>
            <a:off x="6201858" y="3943204"/>
            <a:ext cx="2637342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Edward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Burtynsky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Densified Oil Drums #4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Hamilton, Ontario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1994. This work is from a series exploring materials collected in large recycling yards. 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741837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190367" y="4441193"/>
            <a:ext cx="5099222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Emily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Loggers’ Culls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1935.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was deeply troubled by the effects of clearcutting and in her art she represented devastated landscapes.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78C32F-ED21-7944-A61F-4306AE3C0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223" y="309777"/>
            <a:ext cx="6577540" cy="399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62107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294767" y="4255841"/>
            <a:ext cx="2141478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Oviloo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Tunnillie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Family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2006. This family sculpture includes a dog.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E4EEB7-857B-074C-ABE9-CA35D992E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766" y="277708"/>
            <a:ext cx="3078450" cy="453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34941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884928" y="4420601"/>
            <a:ext cx="1531709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Map of Qikiqtaaluk (Baffin Island).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917BA4-091A-CC45-BE00-C4D35BB10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64" y="283441"/>
            <a:ext cx="5638421" cy="455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5878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314571" y="3156089"/>
            <a:ext cx="2496064" cy="1708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Edward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Burtynsky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Oil Spill #10, Oil Slick at Riptide, Gulf of Mexico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June 24, 2010. Commenting on his interest in oil,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Burtynsky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notes that he has considered it “as both the source of energy that makes everything possible, and as a source of dread, for its ongoing endangerment of our habitat.”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471E06-32C3-EA4E-A4D7-963D3A793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11" y="389024"/>
            <a:ext cx="5789140" cy="434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0395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956853" y="3509788"/>
            <a:ext cx="1902941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Edward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Burtynsky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b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Nickel Tailings #34, Sudbury, Ontario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1996. The bright red and orange in this image is caused by the oxidization of iron in mining.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053926-865E-A946-9F8F-AD58B2135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47" y="431022"/>
            <a:ext cx="6500211" cy="431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4774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166022" y="4082847"/>
            <a:ext cx="2631988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Edward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Burtynsky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Makrana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Marble Quarries #3, Rajasthan, India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2000.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Burtynsky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has photographed quarries in several countries.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70FE0F-AD1E-8745-B75A-DAB6DB82F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59" y="310121"/>
            <a:ext cx="5675012" cy="452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1381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685007" y="3884195"/>
            <a:ext cx="2085367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Edward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Burtynsky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Lithium Mines #1, Salt Flats, Atacama Desert, Chile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2017. This image is part of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Anthropocene Project.</a:t>
            </a:r>
            <a:endParaRPr sz="1100" b="1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0030EC-9918-F64B-9ED2-9BEA366CA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28" y="346360"/>
            <a:ext cx="6181639" cy="445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278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770607" y="4490482"/>
            <a:ext cx="2137718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Jerry Riley,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Oviloo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and Granddaughter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Tye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1990.</a:t>
            </a:r>
            <a:endParaRPr sz="1100" b="1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68138D-9605-034D-A112-754358D3A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18" y="228686"/>
            <a:ext cx="3736731" cy="468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6199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459799" y="4422648"/>
            <a:ext cx="4829790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Oviloo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Tunnillie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Hawk Taking Off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c.1987. This work reveals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Tunnillie’s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talent for realistic sculptures of animals.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66E006-60B9-0E4B-A931-328985960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981" y="284207"/>
            <a:ext cx="6016038" cy="401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979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1105</TotalTime>
  <Words>1083</Words>
  <Application>Microsoft Macintosh PowerPoint</Application>
  <PresentationFormat>On-screen Show (16:9)</PresentationFormat>
  <Paragraphs>64</Paragraphs>
  <Slides>43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Arial</vt:lpstr>
      <vt:lpstr>Helvetica Neue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Jocelyn Anderson</dc:creator>
  <cp:lastModifiedBy>Art Canada Institute | Institut de l’art canadien</cp:lastModifiedBy>
  <cp:revision>99</cp:revision>
  <dcterms:modified xsi:type="dcterms:W3CDTF">2022-04-22T14:04:15Z</dcterms:modified>
</cp:coreProperties>
</file>