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314" r:id="rId4"/>
    <p:sldId id="315" r:id="rId5"/>
    <p:sldId id="284" r:id="rId6"/>
    <p:sldId id="317" r:id="rId7"/>
    <p:sldId id="318" r:id="rId8"/>
    <p:sldId id="357" r:id="rId9"/>
    <p:sldId id="319" r:id="rId10"/>
    <p:sldId id="316" r:id="rId11"/>
    <p:sldId id="321" r:id="rId12"/>
    <p:sldId id="322" r:id="rId13"/>
    <p:sldId id="323" r:id="rId14"/>
    <p:sldId id="324" r:id="rId15"/>
    <p:sldId id="325" r:id="rId16"/>
    <p:sldId id="327" r:id="rId17"/>
    <p:sldId id="328" r:id="rId18"/>
    <p:sldId id="329" r:id="rId19"/>
    <p:sldId id="330" r:id="rId20"/>
    <p:sldId id="331" r:id="rId21"/>
    <p:sldId id="332" r:id="rId22"/>
    <p:sldId id="333" r:id="rId23"/>
    <p:sldId id="334" r:id="rId24"/>
    <p:sldId id="335" r:id="rId25"/>
    <p:sldId id="336" r:id="rId26"/>
    <p:sldId id="337" r:id="rId27"/>
    <p:sldId id="338" r:id="rId28"/>
    <p:sldId id="339" r:id="rId29"/>
    <p:sldId id="356" r:id="rId30"/>
    <p:sldId id="341" r:id="rId31"/>
    <p:sldId id="342" r:id="rId32"/>
    <p:sldId id="343" r:id="rId33"/>
    <p:sldId id="344" r:id="rId34"/>
    <p:sldId id="345" r:id="rId35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59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/>
      <a:tcStyle>
        <a:tcBdr/>
        <a:fill>
          <a:solidFill>
            <a:srgbClr val="EBEE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/>
      <a:tcStyle>
        <a:tcBdr/>
        <a:fill>
          <a:solidFill>
            <a:srgbClr val="FCFF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655"/>
    <p:restoredTop sz="85353" autoAdjust="0"/>
  </p:normalViewPr>
  <p:slideViewPr>
    <p:cSldViewPr snapToGrid="0" snapToObjects="1">
      <p:cViewPr varScale="1">
        <p:scale>
          <a:sx n="148" d="100"/>
          <a:sy n="148" d="100"/>
        </p:scale>
        <p:origin x="248" y="176"/>
      </p:cViewPr>
      <p:guideLst>
        <p:guide orient="horz" pos="159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7406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323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6336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1810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9559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1729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750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1245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6810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0028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55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188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7946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5737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9252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8086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1487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4143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3924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2067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402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0453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1911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3358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3975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642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8768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5487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550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7978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033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17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311708" y="744574"/>
            <a:ext cx="8520601" cy="2052601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2834125"/>
            <a:ext cx="8520602" cy="7926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xx%"/>
          <p:cNvSpPr txBox="1">
            <a:spLocks noGrp="1"/>
          </p:cNvSpPr>
          <p:nvPr>
            <p:ph type="title" hasCustomPrompt="1"/>
          </p:nvPr>
        </p:nvSpPr>
        <p:spPr>
          <a:xfrm>
            <a:off x="311699" y="1106125"/>
            <a:ext cx="8520602" cy="19635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r>
              <a:t>xx%</a:t>
            </a:r>
          </a:p>
        </p:txBody>
      </p:sp>
      <p:sp>
        <p:nvSpPr>
          <p:cNvPr id="9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699" y="3152225"/>
            <a:ext cx="8520602" cy="1300800"/>
          </a:xfrm>
          <a:prstGeom prst="rect">
            <a:avLst/>
          </a:prstGeom>
        </p:spPr>
        <p:txBody>
          <a:bodyPr/>
          <a:lstStyle>
            <a:lvl1pPr algn="ctr"/>
            <a:lvl2pPr algn="ctr"/>
            <a:lvl3pPr algn="ctr"/>
            <a:lvl4pPr algn="ctr"/>
            <a:lvl5pPr algn="ctr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311699" y="2150849"/>
            <a:ext cx="8520602" cy="841801"/>
          </a:xfrm>
          <a:prstGeom prst="rect">
            <a:avLst/>
          </a:prstGeom>
        </p:spPr>
        <p:txBody>
          <a:bodyPr anchor="ctr"/>
          <a:lstStyle>
            <a:lvl1pPr algn="ctr">
              <a:defRPr sz="3600"/>
            </a:lvl1pPr>
          </a:lstStyle>
          <a:p>
            <a:r>
              <a:t>Title Text</a:t>
            </a:r>
          </a:p>
        </p:txBody>
      </p:sp>
      <p:sp>
        <p:nvSpPr>
          <p:cNvPr id="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699" y="1152475"/>
            <a:ext cx="3999902" cy="3416400"/>
          </a:xfrm>
          <a:prstGeom prst="rect">
            <a:avLst/>
          </a:prstGeom>
        </p:spPr>
        <p:txBody>
          <a:bodyPr/>
          <a:lstStyle>
            <a:lvl1pPr indent="-317500">
              <a:buSzPts val="1400"/>
              <a:defRPr sz="1400"/>
            </a:lvl1pPr>
            <a:lvl2pPr marL="965200" indent="-355600">
              <a:buSzPts val="1400"/>
              <a:defRPr sz="1400"/>
            </a:lvl2pPr>
            <a:lvl3pPr marL="1422400" indent="-355600">
              <a:buSzPts val="1400"/>
              <a:defRPr sz="1400"/>
            </a:lvl3pPr>
            <a:lvl4pPr marL="1879600" indent="-355600">
              <a:buSzPts val="1400"/>
              <a:defRPr sz="1400"/>
            </a:lvl4pPr>
            <a:lvl5pPr marL="2336800" indent="-355600">
              <a:buSzPts val="1400"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Google Shape;23;p5"/>
          <p:cNvSpPr txBox="1">
            <a:spLocks noGrp="1"/>
          </p:cNvSpPr>
          <p:nvPr>
            <p:ph type="body" sz="half" idx="21"/>
          </p:nvPr>
        </p:nvSpPr>
        <p:spPr>
          <a:xfrm>
            <a:off x="4832399" y="1152475"/>
            <a:ext cx="3999902" cy="3416400"/>
          </a:xfrm>
          <a:prstGeom prst="rect">
            <a:avLst/>
          </a:prstGeom>
        </p:spPr>
        <p:txBody>
          <a:bodyPr/>
          <a:lstStyle/>
          <a:p>
            <a:pPr indent="-317500">
              <a:buSzPts val="1400"/>
              <a:defRPr sz="1400"/>
            </a:pPr>
            <a:endParaRPr/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Text"/>
          <p:cNvSpPr txBox="1">
            <a:spLocks noGrp="1"/>
          </p:cNvSpPr>
          <p:nvPr>
            <p:ph type="title"/>
          </p:nvPr>
        </p:nvSpPr>
        <p:spPr>
          <a:xfrm>
            <a:off x="311699" y="555600"/>
            <a:ext cx="2808001" cy="7557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5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1389599"/>
            <a:ext cx="2808001" cy="3179401"/>
          </a:xfrm>
          <a:prstGeom prst="rect">
            <a:avLst/>
          </a:prstGeom>
        </p:spPr>
        <p:txBody>
          <a:bodyPr/>
          <a:lstStyle>
            <a:lvl1pPr indent="-304800">
              <a:buSzPts val="1200"/>
              <a:defRPr sz="1200"/>
            </a:lvl1pPr>
            <a:lvl2pPr marL="914400" indent="-304800">
              <a:buSzPts val="1200"/>
              <a:defRPr sz="1200"/>
            </a:lvl2pPr>
            <a:lvl3pPr marL="1371600" indent="-304800">
              <a:buSzPts val="1200"/>
              <a:defRPr sz="1200"/>
            </a:lvl3pPr>
            <a:lvl4pPr marL="1828800" indent="-304800">
              <a:buSzPts val="1200"/>
              <a:defRPr sz="1200"/>
            </a:lvl4pPr>
            <a:lvl5pPr marL="2286000" indent="-304800">
              <a:buSzPts val="1200"/>
              <a:defRPr sz="1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 Text"/>
          <p:cNvSpPr txBox="1">
            <a:spLocks noGrp="1"/>
          </p:cNvSpPr>
          <p:nvPr>
            <p:ph type="title"/>
          </p:nvPr>
        </p:nvSpPr>
        <p:spPr>
          <a:xfrm>
            <a:off x="490250" y="450149"/>
            <a:ext cx="6367801" cy="4090801"/>
          </a:xfrm>
          <a:prstGeom prst="rect">
            <a:avLst/>
          </a:prstGeom>
        </p:spPr>
        <p:txBody>
          <a:bodyPr anchor="ctr"/>
          <a:lstStyle>
            <a:lvl1pPr>
              <a:defRPr sz="4800"/>
            </a:lvl1pPr>
          </a:lstStyle>
          <a:p>
            <a:r>
              <a:t>Title Text</a:t>
            </a:r>
          </a:p>
        </p:txBody>
      </p:sp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36;p9"/>
          <p:cNvSpPr/>
          <p:nvPr/>
        </p:nvSpPr>
        <p:spPr>
          <a:xfrm>
            <a:off x="4572000" y="-125"/>
            <a:ext cx="4572000" cy="5143501"/>
          </a:xfrm>
          <a:prstGeom prst="rect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73" name="Title Text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1"/>
          </a:xfrm>
          <a:prstGeom prst="rect">
            <a:avLst/>
          </a:prstGeom>
        </p:spPr>
        <p:txBody>
          <a:bodyPr anchor="b"/>
          <a:lstStyle>
            <a:lvl1pPr algn="ctr">
              <a:defRPr sz="4200"/>
            </a:lvl1pPr>
          </a:lstStyle>
          <a:p>
            <a:r>
              <a:t>Title Text</a:t>
            </a:r>
          </a:p>
        </p:txBody>
      </p:sp>
      <p:sp>
        <p:nvSpPr>
          <p:cNvPr id="7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65500" y="2803075"/>
            <a:ext cx="4045200" cy="12351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1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1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1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1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Google Shape;39;p9"/>
          <p:cNvSpPr txBox="1">
            <a:spLocks noGrp="1"/>
          </p:cNvSpPr>
          <p:nvPr>
            <p:ph type="body" sz="half" idx="21"/>
          </p:nvPr>
        </p:nvSpPr>
        <p:spPr>
          <a:xfrm>
            <a:off x="4939500" y="724074"/>
            <a:ext cx="3837000" cy="3695102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4230575"/>
            <a:ext cx="5998802" cy="605101"/>
          </a:xfrm>
          <a:prstGeom prst="rect">
            <a:avLst/>
          </a:prstGeom>
        </p:spPr>
        <p:txBody>
          <a:bodyPr anchor="ctr"/>
          <a:lstStyle>
            <a:lvl1pPr marL="228600" indent="0">
              <a:lnSpc>
                <a:spcPct val="100000"/>
              </a:lnSpc>
              <a:buClrTx/>
              <a:buSzTx/>
              <a:buFontTx/>
              <a:buNone/>
            </a:lvl1pPr>
            <a:lvl2pPr>
              <a:lnSpc>
                <a:spcPct val="100000"/>
              </a:lnSpc>
              <a:buClrTx/>
              <a:buFontTx/>
            </a:lvl2pPr>
            <a:lvl3pPr>
              <a:lnSpc>
                <a:spcPct val="100000"/>
              </a:lnSpc>
              <a:buClrTx/>
              <a:buFontTx/>
            </a:lvl3pPr>
            <a:lvl4pPr>
              <a:lnSpc>
                <a:spcPct val="100000"/>
              </a:lnSpc>
              <a:buClrTx/>
              <a:buFontTx/>
            </a:lvl4pPr>
            <a:lvl5pPr>
              <a:lnSpc>
                <a:spcPct val="100000"/>
              </a:lnSpc>
              <a:buClrTx/>
              <a:buFont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8520602" cy="341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spAutoFit/>
          </a:bodyPr>
          <a:lstStyle>
            <a:lvl1pPr algn="r">
              <a:defRPr sz="10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4572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1pPr>
      <a:lvl2pPr marL="1005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2pPr>
      <a:lvl3pPr marL="1462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3pPr>
      <a:lvl4pPr marL="1919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4pPr>
      <a:lvl5pPr marL="23767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5pPr>
      <a:lvl6pPr marL="28339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6pPr>
      <a:lvl7pPr marL="3291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7pPr>
      <a:lvl8pPr marL="3748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8pPr>
      <a:lvl9pPr marL="4205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33F725-91F9-2770-579E-2F0731F2C8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" y="0"/>
            <a:ext cx="9137335" cy="51435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388549" y="4470148"/>
            <a:ext cx="5843526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Cérémonie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tenue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l'occasion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la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fondation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du Nunavut, le 1</a:t>
            </a:r>
            <a:r>
              <a:rPr lang="en-CA" sz="1100" b="1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avril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1999.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2D82CF-3A6B-BA1F-EAE4-CF3EE590B6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"/>
          <a:stretch/>
        </p:blipFill>
        <p:spPr>
          <a:xfrm>
            <a:off x="1489024" y="362571"/>
            <a:ext cx="6165952" cy="407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19798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024875" y="3692106"/>
            <a:ext cx="2549118" cy="1369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Jean Paul Riopelle, v.1928,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photographe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inconnu, archives du Catalogue raisonné de Jean Paul Riopelle.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photographie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Riopelle,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alors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âgé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d’environ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cinq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révèle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son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goût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précoce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pour la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pêche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015587-6477-0E9A-BA99-4811A14CC7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494" y="131371"/>
            <a:ext cx="3157240" cy="488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26386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694378" y="3588590"/>
            <a:ext cx="2466212" cy="1369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Jean Paul Riopelle dans son atelier de la rue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Durantin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Paris, 1952. © Successions Jean Paul Riopelle/SOCAN (2022).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Photographie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John Craven. Archives du Catalogue raisonné de Jean Paul Riopelle.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0A7401-868B-91FA-B6D1-3977FB440E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188" y="314696"/>
            <a:ext cx="4288403" cy="451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48980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466012" y="3717869"/>
            <a:ext cx="3087584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Jean Paul Riopelle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l’occasion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l’exposition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Riopelle,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peintures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estampes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tenue au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Musée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beaux-arts et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l’Hôtel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d’Escoville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Caen, Normandie, 1984,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photographie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de P. Victor. Archives du Catalogue raisonné de Jean Paul Riopelle.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DA4089-94F1-37D9-0A51-764DDB4A00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04" y="344384"/>
            <a:ext cx="4408878" cy="445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94539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440079" y="3674850"/>
            <a:ext cx="2409966" cy="1369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Jean Paul Riopelle,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Hibou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1969-1970 (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fonte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bronze v.1974), bronze, 1/4, 143 x 93 x </a:t>
            </a:r>
            <a:b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74 cm. © Succession Jean Paul Riopelle/SOCAN (2022).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Musée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national des beaux-arts du Québec, Québec.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0C70D1-1E0B-51B4-A612-209D45FB54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354" y="460376"/>
            <a:ext cx="2971270" cy="4463430"/>
          </a:xfrm>
          <a:prstGeom prst="rect">
            <a:avLst/>
          </a:prstGeom>
        </p:spPr>
      </p:pic>
      <p:sp>
        <p:nvSpPr>
          <p:cNvPr id="9" name="Google Shape;90;p19">
            <a:extLst>
              <a:ext uri="{FF2B5EF4-FFF2-40B4-BE49-F238E27FC236}">
                <a16:creationId xmlns:a16="http://schemas.microsoft.com/office/drawing/2014/main" id="{C5A8AED5-A159-2042-AB99-EC974951F3F7}"/>
              </a:ext>
            </a:extLst>
          </p:cNvPr>
          <p:cNvSpPr txBox="1"/>
          <p:nvPr/>
        </p:nvSpPr>
        <p:spPr>
          <a:xfrm>
            <a:off x="176579" y="98963"/>
            <a:ext cx="2103483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Activité</a:t>
            </a:r>
            <a:r>
              <a:rPr lang="en-CA" dirty="0"/>
              <a:t> </a:t>
            </a:r>
            <a:r>
              <a:rPr lang="en-CA" dirty="0" err="1"/>
              <a:t>d'apprentissage</a:t>
            </a:r>
            <a:r>
              <a:rPr lang="en-CA" dirty="0"/>
              <a:t> n° 1</a:t>
            </a:r>
          </a:p>
        </p:txBody>
      </p:sp>
    </p:spTree>
    <p:extLst>
      <p:ext uri="{BB962C8B-B14F-4D97-AF65-F5344CB8AC3E}">
        <p14:creationId xmlns:p14="http://schemas.microsoft.com/office/powerpoint/2010/main" val="1274862837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287442" y="4192438"/>
            <a:ext cx="2959411" cy="8671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Jean Paul Riopelle,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Hibou</a:t>
            </a:r>
            <a:r>
              <a:rPr lang="en-CA" sz="1100" b="1" i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–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Jet Black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1970,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huile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sur toile, 72,4 x 59,7 cm. </a:t>
            </a:r>
            <a:b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© Succession Jean Paul Riopelle/SOCAN (2022). Collection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privée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B0B9DB-7CE7-6B6E-EF6B-6CDB0A9D8D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25" y="467304"/>
            <a:ext cx="3738938" cy="4477284"/>
          </a:xfrm>
          <a:prstGeom prst="rect">
            <a:avLst/>
          </a:prstGeom>
        </p:spPr>
      </p:pic>
      <p:sp>
        <p:nvSpPr>
          <p:cNvPr id="8" name="Google Shape;90;p19">
            <a:extLst>
              <a:ext uri="{FF2B5EF4-FFF2-40B4-BE49-F238E27FC236}">
                <a16:creationId xmlns:a16="http://schemas.microsoft.com/office/drawing/2014/main" id="{8E4C3583-2285-7B8A-856B-F9519E874E0F}"/>
              </a:ext>
            </a:extLst>
          </p:cNvPr>
          <p:cNvSpPr txBox="1"/>
          <p:nvPr/>
        </p:nvSpPr>
        <p:spPr>
          <a:xfrm>
            <a:off x="176579" y="98963"/>
            <a:ext cx="2103483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Activité</a:t>
            </a:r>
            <a:r>
              <a:rPr lang="en-CA" dirty="0"/>
              <a:t> </a:t>
            </a:r>
            <a:r>
              <a:rPr lang="en-CA" dirty="0" err="1"/>
              <a:t>d'apprentissage</a:t>
            </a:r>
            <a:r>
              <a:rPr lang="en-CA" dirty="0"/>
              <a:t> n° 1</a:t>
            </a:r>
          </a:p>
        </p:txBody>
      </p:sp>
    </p:spTree>
    <p:extLst>
      <p:ext uri="{BB962C8B-B14F-4D97-AF65-F5344CB8AC3E}">
        <p14:creationId xmlns:p14="http://schemas.microsoft.com/office/powerpoint/2010/main" val="3085005569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358282" y="3657601"/>
            <a:ext cx="2879944" cy="135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Jean Paul Riopelle,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Poisson sur fond bleu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1968,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eau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-forte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couleur avec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aquatinte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sur papier chiffon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Mandeure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;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signée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et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numérotée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73/75 au crayon dans la marge, 72,7 x 54,7 cm (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feuille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). © Succession Jean Paul Riopelle/SOCAN (2022). 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4A3688-FB23-CC6E-51E8-1476933AC1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984" y="460376"/>
            <a:ext cx="3345231" cy="4448054"/>
          </a:xfrm>
          <a:prstGeom prst="rect">
            <a:avLst/>
          </a:prstGeom>
        </p:spPr>
      </p:pic>
      <p:sp>
        <p:nvSpPr>
          <p:cNvPr id="6" name="Google Shape;90;p19">
            <a:extLst>
              <a:ext uri="{FF2B5EF4-FFF2-40B4-BE49-F238E27FC236}">
                <a16:creationId xmlns:a16="http://schemas.microsoft.com/office/drawing/2014/main" id="{28433D93-6768-2C5C-D466-980E84BF1E6C}"/>
              </a:ext>
            </a:extLst>
          </p:cNvPr>
          <p:cNvSpPr txBox="1"/>
          <p:nvPr/>
        </p:nvSpPr>
        <p:spPr>
          <a:xfrm>
            <a:off x="176579" y="98963"/>
            <a:ext cx="2103483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Activité</a:t>
            </a:r>
            <a:r>
              <a:rPr lang="en-CA" dirty="0"/>
              <a:t> </a:t>
            </a:r>
            <a:r>
              <a:rPr lang="en-CA" dirty="0" err="1"/>
              <a:t>d'apprentissage</a:t>
            </a:r>
            <a:r>
              <a:rPr lang="en-CA" dirty="0"/>
              <a:t> n° 1</a:t>
            </a:r>
          </a:p>
        </p:txBody>
      </p:sp>
    </p:spTree>
    <p:extLst>
      <p:ext uri="{BB962C8B-B14F-4D97-AF65-F5344CB8AC3E}">
        <p14:creationId xmlns:p14="http://schemas.microsoft.com/office/powerpoint/2010/main" val="2472813306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040149" y="4235570"/>
            <a:ext cx="3189454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Jean Paul Riopelle,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L’ours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1969-1970, bronze, 154 x 122 x 106 cm. © Succession Jean Paul Riopelle/SOCAN (2022).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Musée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national des beaux-arts du Québec, Québec.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D1CD02-23D5-8150-FA73-675CCD80F6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822" y="460376"/>
            <a:ext cx="3285147" cy="4512644"/>
          </a:xfrm>
          <a:prstGeom prst="rect">
            <a:avLst/>
          </a:prstGeom>
        </p:spPr>
      </p:pic>
      <p:sp>
        <p:nvSpPr>
          <p:cNvPr id="6" name="Google Shape;90;p19">
            <a:extLst>
              <a:ext uri="{FF2B5EF4-FFF2-40B4-BE49-F238E27FC236}">
                <a16:creationId xmlns:a16="http://schemas.microsoft.com/office/drawing/2014/main" id="{5E30A53E-E0E6-9311-AAB2-AC9E6697A2CB}"/>
              </a:ext>
            </a:extLst>
          </p:cNvPr>
          <p:cNvSpPr txBox="1"/>
          <p:nvPr/>
        </p:nvSpPr>
        <p:spPr>
          <a:xfrm>
            <a:off x="176579" y="98963"/>
            <a:ext cx="2103483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Activité</a:t>
            </a:r>
            <a:r>
              <a:rPr lang="en-CA" dirty="0"/>
              <a:t> </a:t>
            </a:r>
            <a:r>
              <a:rPr lang="en-CA" dirty="0" err="1"/>
              <a:t>d'apprentissage</a:t>
            </a:r>
            <a:r>
              <a:rPr lang="en-CA" dirty="0"/>
              <a:t> n° 1</a:t>
            </a:r>
          </a:p>
        </p:txBody>
      </p:sp>
    </p:spTree>
    <p:extLst>
      <p:ext uri="{BB962C8B-B14F-4D97-AF65-F5344CB8AC3E}">
        <p14:creationId xmlns:p14="http://schemas.microsoft.com/office/powerpoint/2010/main" val="4024142945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064182" y="4028536"/>
            <a:ext cx="2976305" cy="1022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Jean Paul Riopelle,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Décalcomanie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n</a:t>
            </a:r>
            <a:r>
              <a:rPr lang="en-CA" sz="1100" b="1" i="1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1946,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huile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sur papier, 21,5 x 28 cm. </a:t>
            </a:r>
            <a:b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© Succession Jean Paul Riopelle/SOCAN (2022).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Musée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beaux-arts de Montréal. 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" name="Google Shape;90;p19">
            <a:extLst>
              <a:ext uri="{FF2B5EF4-FFF2-40B4-BE49-F238E27FC236}">
                <a16:creationId xmlns:a16="http://schemas.microsoft.com/office/drawing/2014/main" id="{21FF7661-DDD8-27EF-8120-38E50FCA696A}"/>
              </a:ext>
            </a:extLst>
          </p:cNvPr>
          <p:cNvSpPr txBox="1"/>
          <p:nvPr/>
        </p:nvSpPr>
        <p:spPr>
          <a:xfrm>
            <a:off x="176579" y="98963"/>
            <a:ext cx="2103483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Activité</a:t>
            </a:r>
            <a:r>
              <a:rPr lang="en-CA" dirty="0"/>
              <a:t> </a:t>
            </a:r>
            <a:r>
              <a:rPr lang="en-CA" dirty="0" err="1"/>
              <a:t>d'apprentissage</a:t>
            </a:r>
            <a:r>
              <a:rPr lang="en-CA" dirty="0"/>
              <a:t> n°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E8A01F-EC8E-3DB5-29D5-65483BFF3C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70" y="555037"/>
            <a:ext cx="5672053" cy="4383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471591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889642" y="4275117"/>
            <a:ext cx="2334275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Mosaïque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représentant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colombes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la Maison du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Faune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Pompéi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II</a:t>
            </a:r>
            <a:r>
              <a:rPr lang="en-CA" sz="1100" b="1" baseline="300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siècle av. J.-C. 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" name="Google Shape;90;p19">
            <a:extLst>
              <a:ext uri="{FF2B5EF4-FFF2-40B4-BE49-F238E27FC236}">
                <a16:creationId xmlns:a16="http://schemas.microsoft.com/office/drawing/2014/main" id="{74AED614-E1DB-B5BE-0BD2-38DF1853A3F9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Activité</a:t>
            </a:r>
            <a:r>
              <a:rPr lang="en-CA" dirty="0"/>
              <a:t> </a:t>
            </a:r>
            <a:r>
              <a:rPr lang="en-CA" dirty="0" err="1"/>
              <a:t>d'apprentissage</a:t>
            </a:r>
            <a:r>
              <a:rPr lang="en-CA" dirty="0"/>
              <a:t> n° 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2530A2-0321-B5FA-2840-2FEE7CCDE5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83" y="564861"/>
            <a:ext cx="4863200" cy="428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79694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6616726" y="3768309"/>
            <a:ext cx="2134655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Jean Paul Riopelle,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Composition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1954,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huile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sur toile, 81,3 x 99,1 cm. </a:t>
            </a:r>
            <a:b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© Succession Jean Paul Riopelle/SOCAN (2022). Collection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privée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Toronto.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1BAA83-1897-E1B3-8C9B-BE6BF30407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18" y="300707"/>
            <a:ext cx="5666710" cy="454208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414710" y="4471180"/>
            <a:ext cx="6148332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Jean Paul Riopelle,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Iceberg n</a:t>
            </a:r>
            <a:r>
              <a:rPr lang="en-CA" sz="1100" b="1" i="1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1977,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huile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sur toile, 280 x 430 cm. © Succession Jean Paul Riopelle/SOCAN (2022). Collection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privée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Montréal.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" name="Google Shape;90;p19">
            <a:extLst>
              <a:ext uri="{FF2B5EF4-FFF2-40B4-BE49-F238E27FC236}">
                <a16:creationId xmlns:a16="http://schemas.microsoft.com/office/drawing/2014/main" id="{120B9C48-5FE4-0383-8954-ADF83311CD3F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Activité</a:t>
            </a:r>
            <a:r>
              <a:rPr lang="en-CA" dirty="0"/>
              <a:t> </a:t>
            </a:r>
            <a:r>
              <a:rPr lang="en-CA" dirty="0" err="1"/>
              <a:t>d'apprentissage</a:t>
            </a:r>
            <a:r>
              <a:rPr lang="en-CA" dirty="0"/>
              <a:t> n°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1F2301-8519-7FE2-F676-98D4BCD154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834" y="506194"/>
            <a:ext cx="6148332" cy="391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341324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341823" y="4252823"/>
            <a:ext cx="2336355" cy="688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Paul-Émile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Borduas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Graffiti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1954,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huile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sur toile, 46 x 38 cm, collection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privée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" name="Google Shape;90;p19">
            <a:extLst>
              <a:ext uri="{FF2B5EF4-FFF2-40B4-BE49-F238E27FC236}">
                <a16:creationId xmlns:a16="http://schemas.microsoft.com/office/drawing/2014/main" id="{0B1E533A-6985-AF7A-A5DC-97FAFF9AE7E3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Activité</a:t>
            </a:r>
            <a:r>
              <a:rPr lang="en-CA" dirty="0"/>
              <a:t> </a:t>
            </a:r>
            <a:r>
              <a:rPr lang="en-CA" dirty="0" err="1"/>
              <a:t>d'apprentissage</a:t>
            </a:r>
            <a:r>
              <a:rPr lang="en-CA" dirty="0"/>
              <a:t> n° 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6DC293-C872-B95D-39B7-A93C0D075D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14" y="629931"/>
            <a:ext cx="5365572" cy="419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769473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635013" y="3873260"/>
            <a:ext cx="2525576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Paterson Ewen,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Ocean Currents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Courants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marins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1977,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acrylique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ocre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pur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et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gomme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arabique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sur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contreplaqué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toupillé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243,8 x 228,6 cm, collection de BMO Groupe financier.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" name="Google Shape;90;p19">
            <a:extLst>
              <a:ext uri="{FF2B5EF4-FFF2-40B4-BE49-F238E27FC236}">
                <a16:creationId xmlns:a16="http://schemas.microsoft.com/office/drawing/2014/main" id="{6C330C72-EF00-F7B3-0217-0013F1417348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Activité</a:t>
            </a:r>
            <a:r>
              <a:rPr lang="en-CA" dirty="0"/>
              <a:t> </a:t>
            </a:r>
            <a:r>
              <a:rPr lang="en-CA" dirty="0" err="1"/>
              <a:t>d'apprentissage</a:t>
            </a:r>
            <a:r>
              <a:rPr lang="en-CA" dirty="0"/>
              <a:t> n°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FB9D66-0646-11F2-021A-CE9179AE17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698" y="558140"/>
            <a:ext cx="4123610" cy="439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441742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595887" y="4544565"/>
            <a:ext cx="5953307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Jock Macdonald,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Fish Playground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Terrain de jeu pour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poissons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1946, aquarelle sur papier, 32 x 39 cm, Alberta Foundation for the Arts, Edmonton.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" name="Google Shape;90;p19">
            <a:extLst>
              <a:ext uri="{FF2B5EF4-FFF2-40B4-BE49-F238E27FC236}">
                <a16:creationId xmlns:a16="http://schemas.microsoft.com/office/drawing/2014/main" id="{E21580DF-EA88-971D-49E7-536C4885750B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Activité</a:t>
            </a:r>
            <a:r>
              <a:rPr lang="en-CA" dirty="0"/>
              <a:t> </a:t>
            </a:r>
            <a:r>
              <a:rPr lang="en-CA" dirty="0" err="1"/>
              <a:t>d'apprentissage</a:t>
            </a:r>
            <a:r>
              <a:rPr lang="en-CA" dirty="0"/>
              <a:t> n° 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458EC1-7108-CEC5-8618-9E82BB2F8C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670" y="516967"/>
            <a:ext cx="5806659" cy="402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226841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757547" y="4320815"/>
            <a:ext cx="5524452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Jean Paul Riopelle et Georges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Duthuit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1954,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devant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Pavane (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Hommage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aux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Nymphéas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1954. © Succession Jean Paul Riopelle/SOCAN (2022).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Photographe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inconnu. Archives du Catalogue raisonné de Jean Paul Riopelle.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" name="Google Shape;90;p19">
            <a:extLst>
              <a:ext uri="{FF2B5EF4-FFF2-40B4-BE49-F238E27FC236}">
                <a16:creationId xmlns:a16="http://schemas.microsoft.com/office/drawing/2014/main" id="{82DBAB05-E381-199A-6EBC-E37ABC3236E9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Exercice</a:t>
            </a:r>
            <a:r>
              <a:rPr lang="en-CA" dirty="0"/>
              <a:t> </a:t>
            </a:r>
            <a:r>
              <a:rPr lang="en-CA" dirty="0" err="1"/>
              <a:t>sommatif</a:t>
            </a:r>
            <a:r>
              <a:rPr lang="en-CA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B3FFB8-12C3-03F4-8955-F07F71CE62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000" y="598394"/>
            <a:ext cx="5419999" cy="367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0296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193471" y="4222420"/>
            <a:ext cx="6509917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Jean Paul Riopelle,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Pavane (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Hommage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aux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Nymphéas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1954,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huile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sur toile, 300 x 550,2 cm (triptyque). © Succession Jean Paul Riopelle/SOCAN (2022).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Musée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beaux-arts du Canada, Ottawa.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" name="Google Shape;90;p19">
            <a:extLst>
              <a:ext uri="{FF2B5EF4-FFF2-40B4-BE49-F238E27FC236}">
                <a16:creationId xmlns:a16="http://schemas.microsoft.com/office/drawing/2014/main" id="{35DA9A5E-4936-9AA7-4BFC-710A092A7DB7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Exercice</a:t>
            </a:r>
            <a:r>
              <a:rPr lang="en-CA" dirty="0"/>
              <a:t> </a:t>
            </a:r>
            <a:r>
              <a:rPr lang="en-CA" dirty="0" err="1"/>
              <a:t>sommatif</a:t>
            </a:r>
            <a:r>
              <a:rPr lang="en-CA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3A7834-6513-AF29-AD32-6A35D3A279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847" y="627522"/>
            <a:ext cx="6638306" cy="359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192061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427511" y="4239491"/>
            <a:ext cx="8121265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Jean Paul Riopelle,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Sans titre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1964,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huile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sur toile, 276,4 x 214,5 cm (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panneau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A); 275,5 x 214,7 cm (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panneau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B); </a:t>
            </a:r>
            <a:b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275,5 x 214,5 cm (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panneau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C). © Succession Jean Paul Riopelle/SOCAN (2022).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Hirshhorn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Museum and Sculpture Garden, Washington. 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" name="Google Shape;90;p19">
            <a:extLst>
              <a:ext uri="{FF2B5EF4-FFF2-40B4-BE49-F238E27FC236}">
                <a16:creationId xmlns:a16="http://schemas.microsoft.com/office/drawing/2014/main" id="{DDA34B4C-A650-18F4-CF7F-D08502DDDB7E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Exercice</a:t>
            </a:r>
            <a:r>
              <a:rPr lang="en-CA" dirty="0"/>
              <a:t> </a:t>
            </a:r>
            <a:r>
              <a:rPr lang="en-CA" dirty="0" err="1"/>
              <a:t>sommatif</a:t>
            </a:r>
            <a:r>
              <a:rPr lang="en-CA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475C2D-F193-0EE0-6FE2-CFB3D92A28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89" y="589342"/>
            <a:ext cx="8469021" cy="365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687754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403762" y="3918859"/>
            <a:ext cx="8387206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Claude Monet,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Les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Nymphéas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1920-1926,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huile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sur toile, 219 x 602 cm,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Musée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l’Orangerie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Paris.</a:t>
            </a:r>
          </a:p>
        </p:txBody>
      </p:sp>
      <p:sp>
        <p:nvSpPr>
          <p:cNvPr id="4" name="Google Shape;90;p19">
            <a:extLst>
              <a:ext uri="{FF2B5EF4-FFF2-40B4-BE49-F238E27FC236}">
                <a16:creationId xmlns:a16="http://schemas.microsoft.com/office/drawing/2014/main" id="{62D6E1EC-ED32-AAE5-2DF1-8ACC25644945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Exercice</a:t>
            </a:r>
            <a:r>
              <a:rPr lang="en-CA" dirty="0"/>
              <a:t> </a:t>
            </a:r>
            <a:r>
              <a:rPr lang="en-CA" dirty="0" err="1"/>
              <a:t>sommatif</a:t>
            </a:r>
            <a:r>
              <a:rPr lang="en-CA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3413CE-6EF6-6947-7769-3BB5A2C227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63" y="1097881"/>
            <a:ext cx="8146473" cy="279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666855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308758" y="4034478"/>
            <a:ext cx="8093370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Jean Paul Riopelle,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L’Hommage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Rosa Luxemburg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1992,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acrylique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et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peinture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aérosol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sur toile, 155 x 1 424 cm </a:t>
            </a:r>
            <a:b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(1</a:t>
            </a:r>
            <a:r>
              <a:rPr lang="en-CA" sz="1100" b="1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élément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); 155 x 1 247 cm (2</a:t>
            </a:r>
            <a:r>
              <a:rPr lang="en-CA" sz="1100" b="1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élément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); 155 x 1 368 cm (3</a:t>
            </a:r>
            <a:r>
              <a:rPr lang="en-CA" sz="1100" b="1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élément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). © Succession Jean Paul Riopelle/SOCAN (2022).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Musée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national des beaux-arts du Québec, Québec. </a:t>
            </a:r>
          </a:p>
        </p:txBody>
      </p:sp>
      <p:sp>
        <p:nvSpPr>
          <p:cNvPr id="4" name="Google Shape;90;p19">
            <a:extLst>
              <a:ext uri="{FF2B5EF4-FFF2-40B4-BE49-F238E27FC236}">
                <a16:creationId xmlns:a16="http://schemas.microsoft.com/office/drawing/2014/main" id="{7CF39D8D-E42A-BB0D-DE45-51BE4DC68E94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Exercice</a:t>
            </a:r>
            <a:r>
              <a:rPr lang="en-CA" dirty="0"/>
              <a:t> </a:t>
            </a:r>
            <a:r>
              <a:rPr lang="en-CA" dirty="0" err="1"/>
              <a:t>sommatif</a:t>
            </a:r>
            <a:r>
              <a:rPr lang="en-CA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B1DE24-68AE-0864-E04E-882F56B943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40" y="858689"/>
            <a:ext cx="8693720" cy="317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3472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040558" y="3797750"/>
            <a:ext cx="2715253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Jean Paul Riopelle,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Sans titre (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Scène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pastorale)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v.1940,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huile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sur carton, 23,3 x 30,6 cm. © Succession Jean Paul Riopelle/SOCAN (2022).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Musée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beaux-arts de Montréal.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5AA70C-123D-3DBC-73BF-D7159180D1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15" y="478036"/>
            <a:ext cx="5624921" cy="424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51124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688281" y="4266222"/>
            <a:ext cx="2215207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Jean Paul Riopelle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Paris, 1985,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photographie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Michel Nguyen. © Michel Nguyen.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4561D7-CA80-E410-F945-6F82DDD028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58" y="303563"/>
            <a:ext cx="4430415" cy="453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745317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166543" y="3594749"/>
            <a:ext cx="2490674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Jean Paul Riopelle,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 roue (Cold Dog – Indian Summer)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1954-1955,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huile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sur toile, 250 x 331 cm. </a:t>
            </a:r>
            <a:b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© Succession Jean Paul Riopelle/SOCAN (2022).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Musée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beaux-arts de Montréal.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8C3740-480F-658B-09AE-A7D49820DD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57" y="487979"/>
            <a:ext cx="5507007" cy="416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345056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949876" y="3694239"/>
            <a:ext cx="3254511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Jean Paul Riopelle,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L’isle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heureuse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1992, techniques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mixtes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sur deux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panneaux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bois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154,3 x 203,2 cm. © Succession </a:t>
            </a:r>
            <a:b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Jean Paul Riopelle/SOCAN (2022). </a:t>
            </a:r>
            <a:b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Collection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privée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4A5444-7D97-C332-89FD-35194D46D1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05" y="545926"/>
            <a:ext cx="5450195" cy="407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327049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450774" y="3830128"/>
            <a:ext cx="2494154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Jean Paul Riopelle,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Hibou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-Roc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1969-1970 (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fonte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bronze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2010), bronze et cire perdue, 2/8, 54,8 x 44 x 27,3 cm. © Succession Jean Paul Riopelle/SOCAN (2022). Collection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privée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Winnipeg. 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5AA76F-843F-CE1F-B976-C8A654C24A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941" y="237506"/>
            <a:ext cx="3851887" cy="466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714493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543303" y="3960754"/>
            <a:ext cx="2267182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Jean Paul Riopelle,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Sans titre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1969, pastel sur papier, 50 x 65,5 cm. © Succession Jean Paul Riopelle/SOCAN (2022). Galerie Simon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Blais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Montréal.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94DAC4-5140-743E-C23C-92C694B0D5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15" y="273132"/>
            <a:ext cx="6069471" cy="459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356026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405171" y="3370465"/>
            <a:ext cx="2446317" cy="1538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Jean Paul Riopelle,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Sans titre (Composition, 1947)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1947, plume et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encre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noire avec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lavis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d’encre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couleur sur papier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vélin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22,8 x 30,5 cm. © Succession Jean Paul Riopelle/SOCAN (2022).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Musée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beaux-arts du Canada, Ottawa. 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AB9497-2042-179B-8653-91E28B9624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79" y="350322"/>
            <a:ext cx="5925834" cy="444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93749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0;p14">
            <a:extLst>
              <a:ext uri="{FF2B5EF4-FFF2-40B4-BE49-F238E27FC236}">
                <a16:creationId xmlns:a16="http://schemas.microsoft.com/office/drawing/2014/main" id="{F906D384-868B-0342-BDC4-9412B5869B6C}"/>
              </a:ext>
            </a:extLst>
          </p:cNvPr>
          <p:cNvSpPr txBox="1"/>
          <p:nvPr/>
        </p:nvSpPr>
        <p:spPr>
          <a:xfrm>
            <a:off x="1440612" y="4460224"/>
            <a:ext cx="6340414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Jean Paul Riopelle,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Sans titre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1953,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encre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couleur sur papier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vélin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74,5 x 107,4 cm. </a:t>
            </a:r>
            <a:b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© Succession Jean Paul Riopelle/SOCAN (2022).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Musée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beaux-arts du Canada, Ottawa.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D24343-866E-1D82-3A68-122BBC61B9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604" y="219249"/>
            <a:ext cx="6116791" cy="424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74183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235035" y="4552616"/>
            <a:ext cx="6585811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Jean Paul Riopelle,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Autriche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III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1954,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huile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sur toile, 200 x 300,7 cm. © Succession Jean Paul Riopelle/SOCAN (2022).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Musée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beaux-arts de Montréal.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E6CC6A-AED3-2526-E00D-7882FF7479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153" y="264139"/>
            <a:ext cx="6497693" cy="4288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14774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089821" y="3526948"/>
            <a:ext cx="2811724" cy="1369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Jean Paul Riopelle,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Joute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1969-1970 (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fonte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bronze v.1974), bronze, 380 cm de hauteur x 1 240 cm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diamètre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(dimensions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approximatives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). © Succession Jean Paul Riopelle/SOCAN (2022).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Musée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d’art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contemporain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Montréal.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AD1083-5EC0-8EB5-D702-8862B6CB4A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43" y="357397"/>
            <a:ext cx="5640742" cy="442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11381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943823" y="4244196"/>
            <a:ext cx="2449678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Des chars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d’assaut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déplacent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dans la jungle pendant la guerre du Vietnam.</a:t>
            </a:r>
            <a:endParaRPr sz="1100" b="1" i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6CD863-A38D-1710-D3EE-EDDBD1E8F5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42" y="501161"/>
            <a:ext cx="5498869" cy="431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5278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0;p14">
            <a:extLst>
              <a:ext uri="{FF2B5EF4-FFF2-40B4-BE49-F238E27FC236}">
                <a16:creationId xmlns:a16="http://schemas.microsoft.com/office/drawing/2014/main" id="{4B3B650B-EDF9-BFE9-A7FC-3C5E460FC0BA}"/>
              </a:ext>
            </a:extLst>
          </p:cNvPr>
          <p:cNvSpPr txBox="1"/>
          <p:nvPr/>
        </p:nvSpPr>
        <p:spPr>
          <a:xfrm>
            <a:off x="5561422" y="4283548"/>
            <a:ext cx="2599759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Statue de Jean Lesage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devant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b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Parlement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Québec, Ville </a:t>
            </a:r>
            <a:b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 Québec.</a:t>
            </a:r>
            <a:endParaRPr sz="1100" b="1" i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B7DC26-38E0-8BD9-E635-19A88C69C7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938" y="290146"/>
            <a:ext cx="3422406" cy="456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085025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404234" y="4655127"/>
            <a:ext cx="6551592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pavillon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canadien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Expo 67, Montréal, 1967.</a:t>
            </a:r>
            <a:endParaRPr sz="1100" b="1" i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CBF67A-8EB4-F73B-790D-0817243E62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878" y="319839"/>
            <a:ext cx="6551592" cy="424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16199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1243</TotalTime>
  <Words>1221</Words>
  <Application>Microsoft Macintosh PowerPoint</Application>
  <PresentationFormat>On-screen Show (16:9)</PresentationFormat>
  <Paragraphs>48</Paragraphs>
  <Slides>34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7" baseType="lpstr">
      <vt:lpstr>Arial</vt:lpstr>
      <vt:lpstr>Helvetica Neue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Jocelyn Anderson</dc:creator>
  <cp:lastModifiedBy>Art Canada Institute | Institut de l’art canadien</cp:lastModifiedBy>
  <cp:revision>136</cp:revision>
  <dcterms:modified xsi:type="dcterms:W3CDTF">2022-05-30T16:18:53Z</dcterms:modified>
</cp:coreProperties>
</file>