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315" r:id="rId3"/>
    <p:sldId id="314" r:id="rId4"/>
    <p:sldId id="284" r:id="rId5"/>
    <p:sldId id="317" r:id="rId6"/>
    <p:sldId id="318" r:id="rId7"/>
    <p:sldId id="319" r:id="rId8"/>
    <p:sldId id="316" r:id="rId9"/>
    <p:sldId id="321" r:id="rId10"/>
    <p:sldId id="325" r:id="rId11"/>
    <p:sldId id="322" r:id="rId12"/>
    <p:sldId id="323" r:id="rId13"/>
    <p:sldId id="324" r:id="rId14"/>
    <p:sldId id="327" r:id="rId15"/>
    <p:sldId id="328" r:id="rId16"/>
    <p:sldId id="329" r:id="rId17"/>
    <p:sldId id="330" r:id="rId18"/>
    <p:sldId id="331" r:id="rId19"/>
    <p:sldId id="332" r:id="rId20"/>
    <p:sldId id="333" r:id="rId21"/>
    <p:sldId id="334" r:id="rId22"/>
    <p:sldId id="335" r:id="rId23"/>
    <p:sldId id="336" r:id="rId24"/>
    <p:sldId id="337" r:id="rId25"/>
    <p:sldId id="361" r:id="rId26"/>
    <p:sldId id="339" r:id="rId27"/>
    <p:sldId id="362" r:id="rId28"/>
    <p:sldId id="363" r:id="rId29"/>
    <p:sldId id="356" r:id="rId30"/>
    <p:sldId id="341" r:id="rId31"/>
    <p:sldId id="359" r:id="rId32"/>
    <p:sldId id="360" r:id="rId33"/>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15:guide id="1" orient="horz" pos="159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a:tcStyle>
        <a:tcBdr/>
        <a:fill>
          <a:solidFill>
            <a:srgbClr val="FF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432"/>
    <p:restoredTop sz="85302" autoAdjust="0"/>
  </p:normalViewPr>
  <p:slideViewPr>
    <p:cSldViewPr snapToGrid="0" snapToObjects="1">
      <p:cViewPr>
        <p:scale>
          <a:sx n="140" d="100"/>
          <a:sy n="140" d="100"/>
        </p:scale>
        <p:origin x="248" y="352"/>
      </p:cViewPr>
      <p:guideLst>
        <p:guide orient="horz" pos="1597"/>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4740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61955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032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7633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6181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3172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975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1124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4681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61002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155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3191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2794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7573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66925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4808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7148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8221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8392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6293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79978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9206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91889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340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40191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1117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1876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6548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755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0797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103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717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11708" y="744574"/>
            <a:ext cx="8520601" cy="2052601"/>
          </a:xfrm>
          <a:prstGeom prst="rect">
            <a:avLst/>
          </a:prstGeom>
        </p:spPr>
        <p:txBody>
          <a:bodyPr anchor="b"/>
          <a:lstStyle>
            <a:lvl1pPr algn="ctr">
              <a:defRPr sz="5200"/>
            </a:lvl1pPr>
          </a:lstStyle>
          <a:p>
            <a:r>
              <a:t>Title Text</a:t>
            </a:r>
          </a:p>
        </p:txBody>
      </p:sp>
      <p:sp>
        <p:nvSpPr>
          <p:cNvPr id="12" name="Body Level One…"/>
          <p:cNvSpPr txBox="1">
            <a:spLocks noGrp="1"/>
          </p:cNvSpPr>
          <p:nvPr>
            <p:ph type="body" sz="quarter" idx="1"/>
          </p:nvPr>
        </p:nvSpPr>
        <p:spPr>
          <a:xfrm>
            <a:off x="311699" y="2834125"/>
            <a:ext cx="8520602" cy="792601"/>
          </a:xfrm>
          <a:prstGeom prst="rect">
            <a:avLst/>
          </a:prstGeom>
        </p:spPr>
        <p:txBody>
          <a:bodyPr/>
          <a:lstStyle>
            <a:lvl1pPr marL="342900" indent="-228600" algn="ctr">
              <a:lnSpc>
                <a:spcPct val="100000"/>
              </a:lnSpc>
              <a:buClrTx/>
              <a:buSzTx/>
              <a:buFontTx/>
              <a:buNone/>
              <a:defRPr sz="2800"/>
            </a:lvl1pPr>
            <a:lvl2pPr marL="342900" indent="254000" algn="ctr">
              <a:lnSpc>
                <a:spcPct val="100000"/>
              </a:lnSpc>
              <a:buClrTx/>
              <a:buSzTx/>
              <a:buFontTx/>
              <a:buNone/>
              <a:defRPr sz="2800"/>
            </a:lvl2pPr>
            <a:lvl3pPr marL="342900" indent="711200" algn="ctr">
              <a:lnSpc>
                <a:spcPct val="100000"/>
              </a:lnSpc>
              <a:buClrTx/>
              <a:buSzTx/>
              <a:buFontTx/>
              <a:buNone/>
              <a:defRPr sz="2800"/>
            </a:lvl3pPr>
            <a:lvl4pPr marL="342900" indent="1168400" algn="ctr">
              <a:lnSpc>
                <a:spcPct val="100000"/>
              </a:lnSpc>
              <a:buClrTx/>
              <a:buSzTx/>
              <a:buFontTx/>
              <a:buNone/>
              <a:defRPr sz="2800"/>
            </a:lvl4pPr>
            <a:lvl5pPr marL="342900" indent="1625600" algn="ctr">
              <a:lnSpc>
                <a:spcPct val="100000"/>
              </a:lnSpc>
              <a:buClrTx/>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xx%"/>
          <p:cNvSpPr txBox="1">
            <a:spLocks noGrp="1"/>
          </p:cNvSpPr>
          <p:nvPr>
            <p:ph type="title" hasCustomPrompt="1"/>
          </p:nvPr>
        </p:nvSpPr>
        <p:spPr>
          <a:xfrm>
            <a:off x="311699" y="1106125"/>
            <a:ext cx="8520602" cy="1963500"/>
          </a:xfrm>
          <a:prstGeom prst="rect">
            <a:avLst/>
          </a:prstGeom>
        </p:spPr>
        <p:txBody>
          <a:bodyPr anchor="b"/>
          <a:lstStyle>
            <a:lvl1pPr algn="ctr">
              <a:defRPr sz="12000"/>
            </a:lvl1pPr>
          </a:lstStyle>
          <a:p>
            <a:r>
              <a:t>xx%</a:t>
            </a:r>
          </a:p>
        </p:txBody>
      </p:sp>
      <p:sp>
        <p:nvSpPr>
          <p:cNvPr id="92" name="Body Level One…"/>
          <p:cNvSpPr txBox="1">
            <a:spLocks noGrp="1"/>
          </p:cNvSpPr>
          <p:nvPr>
            <p:ph type="body" sz="half" idx="1"/>
          </p:nvPr>
        </p:nvSpPr>
        <p:spPr>
          <a:xfrm>
            <a:off x="311699" y="3152225"/>
            <a:ext cx="8520602" cy="1300800"/>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Title Text"/>
          <p:cNvSpPr txBox="1">
            <a:spLocks noGrp="1"/>
          </p:cNvSpPr>
          <p:nvPr>
            <p:ph type="title"/>
          </p:nvPr>
        </p:nvSpPr>
        <p:spPr>
          <a:xfrm>
            <a:off x="311699" y="2150849"/>
            <a:ext cx="8520602" cy="841801"/>
          </a:xfrm>
          <a:prstGeom prst="rect">
            <a:avLst/>
          </a:prstGeom>
        </p:spPr>
        <p:txBody>
          <a:bodyPr anchor="ctr"/>
          <a:lstStyle>
            <a:lvl1pPr algn="ctr">
              <a:defRPr sz="3600"/>
            </a:lvl1pPr>
          </a:lstStyle>
          <a:p>
            <a:r>
              <a:t>Title Text</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Title Text"/>
          <p:cNvSpPr txBox="1">
            <a:spLocks noGrp="1"/>
          </p:cNvSpPr>
          <p:nvPr>
            <p:ph type="title"/>
          </p:nvPr>
        </p:nvSpPr>
        <p:spPr>
          <a:prstGeom prst="rect">
            <a:avLst/>
          </a:prstGeom>
        </p:spPr>
        <p:txBody>
          <a:bodyPr/>
          <a:lstStyle/>
          <a:p>
            <a:r>
              <a:t>Title Text</a:t>
            </a:r>
          </a:p>
        </p:txBody>
      </p:sp>
      <p:sp>
        <p:nvSpPr>
          <p:cNvPr id="38" name="Body Level One…"/>
          <p:cNvSpPr txBox="1">
            <a:spLocks noGrp="1"/>
          </p:cNvSpPr>
          <p:nvPr>
            <p:ph type="body" sz="half" idx="1"/>
          </p:nvPr>
        </p:nvSpPr>
        <p:spPr>
          <a:xfrm>
            <a:off x="311699" y="1152475"/>
            <a:ext cx="3999902"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Body Level One</a:t>
            </a:r>
          </a:p>
          <a:p>
            <a:pPr lvl="1"/>
            <a:r>
              <a:t>Body Level Two</a:t>
            </a:r>
          </a:p>
          <a:p>
            <a:pPr lvl="2"/>
            <a:r>
              <a:t>Body Level Three</a:t>
            </a:r>
          </a:p>
          <a:p>
            <a:pPr lvl="3"/>
            <a:r>
              <a:t>Body Level Four</a:t>
            </a:r>
          </a:p>
          <a:p>
            <a:pPr lvl="4"/>
            <a:r>
              <a:t>Body Level Five</a:t>
            </a:r>
          </a:p>
        </p:txBody>
      </p:sp>
      <p:sp>
        <p:nvSpPr>
          <p:cNvPr id="39" name="Google Shape;23;p5"/>
          <p:cNvSpPr txBox="1">
            <a:spLocks noGrp="1"/>
          </p:cNvSpPr>
          <p:nvPr>
            <p:ph type="body" sz="half" idx="21"/>
          </p:nvPr>
        </p:nvSpPr>
        <p:spPr>
          <a:xfrm>
            <a:off x="4832399" y="1152475"/>
            <a:ext cx="3999902" cy="3416400"/>
          </a:xfrm>
          <a:prstGeom prst="rect">
            <a:avLst/>
          </a:prstGeom>
        </p:spPr>
        <p:txBody>
          <a:bodyPr/>
          <a:lstStyle/>
          <a:p>
            <a:pPr indent="-317500">
              <a:buSzPts val="1400"/>
              <a:defRPr sz="1400"/>
            </a:pPr>
            <a:endParaRP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Title Text"/>
          <p:cNvSpPr txBox="1">
            <a:spLocks noGrp="1"/>
          </p:cNvSpPr>
          <p:nvPr>
            <p:ph type="title"/>
          </p:nvPr>
        </p:nvSpPr>
        <p:spPr>
          <a:xfrm>
            <a:off x="311699" y="555600"/>
            <a:ext cx="2808001" cy="755700"/>
          </a:xfrm>
          <a:prstGeom prst="rect">
            <a:avLst/>
          </a:prstGeom>
        </p:spPr>
        <p:txBody>
          <a:bodyPr anchor="b"/>
          <a:lstStyle>
            <a:lvl1pPr>
              <a:defRPr sz="2400"/>
            </a:lvl1pPr>
          </a:lstStyle>
          <a:p>
            <a:r>
              <a:t>Title Text</a:t>
            </a:r>
          </a:p>
        </p:txBody>
      </p:sp>
      <p:sp>
        <p:nvSpPr>
          <p:cNvPr id="56" name="Body Level One…"/>
          <p:cNvSpPr txBox="1">
            <a:spLocks noGrp="1"/>
          </p:cNvSpPr>
          <p:nvPr>
            <p:ph type="body" sz="quarter" idx="1"/>
          </p:nvPr>
        </p:nvSpPr>
        <p:spPr>
          <a:xfrm>
            <a:off x="311699" y="1389599"/>
            <a:ext cx="2808001" cy="3179401"/>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Title Text"/>
          <p:cNvSpPr txBox="1">
            <a:spLocks noGrp="1"/>
          </p:cNvSpPr>
          <p:nvPr>
            <p:ph type="title"/>
          </p:nvPr>
        </p:nvSpPr>
        <p:spPr>
          <a:xfrm>
            <a:off x="490250" y="450149"/>
            <a:ext cx="6367801" cy="4090801"/>
          </a:xfrm>
          <a:prstGeom prst="rect">
            <a:avLst/>
          </a:prstGeom>
        </p:spPr>
        <p:txBody>
          <a:bodyPr anchor="ctr"/>
          <a:lstStyle>
            <a:lvl1pPr>
              <a:defRPr sz="4800"/>
            </a:lvl1pPr>
          </a:lstStyle>
          <a:p>
            <a:r>
              <a:t>Title Text</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Google Shape;36;p9"/>
          <p:cNvSpPr/>
          <p:nvPr/>
        </p:nvSpPr>
        <p:spPr>
          <a:xfrm>
            <a:off x="4572000" y="-125"/>
            <a:ext cx="4572000" cy="5143501"/>
          </a:xfrm>
          <a:prstGeom prst="rect">
            <a:avLst/>
          </a:prstGeom>
          <a:solidFill>
            <a:srgbClr val="EEEEEE"/>
          </a:solidFill>
          <a:ln w="12700">
            <a:miter lim="400000"/>
          </a:ln>
        </p:spPr>
        <p:txBody>
          <a:bodyPr lIns="45719" rIns="45719" anchor="ctr"/>
          <a:lstStyle/>
          <a:p>
            <a:endParaRPr/>
          </a:p>
        </p:txBody>
      </p:sp>
      <p:sp>
        <p:nvSpPr>
          <p:cNvPr id="73" name="Title Text"/>
          <p:cNvSpPr txBox="1">
            <a:spLocks noGrp="1"/>
          </p:cNvSpPr>
          <p:nvPr>
            <p:ph type="title"/>
          </p:nvPr>
        </p:nvSpPr>
        <p:spPr>
          <a:xfrm>
            <a:off x="265500" y="1233175"/>
            <a:ext cx="4045200" cy="1482301"/>
          </a:xfrm>
          <a:prstGeom prst="rect">
            <a:avLst/>
          </a:prstGeom>
        </p:spPr>
        <p:txBody>
          <a:bodyPr anchor="b"/>
          <a:lstStyle>
            <a:lvl1pPr algn="ctr">
              <a:defRPr sz="4200"/>
            </a:lvl1pPr>
          </a:lstStyle>
          <a:p>
            <a:r>
              <a:t>Title Text</a:t>
            </a:r>
          </a:p>
        </p:txBody>
      </p:sp>
      <p:sp>
        <p:nvSpPr>
          <p:cNvPr id="74" name="Body Level One…"/>
          <p:cNvSpPr txBox="1">
            <a:spLocks noGrp="1"/>
          </p:cNvSpPr>
          <p:nvPr>
            <p:ph type="body" sz="quarter" idx="1"/>
          </p:nvPr>
        </p:nvSpPr>
        <p:spPr>
          <a:xfrm>
            <a:off x="265500" y="2803075"/>
            <a:ext cx="4045200" cy="1235101"/>
          </a:xfrm>
          <a:prstGeom prst="rect">
            <a:avLst/>
          </a:prstGeom>
        </p:spPr>
        <p:txBody>
          <a:bodyPr/>
          <a:lstStyle>
            <a:lvl1pPr marL="342900" indent="-228600" algn="ctr">
              <a:lnSpc>
                <a:spcPct val="100000"/>
              </a:lnSpc>
              <a:buClrTx/>
              <a:buSzTx/>
              <a:buFontTx/>
              <a:buNone/>
              <a:defRPr sz="2100"/>
            </a:lvl1pPr>
            <a:lvl2pPr marL="342900" indent="254000" algn="ctr">
              <a:lnSpc>
                <a:spcPct val="100000"/>
              </a:lnSpc>
              <a:buClrTx/>
              <a:buSzTx/>
              <a:buFontTx/>
              <a:buNone/>
              <a:defRPr sz="2100"/>
            </a:lvl2pPr>
            <a:lvl3pPr marL="342900" indent="711200" algn="ctr">
              <a:lnSpc>
                <a:spcPct val="100000"/>
              </a:lnSpc>
              <a:buClrTx/>
              <a:buSzTx/>
              <a:buFontTx/>
              <a:buNone/>
              <a:defRPr sz="2100"/>
            </a:lvl3pPr>
            <a:lvl4pPr marL="342900" indent="1168400" algn="ctr">
              <a:lnSpc>
                <a:spcPct val="100000"/>
              </a:lnSpc>
              <a:buClrTx/>
              <a:buSzTx/>
              <a:buFontTx/>
              <a:buNone/>
              <a:defRPr sz="2100"/>
            </a:lvl4pPr>
            <a:lvl5pPr marL="342900" indent="1625600" algn="ctr">
              <a:lnSpc>
                <a:spcPct val="100000"/>
              </a:lnSpc>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75" name="Google Shape;39;p9"/>
          <p:cNvSpPr txBox="1">
            <a:spLocks noGrp="1"/>
          </p:cNvSpPr>
          <p:nvPr>
            <p:ph type="body" sz="half" idx="21"/>
          </p:nvPr>
        </p:nvSpPr>
        <p:spPr>
          <a:xfrm>
            <a:off x="4939500" y="724074"/>
            <a:ext cx="3837000" cy="3695102"/>
          </a:xfrm>
          <a:prstGeom prst="rect">
            <a:avLst/>
          </a:prstGeom>
        </p:spPr>
        <p:txBody>
          <a:bodyPr anchor="ctr"/>
          <a:lstStyle/>
          <a:p>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Body Level One…"/>
          <p:cNvSpPr txBox="1">
            <a:spLocks noGrp="1"/>
          </p:cNvSpPr>
          <p:nvPr>
            <p:ph type="body" sz="quarter" idx="1"/>
          </p:nvPr>
        </p:nvSpPr>
        <p:spPr>
          <a:xfrm>
            <a:off x="311699" y="4230575"/>
            <a:ext cx="5998802" cy="605101"/>
          </a:xfrm>
          <a:prstGeom prst="rect">
            <a:avLst/>
          </a:prstGeom>
        </p:spPr>
        <p:txBody>
          <a:bodyPr anchor="ctr"/>
          <a:lstStyle>
            <a:lvl1pPr marL="228600" indent="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Title Text</a:t>
            </a:r>
          </a:p>
        </p:txBody>
      </p:sp>
      <p:sp>
        <p:nvSpPr>
          <p:cNvPr id="3" name="Body Level One…"/>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684345" y="4700819"/>
            <a:ext cx="336813" cy="318396"/>
          </a:xfrm>
          <a:prstGeom prst="rect">
            <a:avLst/>
          </a:prstGeom>
          <a:ln w="12700">
            <a:miter lim="400000"/>
          </a:ln>
        </p:spPr>
        <p:txBody>
          <a:bodyPr wrap="none" lIns="91424" tIns="91424" rIns="91424" bIns="91424" anchor="ctr">
            <a:spAutoFit/>
          </a:bodyPr>
          <a:lstStyle>
            <a:lvl1pPr algn="r">
              <a:defRPr sz="1000">
                <a:solidFill>
                  <a:schemeClr val="accent2">
                    <a:lumOff val="21764"/>
                  </a:scheme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9375A4-8F4C-EBF3-0254-6AED508DD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2" y="0"/>
            <a:ext cx="9137335" cy="514350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6230631" y="4453432"/>
            <a:ext cx="2475110" cy="523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Pearl River, Guangdong province, China, 1870.</a:t>
            </a:r>
          </a:p>
        </p:txBody>
      </p:sp>
      <p:pic>
        <p:nvPicPr>
          <p:cNvPr id="3" name="Picture 2">
            <a:extLst>
              <a:ext uri="{FF2B5EF4-FFF2-40B4-BE49-F238E27FC236}">
                <a16:creationId xmlns:a16="http://schemas.microsoft.com/office/drawing/2014/main" id="{A8256E81-F611-5542-AFB3-C502D3753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437" y="240671"/>
            <a:ext cx="5709962" cy="4634290"/>
          </a:xfrm>
          <a:prstGeom prst="rect">
            <a:avLst/>
          </a:prstGeom>
        </p:spPr>
      </p:pic>
    </p:spTree>
    <p:extLst>
      <p:ext uri="{BB962C8B-B14F-4D97-AF65-F5344CB8AC3E}">
        <p14:creationId xmlns:p14="http://schemas.microsoft.com/office/powerpoint/2010/main" val="308500556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960734" y="4661414"/>
            <a:ext cx="1975903" cy="3539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Quesnel, B.C.</a:t>
            </a:r>
          </a:p>
        </p:txBody>
      </p:sp>
      <p:pic>
        <p:nvPicPr>
          <p:cNvPr id="4" name="Picture 3">
            <a:extLst>
              <a:ext uri="{FF2B5EF4-FFF2-40B4-BE49-F238E27FC236}">
                <a16:creationId xmlns:a16="http://schemas.microsoft.com/office/drawing/2014/main" id="{40B9F858-407B-7847-BBA0-931B16556B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184" y="228309"/>
            <a:ext cx="7053615" cy="4352081"/>
          </a:xfrm>
          <a:prstGeom prst="rect">
            <a:avLst/>
          </a:prstGeom>
        </p:spPr>
      </p:pic>
    </p:spTree>
    <p:extLst>
      <p:ext uri="{BB962C8B-B14F-4D97-AF65-F5344CB8AC3E}">
        <p14:creationId xmlns:p14="http://schemas.microsoft.com/office/powerpoint/2010/main" val="324948980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6609144" y="4120588"/>
            <a:ext cx="2222340" cy="692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C.D. Hoy &amp; Co. General Store in Quesnel. The business closed in 1979.</a:t>
            </a:r>
          </a:p>
        </p:txBody>
      </p:sp>
      <p:pic>
        <p:nvPicPr>
          <p:cNvPr id="3" name="Picture 2">
            <a:extLst>
              <a:ext uri="{FF2B5EF4-FFF2-40B4-BE49-F238E27FC236}">
                <a16:creationId xmlns:a16="http://schemas.microsoft.com/office/drawing/2014/main" id="{4EF6D1E9-C6C6-EA4B-8F66-8758EF3B1CBE}"/>
              </a:ext>
            </a:extLst>
          </p:cNvPr>
          <p:cNvPicPr>
            <a:picLocks noChangeAspect="1"/>
          </p:cNvPicPr>
          <p:nvPr/>
        </p:nvPicPr>
        <p:blipFill rotWithShape="1">
          <a:blip r:embed="rId3">
            <a:extLst>
              <a:ext uri="{28A0092B-C50C-407E-A947-70E740481C1C}">
                <a14:useLocalDpi xmlns:a14="http://schemas.microsoft.com/office/drawing/2010/main" val="0"/>
              </a:ext>
            </a:extLst>
          </a:blip>
          <a:srcRect l="29252" r="17273"/>
          <a:stretch/>
        </p:blipFill>
        <p:spPr>
          <a:xfrm>
            <a:off x="292612" y="350606"/>
            <a:ext cx="6073463" cy="4345140"/>
          </a:xfrm>
          <a:prstGeom prst="rect">
            <a:avLst/>
          </a:prstGeom>
        </p:spPr>
      </p:pic>
    </p:spTree>
    <p:extLst>
      <p:ext uri="{BB962C8B-B14F-4D97-AF65-F5344CB8AC3E}">
        <p14:creationId xmlns:p14="http://schemas.microsoft.com/office/powerpoint/2010/main" val="265794539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6871552" y="4632422"/>
            <a:ext cx="1605403" cy="3539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The Hoy family.</a:t>
            </a:r>
          </a:p>
        </p:txBody>
      </p:sp>
      <p:pic>
        <p:nvPicPr>
          <p:cNvPr id="3" name="Picture 2">
            <a:extLst>
              <a:ext uri="{FF2B5EF4-FFF2-40B4-BE49-F238E27FC236}">
                <a16:creationId xmlns:a16="http://schemas.microsoft.com/office/drawing/2014/main" id="{EB5E31FA-A5DC-454E-8455-4EF07474500C}"/>
              </a:ext>
            </a:extLst>
          </p:cNvPr>
          <p:cNvPicPr>
            <a:picLocks noChangeAspect="1"/>
          </p:cNvPicPr>
          <p:nvPr/>
        </p:nvPicPr>
        <p:blipFill rotWithShape="1">
          <a:blip r:embed="rId3">
            <a:extLst>
              <a:ext uri="{28A0092B-C50C-407E-A947-70E740481C1C}">
                <a14:useLocalDpi xmlns:a14="http://schemas.microsoft.com/office/drawing/2010/main" val="0"/>
              </a:ext>
            </a:extLst>
          </a:blip>
          <a:srcRect t="8417"/>
          <a:stretch/>
        </p:blipFill>
        <p:spPr>
          <a:xfrm>
            <a:off x="300566" y="312516"/>
            <a:ext cx="6377098" cy="4566309"/>
          </a:xfrm>
          <a:prstGeom prst="rect">
            <a:avLst/>
          </a:prstGeom>
        </p:spPr>
      </p:pic>
    </p:spTree>
    <p:extLst>
      <p:ext uri="{BB962C8B-B14F-4D97-AF65-F5344CB8AC3E}">
        <p14:creationId xmlns:p14="http://schemas.microsoft.com/office/powerpoint/2010/main" val="127486283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5149797" y="3611401"/>
            <a:ext cx="3160826" cy="1369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C.D. Hoy, </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Cecilia, Marvin, and August (Sr.) Baker</a:t>
            </a:r>
            <a:r>
              <a:rPr lang="en-CA" sz="1100" b="1" dirty="0">
                <a:latin typeface="Helvetica Neue" panose="02000503000000020004" pitchFamily="2" charset="0"/>
                <a:ea typeface="Helvetica Neue" panose="02000503000000020004" pitchFamily="2" charset="0"/>
                <a:cs typeface="Helvetica Neue" panose="02000503000000020004" pitchFamily="2" charset="0"/>
              </a:rPr>
              <a:t>, 1910–20. In this family portrait, Mary Cecilia Susan Baker (née Elmore) and her husband August Baker (originally Boulanger) flank their son, Marvin. August was an immigrant from France, while Cecilia was the daughter of a First Nations woman. </a:t>
            </a:r>
          </a:p>
        </p:txBody>
      </p:sp>
      <p:sp>
        <p:nvSpPr>
          <p:cNvPr id="6" name="Google Shape;90;p19">
            <a:extLst>
              <a:ext uri="{FF2B5EF4-FFF2-40B4-BE49-F238E27FC236}">
                <a16:creationId xmlns:a16="http://schemas.microsoft.com/office/drawing/2014/main" id="{28433D93-6768-2C5C-D466-980E84BF1E6C}"/>
              </a:ext>
            </a:extLst>
          </p:cNvPr>
          <p:cNvSpPr txBox="1"/>
          <p:nvPr/>
        </p:nvSpPr>
        <p:spPr>
          <a:xfrm>
            <a:off x="176579" y="98963"/>
            <a:ext cx="2103483" cy="361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lvl1pPr>
              <a:lnSpc>
                <a:spcPct val="115000"/>
              </a:lnSpc>
              <a:defRPr sz="1100" b="1">
                <a:latin typeface="Helvetica Neue"/>
                <a:ea typeface="Helvetica Neue"/>
                <a:cs typeface="Helvetica Neue"/>
                <a:sym typeface="Helvetica Neue"/>
              </a:defRPr>
            </a:lvl1pPr>
          </a:lstStyle>
          <a:p>
            <a:r>
              <a:rPr dirty="0"/>
              <a:t>Learning Activity #1</a:t>
            </a:r>
          </a:p>
        </p:txBody>
      </p:sp>
      <p:pic>
        <p:nvPicPr>
          <p:cNvPr id="4" name="Picture 3">
            <a:extLst>
              <a:ext uri="{FF2B5EF4-FFF2-40B4-BE49-F238E27FC236}">
                <a16:creationId xmlns:a16="http://schemas.microsoft.com/office/drawing/2014/main" id="{D66D449E-5D68-AF46-880B-57C09ADB0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4505" y="460376"/>
            <a:ext cx="3464737" cy="4416424"/>
          </a:xfrm>
          <a:prstGeom prst="rect">
            <a:avLst/>
          </a:prstGeom>
        </p:spPr>
      </p:pic>
    </p:spTree>
    <p:extLst>
      <p:ext uri="{BB962C8B-B14F-4D97-AF65-F5344CB8AC3E}">
        <p14:creationId xmlns:p14="http://schemas.microsoft.com/office/powerpoint/2010/main" val="247281330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1267552" y="4318110"/>
            <a:ext cx="6400546" cy="692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C.D. Hoy, </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Four unidentified Indigenous people—two men, a woman and a girl—and three unidentified Caucasian men</a:t>
            </a:r>
            <a:r>
              <a:rPr lang="en-CA" sz="1100" b="1" dirty="0">
                <a:latin typeface="Helvetica Neue" panose="02000503000000020004" pitchFamily="2" charset="0"/>
                <a:ea typeface="Helvetica Neue" panose="02000503000000020004" pitchFamily="2" charset="0"/>
                <a:cs typeface="Helvetica Neue" panose="02000503000000020004" pitchFamily="2" charset="0"/>
              </a:rPr>
              <a:t>, c.1910. While the occasion of this photograph is unknown, it illustrates connections between Caucasian settlers and Indigenous people in the community.</a:t>
            </a:r>
          </a:p>
        </p:txBody>
      </p:sp>
      <p:sp>
        <p:nvSpPr>
          <p:cNvPr id="6" name="Google Shape;90;p19">
            <a:extLst>
              <a:ext uri="{FF2B5EF4-FFF2-40B4-BE49-F238E27FC236}">
                <a16:creationId xmlns:a16="http://schemas.microsoft.com/office/drawing/2014/main" id="{5E30A53E-E0E6-9311-AAB2-AC9E6697A2CB}"/>
              </a:ext>
            </a:extLst>
          </p:cNvPr>
          <p:cNvSpPr txBox="1"/>
          <p:nvPr/>
        </p:nvSpPr>
        <p:spPr>
          <a:xfrm>
            <a:off x="176579" y="98963"/>
            <a:ext cx="2103483" cy="361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lvl1pPr>
              <a:lnSpc>
                <a:spcPct val="115000"/>
              </a:lnSpc>
              <a:defRPr sz="1100" b="1">
                <a:latin typeface="Helvetica Neue"/>
                <a:ea typeface="Helvetica Neue"/>
                <a:cs typeface="Helvetica Neue"/>
                <a:sym typeface="Helvetica Neue"/>
              </a:defRPr>
            </a:lvl1pPr>
          </a:lstStyle>
          <a:p>
            <a:r>
              <a:rPr dirty="0"/>
              <a:t>Learning Activity #1</a:t>
            </a:r>
          </a:p>
        </p:txBody>
      </p:sp>
      <p:pic>
        <p:nvPicPr>
          <p:cNvPr id="3" name="Picture 2">
            <a:extLst>
              <a:ext uri="{FF2B5EF4-FFF2-40B4-BE49-F238E27FC236}">
                <a16:creationId xmlns:a16="http://schemas.microsoft.com/office/drawing/2014/main" id="{2B22FACF-1A2B-BB49-A6D9-34729403F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483" y="530551"/>
            <a:ext cx="6400546" cy="3669774"/>
          </a:xfrm>
          <a:prstGeom prst="rect">
            <a:avLst/>
          </a:prstGeom>
        </p:spPr>
      </p:pic>
    </p:spTree>
    <p:extLst>
      <p:ext uri="{BB962C8B-B14F-4D97-AF65-F5344CB8AC3E}">
        <p14:creationId xmlns:p14="http://schemas.microsoft.com/office/powerpoint/2010/main" val="402414294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5051722" y="4009921"/>
            <a:ext cx="2483397" cy="1031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C.D. Hoy, </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C.D. Hoy and Josephine Alexander</a:t>
            </a:r>
            <a:r>
              <a:rPr lang="en-CA" sz="1100" b="1" dirty="0">
                <a:latin typeface="Helvetica Neue" panose="02000503000000020004" pitchFamily="2" charset="0"/>
                <a:ea typeface="Helvetica Neue" panose="02000503000000020004" pitchFamily="2" charset="0"/>
                <a:cs typeface="Helvetica Neue" panose="02000503000000020004" pitchFamily="2" charset="0"/>
              </a:rPr>
              <a:t>, c.1915. In this image Hoy is pictured with Josephine Alexander, a Tsilhqot'in woman who worked for him. </a:t>
            </a:r>
          </a:p>
        </p:txBody>
      </p:sp>
      <p:sp>
        <p:nvSpPr>
          <p:cNvPr id="5" name="Google Shape;90;p19">
            <a:extLst>
              <a:ext uri="{FF2B5EF4-FFF2-40B4-BE49-F238E27FC236}">
                <a16:creationId xmlns:a16="http://schemas.microsoft.com/office/drawing/2014/main" id="{21FF7661-DDD8-27EF-8120-38E50FCA696A}"/>
              </a:ext>
            </a:extLst>
          </p:cNvPr>
          <p:cNvSpPr txBox="1"/>
          <p:nvPr/>
        </p:nvSpPr>
        <p:spPr>
          <a:xfrm>
            <a:off x="176579" y="98963"/>
            <a:ext cx="2103483" cy="361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lvl1pPr>
              <a:lnSpc>
                <a:spcPct val="115000"/>
              </a:lnSpc>
              <a:defRPr sz="1100" b="1">
                <a:latin typeface="Helvetica Neue"/>
                <a:ea typeface="Helvetica Neue"/>
                <a:cs typeface="Helvetica Neue"/>
                <a:sym typeface="Helvetica Neue"/>
              </a:defRPr>
            </a:lvl1pPr>
          </a:lstStyle>
          <a:p>
            <a:r>
              <a:rPr dirty="0"/>
              <a:t>Learning Activity #</a:t>
            </a:r>
            <a:r>
              <a:rPr lang="en-CA" dirty="0"/>
              <a:t>1</a:t>
            </a:r>
            <a:endParaRPr dirty="0"/>
          </a:p>
        </p:txBody>
      </p:sp>
      <p:pic>
        <p:nvPicPr>
          <p:cNvPr id="4" name="Picture 3">
            <a:extLst>
              <a:ext uri="{FF2B5EF4-FFF2-40B4-BE49-F238E27FC236}">
                <a16:creationId xmlns:a16="http://schemas.microsoft.com/office/drawing/2014/main" id="{E2A6F10A-F086-D342-B231-0A9C265BB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1273" y="471665"/>
            <a:ext cx="2560096" cy="4434874"/>
          </a:xfrm>
          <a:prstGeom prst="rect">
            <a:avLst/>
          </a:prstGeom>
        </p:spPr>
      </p:pic>
    </p:spTree>
    <p:extLst>
      <p:ext uri="{BB962C8B-B14F-4D97-AF65-F5344CB8AC3E}">
        <p14:creationId xmlns:p14="http://schemas.microsoft.com/office/powerpoint/2010/main" val="62547159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4771182" y="3826402"/>
            <a:ext cx="2787084" cy="1200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C.D. Hoy, </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Chinese man in business suit and traditional Chinese shoes</a:t>
            </a:r>
            <a:r>
              <a:rPr lang="en-CA" sz="1100" b="1" dirty="0">
                <a:latin typeface="Helvetica Neue" panose="02000503000000020004" pitchFamily="2" charset="0"/>
                <a:ea typeface="Helvetica Neue" panose="02000503000000020004" pitchFamily="2" charset="0"/>
                <a:cs typeface="Helvetica Neue" panose="02000503000000020004" pitchFamily="2" charset="0"/>
              </a:rPr>
              <a:t>, c.1910. Like many of the Chinese men Hoy photographed, this man wears a Western-style business suit, but he also wears traditional Chinese shoes.</a:t>
            </a:r>
          </a:p>
        </p:txBody>
      </p:sp>
      <p:sp>
        <p:nvSpPr>
          <p:cNvPr id="4" name="Google Shape;90;p19">
            <a:extLst>
              <a:ext uri="{FF2B5EF4-FFF2-40B4-BE49-F238E27FC236}">
                <a16:creationId xmlns:a16="http://schemas.microsoft.com/office/drawing/2014/main" id="{74AED614-E1DB-B5BE-0BD2-38DF1853A3F9}"/>
              </a:ext>
            </a:extLst>
          </p:cNvPr>
          <p:cNvSpPr txBox="1"/>
          <p:nvPr/>
        </p:nvSpPr>
        <p:spPr>
          <a:xfrm>
            <a:off x="176579" y="98962"/>
            <a:ext cx="2582221" cy="361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nSpc>
                <a:spcPct val="115000"/>
              </a:lnSpc>
              <a:defRPr sz="1100" b="1">
                <a:latin typeface="Helvetica Neue"/>
                <a:ea typeface="Helvetica Neue"/>
                <a:cs typeface="Helvetica Neue"/>
                <a:sym typeface="Helvetica Neue"/>
              </a:defRPr>
            </a:lvl1pPr>
          </a:lstStyle>
          <a:p>
            <a:r>
              <a:rPr dirty="0"/>
              <a:t>Learning Activity #</a:t>
            </a:r>
            <a:r>
              <a:rPr lang="en-CA" dirty="0"/>
              <a:t>1</a:t>
            </a:r>
            <a:endParaRPr dirty="0"/>
          </a:p>
        </p:txBody>
      </p:sp>
      <p:pic>
        <p:nvPicPr>
          <p:cNvPr id="3" name="Picture 2">
            <a:extLst>
              <a:ext uri="{FF2B5EF4-FFF2-40B4-BE49-F238E27FC236}">
                <a16:creationId xmlns:a16="http://schemas.microsoft.com/office/drawing/2014/main" id="{840634D7-477B-0947-9C7D-07A4E5325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2149" y="460375"/>
            <a:ext cx="2899851" cy="4439003"/>
          </a:xfrm>
          <a:prstGeom prst="rect">
            <a:avLst/>
          </a:prstGeom>
        </p:spPr>
      </p:pic>
    </p:spTree>
    <p:extLst>
      <p:ext uri="{BB962C8B-B14F-4D97-AF65-F5344CB8AC3E}">
        <p14:creationId xmlns:p14="http://schemas.microsoft.com/office/powerpoint/2010/main" val="270579694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4861369" y="4316852"/>
            <a:ext cx="2939970" cy="692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C.D. Hoy, </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Long Jim</a:t>
            </a:r>
            <a:r>
              <a:rPr lang="en-CA" sz="1100" b="1" dirty="0">
                <a:latin typeface="Helvetica Neue" panose="02000503000000020004" pitchFamily="2" charset="0"/>
                <a:ea typeface="Helvetica Neue" panose="02000503000000020004" pitchFamily="2" charset="0"/>
                <a:cs typeface="Helvetica Neue" panose="02000503000000020004" pitchFamily="2" charset="0"/>
              </a:rPr>
              <a:t>, c.1912. This portrait represents a Tsilhqot'in man who visited Hoy’s studio.  </a:t>
            </a:r>
          </a:p>
        </p:txBody>
      </p:sp>
      <p:sp>
        <p:nvSpPr>
          <p:cNvPr id="4" name="Google Shape;90;p19">
            <a:extLst>
              <a:ext uri="{FF2B5EF4-FFF2-40B4-BE49-F238E27FC236}">
                <a16:creationId xmlns:a16="http://schemas.microsoft.com/office/drawing/2014/main" id="{120B9C48-5FE4-0383-8954-ADF83311CD3F}"/>
              </a:ext>
            </a:extLst>
          </p:cNvPr>
          <p:cNvSpPr txBox="1"/>
          <p:nvPr/>
        </p:nvSpPr>
        <p:spPr>
          <a:xfrm>
            <a:off x="176579" y="98962"/>
            <a:ext cx="2582221" cy="361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nSpc>
                <a:spcPct val="115000"/>
              </a:lnSpc>
              <a:defRPr sz="1100" b="1">
                <a:latin typeface="Helvetica Neue"/>
                <a:ea typeface="Helvetica Neue"/>
                <a:cs typeface="Helvetica Neue"/>
                <a:sym typeface="Helvetica Neue"/>
              </a:defRPr>
            </a:lvl1pPr>
          </a:lstStyle>
          <a:p>
            <a:r>
              <a:rPr dirty="0"/>
              <a:t>Learning Activity #</a:t>
            </a:r>
            <a:r>
              <a:rPr lang="en-CA" dirty="0"/>
              <a:t>1</a:t>
            </a:r>
            <a:endParaRPr dirty="0"/>
          </a:p>
        </p:txBody>
      </p:sp>
      <p:pic>
        <p:nvPicPr>
          <p:cNvPr id="3" name="Picture 2">
            <a:extLst>
              <a:ext uri="{FF2B5EF4-FFF2-40B4-BE49-F238E27FC236}">
                <a16:creationId xmlns:a16="http://schemas.microsoft.com/office/drawing/2014/main" id="{63A3D3B6-8D4F-E14A-B0AF-A9B85BB9A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322" y="460375"/>
            <a:ext cx="2604670" cy="4432300"/>
          </a:xfrm>
          <a:prstGeom prst="rect">
            <a:avLst/>
          </a:prstGeom>
        </p:spPr>
      </p:pic>
    </p:spTree>
    <p:extLst>
      <p:ext uri="{BB962C8B-B14F-4D97-AF65-F5344CB8AC3E}">
        <p14:creationId xmlns:p14="http://schemas.microsoft.com/office/powerpoint/2010/main" val="128634132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4975145" y="4146654"/>
            <a:ext cx="2864568" cy="861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C.D. Hoy, </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Three unidentified Indigenous men in C.D. Hoy’s store</a:t>
            </a:r>
            <a:r>
              <a:rPr lang="en-CA" sz="1100" b="1" dirty="0">
                <a:latin typeface="Helvetica Neue" panose="02000503000000020004" pitchFamily="2" charset="0"/>
                <a:ea typeface="Helvetica Neue" panose="02000503000000020004" pitchFamily="2" charset="0"/>
                <a:cs typeface="Helvetica Neue" panose="02000503000000020004" pitchFamily="2" charset="0"/>
              </a:rPr>
              <a:t>, 1910–20. Many of Hoy’s subjects were also customers at his store. </a:t>
            </a:r>
          </a:p>
        </p:txBody>
      </p:sp>
      <p:sp>
        <p:nvSpPr>
          <p:cNvPr id="4" name="Google Shape;90;p19">
            <a:extLst>
              <a:ext uri="{FF2B5EF4-FFF2-40B4-BE49-F238E27FC236}">
                <a16:creationId xmlns:a16="http://schemas.microsoft.com/office/drawing/2014/main" id="{0B1E533A-6985-AF7A-A5DC-97FAFF9AE7E3}"/>
              </a:ext>
            </a:extLst>
          </p:cNvPr>
          <p:cNvSpPr txBox="1"/>
          <p:nvPr/>
        </p:nvSpPr>
        <p:spPr>
          <a:xfrm>
            <a:off x="176579" y="98962"/>
            <a:ext cx="2582221" cy="361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nSpc>
                <a:spcPct val="115000"/>
              </a:lnSpc>
              <a:defRPr sz="1100" b="1">
                <a:latin typeface="Helvetica Neue"/>
                <a:ea typeface="Helvetica Neue"/>
                <a:cs typeface="Helvetica Neue"/>
                <a:sym typeface="Helvetica Neue"/>
              </a:defRPr>
            </a:lvl1pPr>
          </a:lstStyle>
          <a:p>
            <a:r>
              <a:rPr dirty="0"/>
              <a:t>Learning Activity #</a:t>
            </a:r>
            <a:r>
              <a:rPr lang="en-CA" dirty="0"/>
              <a:t>2</a:t>
            </a:r>
            <a:endParaRPr dirty="0"/>
          </a:p>
        </p:txBody>
      </p:sp>
      <p:pic>
        <p:nvPicPr>
          <p:cNvPr id="3" name="Picture 2">
            <a:extLst>
              <a:ext uri="{FF2B5EF4-FFF2-40B4-BE49-F238E27FC236}">
                <a16:creationId xmlns:a16="http://schemas.microsoft.com/office/drawing/2014/main" id="{C9F004EE-6A89-7541-A41C-36D9EA8601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8308" y="460375"/>
            <a:ext cx="2698888" cy="4452953"/>
          </a:xfrm>
          <a:prstGeom prst="rect">
            <a:avLst/>
          </a:prstGeom>
        </p:spPr>
      </p:pic>
    </p:spTree>
    <p:extLst>
      <p:ext uri="{BB962C8B-B14F-4D97-AF65-F5344CB8AC3E}">
        <p14:creationId xmlns:p14="http://schemas.microsoft.com/office/powerpoint/2010/main" val="219176947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0;p14">
            <a:extLst>
              <a:ext uri="{FF2B5EF4-FFF2-40B4-BE49-F238E27FC236}">
                <a16:creationId xmlns:a16="http://schemas.microsoft.com/office/drawing/2014/main" id="{F906D384-868B-0342-BDC4-9412B5869B6C}"/>
              </a:ext>
            </a:extLst>
          </p:cNvPr>
          <p:cNvSpPr txBox="1"/>
          <p:nvPr/>
        </p:nvSpPr>
        <p:spPr>
          <a:xfrm>
            <a:off x="5022125" y="4314645"/>
            <a:ext cx="3002844" cy="692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C.D. Hoy,</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 Laura (Yee) Sing</a:t>
            </a:r>
            <a:r>
              <a:rPr lang="en-CA" sz="1100" b="1" dirty="0">
                <a:latin typeface="Helvetica Neue" panose="02000503000000020004" pitchFamily="2" charset="0"/>
                <a:ea typeface="Helvetica Neue" panose="02000503000000020004" pitchFamily="2" charset="0"/>
                <a:cs typeface="Helvetica Neue" panose="02000503000000020004" pitchFamily="2" charset="0"/>
              </a:rPr>
              <a:t>, c.1915. </a:t>
            </a:r>
            <a:br>
              <a:rPr lang="en-CA" sz="1100" b="1" dirty="0">
                <a:latin typeface="Helvetica Neue" panose="02000503000000020004" pitchFamily="2" charset="0"/>
                <a:ea typeface="Helvetica Neue" panose="02000503000000020004" pitchFamily="2" charset="0"/>
                <a:cs typeface="Helvetica Neue" panose="02000503000000020004" pitchFamily="2" charset="0"/>
              </a:rPr>
            </a:br>
            <a:r>
              <a:rPr lang="en-CA" sz="1100" b="1" dirty="0">
                <a:latin typeface="Helvetica Neue" panose="02000503000000020004" pitchFamily="2" charset="0"/>
                <a:ea typeface="Helvetica Neue" panose="02000503000000020004" pitchFamily="2" charset="0"/>
                <a:cs typeface="Helvetica Neue" panose="02000503000000020004" pitchFamily="2" charset="0"/>
              </a:rPr>
              <a:t>This woman’s direct gaze at the camera suggests strong self-confidence.</a:t>
            </a:r>
            <a:endParaRPr sz="1100" b="1"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2">
            <a:extLst>
              <a:ext uri="{FF2B5EF4-FFF2-40B4-BE49-F238E27FC236}">
                <a16:creationId xmlns:a16="http://schemas.microsoft.com/office/drawing/2014/main" id="{D2A70959-3498-B54E-B3AD-11D4E606A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6907" y="216193"/>
            <a:ext cx="2757315" cy="4678952"/>
          </a:xfrm>
          <a:prstGeom prst="rect">
            <a:avLst/>
          </a:prstGeom>
        </p:spPr>
      </p:pic>
    </p:spTree>
    <p:extLst>
      <p:ext uri="{BB962C8B-B14F-4D97-AF65-F5344CB8AC3E}">
        <p14:creationId xmlns:p14="http://schemas.microsoft.com/office/powerpoint/2010/main" val="96774183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5160452" y="4142081"/>
            <a:ext cx="2428334" cy="861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C.D. Hoy, </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Man Holding Two Babies</a:t>
            </a:r>
            <a:r>
              <a:rPr lang="en-CA" sz="1100" b="1" dirty="0">
                <a:latin typeface="Helvetica Neue" panose="02000503000000020004" pitchFamily="2" charset="0"/>
                <a:ea typeface="Helvetica Neue" panose="02000503000000020004" pitchFamily="2" charset="0"/>
                <a:cs typeface="Helvetica Neue" panose="02000503000000020004" pitchFamily="2" charset="0"/>
              </a:rPr>
              <a:t>, c.1910. Many people in the community came to Hoy for family portraits. </a:t>
            </a:r>
          </a:p>
        </p:txBody>
      </p:sp>
      <p:sp>
        <p:nvSpPr>
          <p:cNvPr id="5" name="Google Shape;90;p19">
            <a:extLst>
              <a:ext uri="{FF2B5EF4-FFF2-40B4-BE49-F238E27FC236}">
                <a16:creationId xmlns:a16="http://schemas.microsoft.com/office/drawing/2014/main" id="{6C330C72-EF00-F7B3-0217-0013F1417348}"/>
              </a:ext>
            </a:extLst>
          </p:cNvPr>
          <p:cNvSpPr txBox="1"/>
          <p:nvPr/>
        </p:nvSpPr>
        <p:spPr>
          <a:xfrm>
            <a:off x="176579" y="98962"/>
            <a:ext cx="2582221" cy="361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nSpc>
                <a:spcPct val="115000"/>
              </a:lnSpc>
              <a:defRPr sz="1100" b="1">
                <a:latin typeface="Helvetica Neue"/>
                <a:ea typeface="Helvetica Neue"/>
                <a:cs typeface="Helvetica Neue"/>
                <a:sym typeface="Helvetica Neue"/>
              </a:defRPr>
            </a:lvl1pPr>
          </a:lstStyle>
          <a:p>
            <a:r>
              <a:rPr dirty="0"/>
              <a:t>Learning Activity #</a:t>
            </a:r>
            <a:r>
              <a:rPr lang="en-CA" dirty="0"/>
              <a:t>2</a:t>
            </a:r>
            <a:endParaRPr dirty="0"/>
          </a:p>
        </p:txBody>
      </p:sp>
      <p:pic>
        <p:nvPicPr>
          <p:cNvPr id="4" name="Picture 3">
            <a:extLst>
              <a:ext uri="{FF2B5EF4-FFF2-40B4-BE49-F238E27FC236}">
                <a16:creationId xmlns:a16="http://schemas.microsoft.com/office/drawing/2014/main" id="{96FC4756-14B0-CD4D-8228-037133E14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169" y="460375"/>
            <a:ext cx="2568223" cy="4427971"/>
          </a:xfrm>
          <a:prstGeom prst="rect">
            <a:avLst/>
          </a:prstGeom>
        </p:spPr>
      </p:pic>
    </p:spTree>
    <p:extLst>
      <p:ext uri="{BB962C8B-B14F-4D97-AF65-F5344CB8AC3E}">
        <p14:creationId xmlns:p14="http://schemas.microsoft.com/office/powerpoint/2010/main" val="117144174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5243761" y="4180318"/>
            <a:ext cx="2511277" cy="861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C.D. Hoy,</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 Mathilda Joe</a:t>
            </a:r>
            <a:r>
              <a:rPr lang="en-CA" sz="1100" b="1" dirty="0">
                <a:latin typeface="Helvetica Neue" panose="02000503000000020004" pitchFamily="2" charset="0"/>
                <a:ea typeface="Helvetica Neue" panose="02000503000000020004" pitchFamily="2" charset="0"/>
                <a:cs typeface="Helvetica Neue" panose="02000503000000020004" pitchFamily="2" charset="0"/>
              </a:rPr>
              <a:t>, c.1910. This dignified portrait depicts Mathilda Joe, wife of the Hereditary Chief of </a:t>
            </a:r>
            <a:r>
              <a:rPr lang="en-CA" sz="1100" b="1" dirty="0" err="1">
                <a:latin typeface="Helvetica Neue" panose="02000503000000020004" pitchFamily="2" charset="0"/>
                <a:ea typeface="Helvetica Neue" panose="02000503000000020004" pitchFamily="2" charset="0"/>
                <a:cs typeface="Helvetica Neue" panose="02000503000000020004" pitchFamily="2" charset="0"/>
              </a:rPr>
              <a:t>ʔEsdilagh</a:t>
            </a:r>
            <a:r>
              <a:rPr lang="en-CA" sz="1100" b="1"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4" name="Google Shape;90;p19">
            <a:extLst>
              <a:ext uri="{FF2B5EF4-FFF2-40B4-BE49-F238E27FC236}">
                <a16:creationId xmlns:a16="http://schemas.microsoft.com/office/drawing/2014/main" id="{E21580DF-EA88-971D-49E7-536C4885750B}"/>
              </a:ext>
            </a:extLst>
          </p:cNvPr>
          <p:cNvSpPr txBox="1"/>
          <p:nvPr/>
        </p:nvSpPr>
        <p:spPr>
          <a:xfrm>
            <a:off x="176579" y="98962"/>
            <a:ext cx="2582221" cy="361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nSpc>
                <a:spcPct val="115000"/>
              </a:lnSpc>
              <a:defRPr sz="1100" b="1">
                <a:latin typeface="Helvetica Neue"/>
                <a:ea typeface="Helvetica Neue"/>
                <a:cs typeface="Helvetica Neue"/>
                <a:sym typeface="Helvetica Neue"/>
              </a:defRPr>
            </a:lvl1pPr>
          </a:lstStyle>
          <a:p>
            <a:r>
              <a:rPr dirty="0"/>
              <a:t>Learning Activity #</a:t>
            </a:r>
            <a:r>
              <a:rPr lang="en-CA" dirty="0"/>
              <a:t>2</a:t>
            </a:r>
            <a:endParaRPr dirty="0"/>
          </a:p>
        </p:txBody>
      </p:sp>
      <p:pic>
        <p:nvPicPr>
          <p:cNvPr id="3" name="Picture 2">
            <a:extLst>
              <a:ext uri="{FF2B5EF4-FFF2-40B4-BE49-F238E27FC236}">
                <a16:creationId xmlns:a16="http://schemas.microsoft.com/office/drawing/2014/main" id="{CD2529C0-586F-884F-B6EA-619B77FD3D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307" y="471092"/>
            <a:ext cx="2855109" cy="4450864"/>
          </a:xfrm>
          <a:prstGeom prst="rect">
            <a:avLst/>
          </a:prstGeom>
        </p:spPr>
      </p:pic>
    </p:spTree>
    <p:extLst>
      <p:ext uri="{BB962C8B-B14F-4D97-AF65-F5344CB8AC3E}">
        <p14:creationId xmlns:p14="http://schemas.microsoft.com/office/powerpoint/2010/main" val="108022684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1097299" y="4316405"/>
            <a:ext cx="5407674" cy="692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C.D. Hoy, </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Kong </a:t>
            </a:r>
            <a:r>
              <a:rPr lang="en-CA" sz="1100" b="1" i="1" dirty="0" err="1">
                <a:latin typeface="Helvetica Neue" panose="02000503000000020004" pitchFamily="2" charset="0"/>
                <a:ea typeface="Helvetica Neue" panose="02000503000000020004" pitchFamily="2" charset="0"/>
                <a:cs typeface="Helvetica Neue" panose="02000503000000020004" pitchFamily="2" charset="0"/>
              </a:rPr>
              <a:t>Shing</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 Sing on a horse on Barlow Avenue in Quesnel</a:t>
            </a:r>
            <a:r>
              <a:rPr lang="en-CA" sz="1100" b="1" dirty="0">
                <a:latin typeface="Helvetica Neue" panose="02000503000000020004" pitchFamily="2" charset="0"/>
                <a:ea typeface="Helvetica Neue" panose="02000503000000020004" pitchFamily="2" charset="0"/>
                <a:cs typeface="Helvetica Neue" panose="02000503000000020004" pitchFamily="2" charset="0"/>
              </a:rPr>
              <a:t>, c.1910. This dramatic portrait depicts Kong Shing Sing, a son of the Nam Sing ranching family in Quesnel, on horseback.</a:t>
            </a:r>
          </a:p>
        </p:txBody>
      </p:sp>
      <p:pic>
        <p:nvPicPr>
          <p:cNvPr id="3" name="Picture 2">
            <a:extLst>
              <a:ext uri="{FF2B5EF4-FFF2-40B4-BE49-F238E27FC236}">
                <a16:creationId xmlns:a16="http://schemas.microsoft.com/office/drawing/2014/main" id="{3420B24D-4122-F945-A3B1-664D81153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710" y="460375"/>
            <a:ext cx="6771729" cy="3729660"/>
          </a:xfrm>
          <a:prstGeom prst="rect">
            <a:avLst/>
          </a:prstGeom>
        </p:spPr>
      </p:pic>
      <p:sp>
        <p:nvSpPr>
          <p:cNvPr id="9" name="Google Shape;90;p19">
            <a:extLst>
              <a:ext uri="{FF2B5EF4-FFF2-40B4-BE49-F238E27FC236}">
                <a16:creationId xmlns:a16="http://schemas.microsoft.com/office/drawing/2014/main" id="{50B59FA9-CA20-C447-A870-289E099FD41D}"/>
              </a:ext>
            </a:extLst>
          </p:cNvPr>
          <p:cNvSpPr txBox="1"/>
          <p:nvPr/>
        </p:nvSpPr>
        <p:spPr>
          <a:xfrm>
            <a:off x="176579" y="98962"/>
            <a:ext cx="2582221" cy="361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nSpc>
                <a:spcPct val="115000"/>
              </a:lnSpc>
              <a:defRPr sz="1100" b="1">
                <a:latin typeface="Helvetica Neue"/>
                <a:ea typeface="Helvetica Neue"/>
                <a:cs typeface="Helvetica Neue"/>
                <a:sym typeface="Helvetica Neue"/>
              </a:defRPr>
            </a:lvl1pPr>
          </a:lstStyle>
          <a:p>
            <a:r>
              <a:rPr dirty="0"/>
              <a:t>Learning Activity #</a:t>
            </a:r>
            <a:r>
              <a:rPr lang="en-CA" dirty="0"/>
              <a:t>2</a:t>
            </a:r>
            <a:endParaRPr dirty="0"/>
          </a:p>
        </p:txBody>
      </p:sp>
    </p:spTree>
    <p:extLst>
      <p:ext uri="{BB962C8B-B14F-4D97-AF65-F5344CB8AC3E}">
        <p14:creationId xmlns:p14="http://schemas.microsoft.com/office/powerpoint/2010/main" val="2516029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5099005" y="4302924"/>
            <a:ext cx="3045289" cy="692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C.D. Hoy, </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Chinese man in Revolutionary background</a:t>
            </a:r>
            <a:r>
              <a:rPr lang="en-CA" sz="1100" b="1" dirty="0">
                <a:latin typeface="Helvetica Neue" panose="02000503000000020004" pitchFamily="2" charset="0"/>
                <a:ea typeface="Helvetica Neue" panose="02000503000000020004" pitchFamily="2" charset="0"/>
                <a:cs typeface="Helvetica Neue" panose="02000503000000020004" pitchFamily="2" charset="0"/>
              </a:rPr>
              <a:t>, 1912. Hoy’s studio backdrops sometimes include Chinese posters.</a:t>
            </a:r>
          </a:p>
        </p:txBody>
      </p:sp>
      <p:sp>
        <p:nvSpPr>
          <p:cNvPr id="4" name="Google Shape;90;p19">
            <a:extLst>
              <a:ext uri="{FF2B5EF4-FFF2-40B4-BE49-F238E27FC236}">
                <a16:creationId xmlns:a16="http://schemas.microsoft.com/office/drawing/2014/main" id="{35DA9A5E-4936-9AA7-4BFC-710A092A7DB7}"/>
              </a:ext>
            </a:extLst>
          </p:cNvPr>
          <p:cNvSpPr txBox="1"/>
          <p:nvPr/>
        </p:nvSpPr>
        <p:spPr>
          <a:xfrm>
            <a:off x="176579" y="98962"/>
            <a:ext cx="2582221" cy="361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nSpc>
                <a:spcPct val="115000"/>
              </a:lnSpc>
              <a:defRPr sz="1100" b="1">
                <a:latin typeface="Helvetica Neue"/>
                <a:ea typeface="Helvetica Neue"/>
                <a:cs typeface="Helvetica Neue"/>
                <a:sym typeface="Helvetica Neue"/>
              </a:defRPr>
            </a:lvl1pPr>
          </a:lstStyle>
          <a:p>
            <a:r>
              <a:rPr lang="en-CA" dirty="0"/>
              <a:t>Culminating Task</a:t>
            </a:r>
          </a:p>
        </p:txBody>
      </p:sp>
      <p:pic>
        <p:nvPicPr>
          <p:cNvPr id="3" name="Picture 2">
            <a:extLst>
              <a:ext uri="{FF2B5EF4-FFF2-40B4-BE49-F238E27FC236}">
                <a16:creationId xmlns:a16="http://schemas.microsoft.com/office/drawing/2014/main" id="{FDD05623-A5EF-8444-A4D6-C08BC47A88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3310" y="460375"/>
            <a:ext cx="2909634" cy="4426586"/>
          </a:xfrm>
          <a:prstGeom prst="rect">
            <a:avLst/>
          </a:prstGeom>
        </p:spPr>
      </p:pic>
    </p:spTree>
    <p:extLst>
      <p:ext uri="{BB962C8B-B14F-4D97-AF65-F5344CB8AC3E}">
        <p14:creationId xmlns:p14="http://schemas.microsoft.com/office/powerpoint/2010/main" val="151919206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4938981" y="3821504"/>
            <a:ext cx="3240911" cy="1200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C.D. Hoy, </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Joe Elkin, Baptiste Elkin, and Willie Long Jimmie standing in front of C.D. Hoy’s store in Quesnel with their outer pair of pants rolled up to reveal another pair underneath</a:t>
            </a:r>
            <a:r>
              <a:rPr lang="en-CA" sz="1100" b="1" dirty="0">
                <a:latin typeface="Helvetica Neue" panose="02000503000000020004" pitchFamily="2" charset="0"/>
                <a:ea typeface="Helvetica Neue" panose="02000503000000020004" pitchFamily="2" charset="0"/>
                <a:cs typeface="Helvetica Neue" panose="02000503000000020004" pitchFamily="2" charset="0"/>
              </a:rPr>
              <a:t>, c.1910. These men are wearing two pairs of pants to protect their best pair from the dust. </a:t>
            </a:r>
          </a:p>
        </p:txBody>
      </p:sp>
      <p:sp>
        <p:nvSpPr>
          <p:cNvPr id="4" name="Google Shape;90;p19">
            <a:extLst>
              <a:ext uri="{FF2B5EF4-FFF2-40B4-BE49-F238E27FC236}">
                <a16:creationId xmlns:a16="http://schemas.microsoft.com/office/drawing/2014/main" id="{DDA34B4C-A650-18F4-CF7F-D08502DDDB7E}"/>
              </a:ext>
            </a:extLst>
          </p:cNvPr>
          <p:cNvSpPr txBox="1"/>
          <p:nvPr/>
        </p:nvSpPr>
        <p:spPr>
          <a:xfrm>
            <a:off x="176579" y="98962"/>
            <a:ext cx="2582221" cy="361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nSpc>
                <a:spcPct val="115000"/>
              </a:lnSpc>
              <a:defRPr sz="1100" b="1">
                <a:latin typeface="Helvetica Neue"/>
                <a:ea typeface="Helvetica Neue"/>
                <a:cs typeface="Helvetica Neue"/>
                <a:sym typeface="Helvetica Neue"/>
              </a:defRPr>
            </a:lvl1pPr>
          </a:lstStyle>
          <a:p>
            <a:r>
              <a:rPr lang="en-CA" dirty="0"/>
              <a:t>Culminating Task</a:t>
            </a:r>
            <a:endParaRPr dirty="0"/>
          </a:p>
        </p:txBody>
      </p:sp>
      <p:pic>
        <p:nvPicPr>
          <p:cNvPr id="3" name="Picture 2">
            <a:extLst>
              <a:ext uri="{FF2B5EF4-FFF2-40B4-BE49-F238E27FC236}">
                <a16:creationId xmlns:a16="http://schemas.microsoft.com/office/drawing/2014/main" id="{93AC6BE2-7AF0-EC48-95CD-EF9C403D4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9016" y="460375"/>
            <a:ext cx="2948616" cy="4436533"/>
          </a:xfrm>
          <a:prstGeom prst="rect">
            <a:avLst/>
          </a:prstGeom>
        </p:spPr>
      </p:pic>
    </p:spTree>
    <p:extLst>
      <p:ext uri="{BB962C8B-B14F-4D97-AF65-F5344CB8AC3E}">
        <p14:creationId xmlns:p14="http://schemas.microsoft.com/office/powerpoint/2010/main" val="364468775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5023336" y="4020794"/>
            <a:ext cx="2631988" cy="1031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C.D. Hoy, </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Elaine </a:t>
            </a:r>
            <a:r>
              <a:rPr lang="en-CA" sz="1100" b="1" i="1" dirty="0" err="1">
                <a:latin typeface="Helvetica Neue" panose="02000503000000020004" pitchFamily="2" charset="0"/>
                <a:ea typeface="Helvetica Neue" panose="02000503000000020004" pitchFamily="2" charset="0"/>
                <a:cs typeface="Helvetica Neue" panose="02000503000000020004" pitchFamily="2" charset="0"/>
              </a:rPr>
              <a:t>Charleyboy</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 and Chief William </a:t>
            </a:r>
            <a:r>
              <a:rPr lang="en-CA" sz="1100" b="1" i="1" dirty="0" err="1">
                <a:latin typeface="Helvetica Neue" panose="02000503000000020004" pitchFamily="2" charset="0"/>
                <a:ea typeface="Helvetica Neue" panose="02000503000000020004" pitchFamily="2" charset="0"/>
                <a:cs typeface="Helvetica Neue" panose="02000503000000020004" pitchFamily="2" charset="0"/>
              </a:rPr>
              <a:t>Charleyboy</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 (Redstone)</a:t>
            </a:r>
            <a:r>
              <a:rPr lang="en-CA" sz="1100" b="1" dirty="0">
                <a:latin typeface="Helvetica Neue" panose="02000503000000020004" pitchFamily="2" charset="0"/>
                <a:ea typeface="Helvetica Neue" panose="02000503000000020004" pitchFamily="2" charset="0"/>
                <a:cs typeface="Helvetica Neue" panose="02000503000000020004" pitchFamily="2" charset="0"/>
              </a:rPr>
              <a:t>, c.1910. This portrait may have been taken when the couple visited Quesnel for the rodeo. </a:t>
            </a:r>
          </a:p>
        </p:txBody>
      </p:sp>
      <p:pic>
        <p:nvPicPr>
          <p:cNvPr id="3" name="Picture 2">
            <a:extLst>
              <a:ext uri="{FF2B5EF4-FFF2-40B4-BE49-F238E27FC236}">
                <a16:creationId xmlns:a16="http://schemas.microsoft.com/office/drawing/2014/main" id="{2E34DB7C-49D2-C04B-B4C7-62789E745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2827" y="219005"/>
            <a:ext cx="2784951" cy="4745355"/>
          </a:xfrm>
          <a:prstGeom prst="rect">
            <a:avLst/>
          </a:prstGeom>
        </p:spPr>
      </p:pic>
      <p:sp>
        <p:nvSpPr>
          <p:cNvPr id="4" name="Google Shape;90;p19">
            <a:extLst>
              <a:ext uri="{FF2B5EF4-FFF2-40B4-BE49-F238E27FC236}">
                <a16:creationId xmlns:a16="http://schemas.microsoft.com/office/drawing/2014/main" id="{1854880F-0130-9C4E-AD53-D069ED3D5FD4}"/>
              </a:ext>
            </a:extLst>
          </p:cNvPr>
          <p:cNvSpPr txBox="1"/>
          <p:nvPr/>
        </p:nvSpPr>
        <p:spPr>
          <a:xfrm>
            <a:off x="176579" y="98962"/>
            <a:ext cx="2582221" cy="361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nSpc>
                <a:spcPct val="115000"/>
              </a:lnSpc>
              <a:defRPr sz="1100" b="1">
                <a:latin typeface="Helvetica Neue"/>
                <a:ea typeface="Helvetica Neue"/>
                <a:cs typeface="Helvetica Neue"/>
                <a:sym typeface="Helvetica Neue"/>
              </a:defRPr>
            </a:lvl1pPr>
          </a:lstStyle>
          <a:p>
            <a:r>
              <a:rPr lang="en-CA" dirty="0"/>
              <a:t>Culminating Task</a:t>
            </a:r>
          </a:p>
        </p:txBody>
      </p:sp>
    </p:spTree>
    <p:extLst>
      <p:ext uri="{BB962C8B-B14F-4D97-AF65-F5344CB8AC3E}">
        <p14:creationId xmlns:p14="http://schemas.microsoft.com/office/powerpoint/2010/main" val="331341526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4912668" y="3835222"/>
            <a:ext cx="3059805" cy="1200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C.D. Hoy,</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 Betsy Adams (née Duchamp) and George P. Adams</a:t>
            </a:r>
            <a:r>
              <a:rPr lang="en-CA" sz="1100" b="1" dirty="0">
                <a:latin typeface="Helvetica Neue" panose="02000503000000020004" pitchFamily="2" charset="0"/>
                <a:ea typeface="Helvetica Neue" panose="02000503000000020004" pitchFamily="2" charset="0"/>
                <a:cs typeface="Helvetica Neue" panose="02000503000000020004" pitchFamily="2" charset="0"/>
              </a:rPr>
              <a:t>, c.1910. This portrait depicts George P. Adams, a settler in the Cariboo region who is believed to have been of African descent, and Betsy Duchamp, a local Indigenous woman.</a:t>
            </a:r>
          </a:p>
        </p:txBody>
      </p:sp>
      <p:sp>
        <p:nvSpPr>
          <p:cNvPr id="4" name="Google Shape;90;p19">
            <a:extLst>
              <a:ext uri="{FF2B5EF4-FFF2-40B4-BE49-F238E27FC236}">
                <a16:creationId xmlns:a16="http://schemas.microsoft.com/office/drawing/2014/main" id="{7CF39D8D-E42A-BB0D-DE45-51BE4DC68E94}"/>
              </a:ext>
            </a:extLst>
          </p:cNvPr>
          <p:cNvSpPr txBox="1"/>
          <p:nvPr/>
        </p:nvSpPr>
        <p:spPr>
          <a:xfrm>
            <a:off x="176579" y="98962"/>
            <a:ext cx="2582221" cy="361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nSpc>
                <a:spcPct val="115000"/>
              </a:lnSpc>
              <a:defRPr sz="1100" b="1">
                <a:latin typeface="Helvetica Neue"/>
                <a:ea typeface="Helvetica Neue"/>
                <a:cs typeface="Helvetica Neue"/>
                <a:sym typeface="Helvetica Neue"/>
              </a:defRPr>
            </a:lvl1pPr>
          </a:lstStyle>
          <a:p>
            <a:r>
              <a:rPr lang="en-CA" dirty="0"/>
              <a:t>Culminating Task</a:t>
            </a:r>
          </a:p>
        </p:txBody>
      </p:sp>
      <p:pic>
        <p:nvPicPr>
          <p:cNvPr id="3" name="Picture 2">
            <a:extLst>
              <a:ext uri="{FF2B5EF4-FFF2-40B4-BE49-F238E27FC236}">
                <a16:creationId xmlns:a16="http://schemas.microsoft.com/office/drawing/2014/main" id="{491C4918-098E-5948-B281-B2695A97F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8175" y="460375"/>
            <a:ext cx="2811166" cy="4450292"/>
          </a:xfrm>
          <a:prstGeom prst="rect">
            <a:avLst/>
          </a:prstGeom>
        </p:spPr>
      </p:pic>
    </p:spTree>
    <p:extLst>
      <p:ext uri="{BB962C8B-B14F-4D97-AF65-F5344CB8AC3E}">
        <p14:creationId xmlns:p14="http://schemas.microsoft.com/office/powerpoint/2010/main" val="18006347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5128013" y="4006699"/>
            <a:ext cx="2302933" cy="1031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C.D. Hoy, </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Mathilda Joe</a:t>
            </a:r>
            <a:r>
              <a:rPr lang="en-CA" sz="1100" b="1" dirty="0">
                <a:latin typeface="Helvetica Neue" panose="02000503000000020004" pitchFamily="2" charset="0"/>
                <a:ea typeface="Helvetica Neue" panose="02000503000000020004" pitchFamily="2" charset="0"/>
                <a:cs typeface="Helvetica Neue" panose="02000503000000020004" pitchFamily="2" charset="0"/>
              </a:rPr>
              <a:t>, c.1910. An Indigenous leader, Mathilda Joe was known as an excellent hunter who provided meat for the entire community.</a:t>
            </a:r>
          </a:p>
        </p:txBody>
      </p:sp>
      <p:pic>
        <p:nvPicPr>
          <p:cNvPr id="3" name="Picture 2">
            <a:extLst>
              <a:ext uri="{FF2B5EF4-FFF2-40B4-BE49-F238E27FC236}">
                <a16:creationId xmlns:a16="http://schemas.microsoft.com/office/drawing/2014/main" id="{CD2529C0-586F-884F-B6EA-619B77FD3D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674" y="207815"/>
            <a:ext cx="3023994" cy="4714141"/>
          </a:xfrm>
          <a:prstGeom prst="rect">
            <a:avLst/>
          </a:prstGeom>
        </p:spPr>
      </p:pic>
    </p:spTree>
    <p:extLst>
      <p:ext uri="{BB962C8B-B14F-4D97-AF65-F5344CB8AC3E}">
        <p14:creationId xmlns:p14="http://schemas.microsoft.com/office/powerpoint/2010/main" val="191600484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5106852" y="3995999"/>
            <a:ext cx="2902831" cy="1031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C.D. Hoy, </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Chinese man in business suit and traditional Chinese shoes</a:t>
            </a:r>
            <a:r>
              <a:rPr lang="en-CA" sz="1100" b="1" dirty="0">
                <a:latin typeface="Helvetica Neue" panose="02000503000000020004" pitchFamily="2" charset="0"/>
                <a:ea typeface="Helvetica Neue" panose="02000503000000020004" pitchFamily="2" charset="0"/>
                <a:cs typeface="Helvetica Neue" panose="02000503000000020004" pitchFamily="2" charset="0"/>
              </a:rPr>
              <a:t>, c.1910. This man’s pose may have been inspired by Chinese ancestor portraiture and early Hong Kong studio photography.</a:t>
            </a:r>
          </a:p>
        </p:txBody>
      </p:sp>
      <p:pic>
        <p:nvPicPr>
          <p:cNvPr id="3" name="Picture 2">
            <a:extLst>
              <a:ext uri="{FF2B5EF4-FFF2-40B4-BE49-F238E27FC236}">
                <a16:creationId xmlns:a16="http://schemas.microsoft.com/office/drawing/2014/main" id="{840634D7-477B-0947-9C7D-07A4E5325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3529" y="268792"/>
            <a:ext cx="3032567" cy="4642161"/>
          </a:xfrm>
          <a:prstGeom prst="rect">
            <a:avLst/>
          </a:prstGeom>
        </p:spPr>
      </p:pic>
    </p:spTree>
    <p:extLst>
      <p:ext uri="{BB962C8B-B14F-4D97-AF65-F5344CB8AC3E}">
        <p14:creationId xmlns:p14="http://schemas.microsoft.com/office/powerpoint/2010/main" val="251538439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4961683" y="4166285"/>
            <a:ext cx="2686753" cy="861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C.D. Hoy, </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Caucasian man with pamphlet</a:t>
            </a:r>
            <a:r>
              <a:rPr lang="en-CA" sz="1100" b="1" dirty="0">
                <a:latin typeface="Helvetica Neue" panose="02000503000000020004" pitchFamily="2" charset="0"/>
                <a:ea typeface="Helvetica Neue" panose="02000503000000020004" pitchFamily="2" charset="0"/>
                <a:cs typeface="Helvetica Neue" panose="02000503000000020004" pitchFamily="2" charset="0"/>
              </a:rPr>
              <a:t>, 1912. A cloth backdrop covered in chrysanthemums appears in many of Hoy’s images. </a:t>
            </a:r>
          </a:p>
        </p:txBody>
      </p:sp>
      <p:pic>
        <p:nvPicPr>
          <p:cNvPr id="3" name="Picture 2">
            <a:extLst>
              <a:ext uri="{FF2B5EF4-FFF2-40B4-BE49-F238E27FC236}">
                <a16:creationId xmlns:a16="http://schemas.microsoft.com/office/drawing/2014/main" id="{694BAA99-A3E3-6B41-BC6E-A4C1A0B14B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6156" y="251734"/>
            <a:ext cx="2722614" cy="4657320"/>
          </a:xfrm>
          <a:prstGeom prst="rect">
            <a:avLst/>
          </a:prstGeom>
        </p:spPr>
      </p:pic>
    </p:spTree>
    <p:extLst>
      <p:ext uri="{BB962C8B-B14F-4D97-AF65-F5344CB8AC3E}">
        <p14:creationId xmlns:p14="http://schemas.microsoft.com/office/powerpoint/2010/main" val="141451124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5396487" y="4649758"/>
            <a:ext cx="2484874" cy="353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C.D. Hoy, </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Hoy Self Portrait</a:t>
            </a:r>
            <a:r>
              <a:rPr lang="en-CA" sz="1100" b="1" dirty="0">
                <a:latin typeface="Helvetica Neue" panose="02000503000000020004" pitchFamily="2" charset="0"/>
                <a:ea typeface="Helvetica Neue" panose="02000503000000020004" pitchFamily="2" charset="0"/>
                <a:cs typeface="Helvetica Neue" panose="02000503000000020004" pitchFamily="2" charset="0"/>
              </a:rPr>
              <a:t>,c.1910.</a:t>
            </a:r>
          </a:p>
        </p:txBody>
      </p:sp>
      <p:pic>
        <p:nvPicPr>
          <p:cNvPr id="4" name="Picture 3">
            <a:extLst>
              <a:ext uri="{FF2B5EF4-FFF2-40B4-BE49-F238E27FC236}">
                <a16:creationId xmlns:a16="http://schemas.microsoft.com/office/drawing/2014/main" id="{F3357EB5-CF4E-E943-9308-436D925A7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296" y="203200"/>
            <a:ext cx="3405882" cy="4721620"/>
          </a:xfrm>
          <a:prstGeom prst="rect">
            <a:avLst/>
          </a:prstGeom>
        </p:spPr>
      </p:pic>
    </p:spTree>
    <p:extLst>
      <p:ext uri="{BB962C8B-B14F-4D97-AF65-F5344CB8AC3E}">
        <p14:creationId xmlns:p14="http://schemas.microsoft.com/office/powerpoint/2010/main" val="268874531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5098722" y="3801457"/>
            <a:ext cx="2841509" cy="1200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C.D. Hoy, </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Lim Poi (likely), a pig farmer near Prince George and business owner in Quesnel and </a:t>
            </a:r>
            <a:r>
              <a:rPr lang="en-CA" sz="1100" b="1" i="1" dirty="0" err="1">
                <a:latin typeface="Helvetica Neue" panose="02000503000000020004" pitchFamily="2" charset="0"/>
                <a:ea typeface="Helvetica Neue" panose="02000503000000020004" pitchFamily="2" charset="0"/>
                <a:cs typeface="Helvetica Neue" panose="02000503000000020004" pitchFamily="2" charset="0"/>
              </a:rPr>
              <a:t>Barkerville</a:t>
            </a:r>
            <a:r>
              <a:rPr lang="en-CA" sz="1100" b="1" dirty="0">
                <a:latin typeface="Helvetica Neue" panose="02000503000000020004" pitchFamily="2" charset="0"/>
                <a:ea typeface="Helvetica Neue" panose="02000503000000020004" pitchFamily="2" charset="0"/>
                <a:cs typeface="Helvetica Neue" panose="02000503000000020004" pitchFamily="2" charset="0"/>
              </a:rPr>
              <a:t>, c.1910. The man in this portrait has chosen to be represented in traditional Chinese dress.</a:t>
            </a:r>
          </a:p>
        </p:txBody>
      </p:sp>
      <p:pic>
        <p:nvPicPr>
          <p:cNvPr id="3" name="Picture 2">
            <a:extLst>
              <a:ext uri="{FF2B5EF4-FFF2-40B4-BE49-F238E27FC236}">
                <a16:creationId xmlns:a16="http://schemas.microsoft.com/office/drawing/2014/main" id="{D3C3FC99-4DCD-514B-97DC-86DFA581A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3463" y="197152"/>
            <a:ext cx="2881054" cy="4676172"/>
          </a:xfrm>
          <a:prstGeom prst="rect">
            <a:avLst/>
          </a:prstGeom>
        </p:spPr>
      </p:pic>
    </p:spTree>
    <p:extLst>
      <p:ext uri="{BB962C8B-B14F-4D97-AF65-F5344CB8AC3E}">
        <p14:creationId xmlns:p14="http://schemas.microsoft.com/office/powerpoint/2010/main" val="215534505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0;p14">
            <a:extLst>
              <a:ext uri="{FF2B5EF4-FFF2-40B4-BE49-F238E27FC236}">
                <a16:creationId xmlns:a16="http://schemas.microsoft.com/office/drawing/2014/main" id="{F906D384-868B-0342-BDC4-9412B5869B6C}"/>
              </a:ext>
            </a:extLst>
          </p:cNvPr>
          <p:cNvSpPr txBox="1"/>
          <p:nvPr/>
        </p:nvSpPr>
        <p:spPr>
          <a:xfrm>
            <a:off x="5092859" y="3657600"/>
            <a:ext cx="2444937" cy="1369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C.D. Hoy, </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Laura (Yee) Sing</a:t>
            </a:r>
            <a:r>
              <a:rPr lang="en-CA" sz="1100" b="1" dirty="0">
                <a:latin typeface="Helvetica Neue" panose="02000503000000020004" pitchFamily="2" charset="0"/>
                <a:ea typeface="Helvetica Neue" panose="02000503000000020004" pitchFamily="2" charset="0"/>
                <a:cs typeface="Helvetica Neue" panose="02000503000000020004" pitchFamily="2" charset="0"/>
              </a:rPr>
              <a:t>, c.1915. This woman was one of two daughters born to the Nam Sing family (and the sister of Kong Shing Sing), an early Chinese farming and ranching family in Quesnel.</a:t>
            </a:r>
          </a:p>
        </p:txBody>
      </p:sp>
      <p:pic>
        <p:nvPicPr>
          <p:cNvPr id="4" name="Picture 3">
            <a:extLst>
              <a:ext uri="{FF2B5EF4-FFF2-40B4-BE49-F238E27FC236}">
                <a16:creationId xmlns:a16="http://schemas.microsoft.com/office/drawing/2014/main" id="{1D84D2F4-F846-DB4C-A237-F5E244089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6907" y="216193"/>
            <a:ext cx="2757315" cy="4678952"/>
          </a:xfrm>
          <a:prstGeom prst="rect">
            <a:avLst/>
          </a:prstGeom>
        </p:spPr>
      </p:pic>
    </p:spTree>
    <p:extLst>
      <p:ext uri="{BB962C8B-B14F-4D97-AF65-F5344CB8AC3E}">
        <p14:creationId xmlns:p14="http://schemas.microsoft.com/office/powerpoint/2010/main" val="208934572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872764" y="4377805"/>
            <a:ext cx="7472581" cy="692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C.D. Hoy, </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Kong </a:t>
            </a:r>
            <a:r>
              <a:rPr lang="en-CA" sz="1100" b="1" i="1" dirty="0" err="1">
                <a:latin typeface="Helvetica Neue" panose="02000503000000020004" pitchFamily="2" charset="0"/>
                <a:ea typeface="Helvetica Neue" panose="02000503000000020004" pitchFamily="2" charset="0"/>
                <a:cs typeface="Helvetica Neue" panose="02000503000000020004" pitchFamily="2" charset="0"/>
              </a:rPr>
              <a:t>Shing</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 Sing on a horse on Barlow Avenue in Quesnel</a:t>
            </a:r>
            <a:r>
              <a:rPr lang="en-CA" sz="1100" b="1" dirty="0">
                <a:latin typeface="Helvetica Neue" panose="02000503000000020004" pitchFamily="2" charset="0"/>
                <a:ea typeface="Helvetica Neue" panose="02000503000000020004" pitchFamily="2" charset="0"/>
                <a:cs typeface="Helvetica Neue" panose="02000503000000020004" pitchFamily="2" charset="0"/>
              </a:rPr>
              <a:t>, c.1910. An expert blacksmith, teamster, and cowboy, Kong was the son of Chinese rancher Chew Nam Sing, one of the very first Asian men drawn to Cariboo by the lure of gold.</a:t>
            </a:r>
          </a:p>
        </p:txBody>
      </p:sp>
      <p:pic>
        <p:nvPicPr>
          <p:cNvPr id="5" name="Picture 4">
            <a:extLst>
              <a:ext uri="{FF2B5EF4-FFF2-40B4-BE49-F238E27FC236}">
                <a16:creationId xmlns:a16="http://schemas.microsoft.com/office/drawing/2014/main" id="{8AB3FFB8-12C3-03F4-8955-F07F71CE6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000" y="460375"/>
            <a:ext cx="5419999" cy="3674482"/>
          </a:xfrm>
          <a:prstGeom prst="rect">
            <a:avLst/>
          </a:prstGeom>
        </p:spPr>
      </p:pic>
      <p:pic>
        <p:nvPicPr>
          <p:cNvPr id="3" name="Picture 2">
            <a:extLst>
              <a:ext uri="{FF2B5EF4-FFF2-40B4-BE49-F238E27FC236}">
                <a16:creationId xmlns:a16="http://schemas.microsoft.com/office/drawing/2014/main" id="{3420B24D-4122-F945-A3B1-664D81153E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935" y="240577"/>
            <a:ext cx="7368411" cy="4058294"/>
          </a:xfrm>
          <a:prstGeom prst="rect">
            <a:avLst/>
          </a:prstGeom>
        </p:spPr>
      </p:pic>
    </p:spTree>
    <p:extLst>
      <p:ext uri="{BB962C8B-B14F-4D97-AF65-F5344CB8AC3E}">
        <p14:creationId xmlns:p14="http://schemas.microsoft.com/office/powerpoint/2010/main" val="238919000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5220183" y="4243981"/>
            <a:ext cx="2696900" cy="861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C.D. Hoy, </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Mrs. Won Gar Wong</a:t>
            </a:r>
            <a:r>
              <a:rPr lang="en-CA" sz="1100" b="1" dirty="0">
                <a:latin typeface="Helvetica Neue" panose="02000503000000020004" pitchFamily="2" charset="0"/>
                <a:ea typeface="Helvetica Neue" panose="02000503000000020004" pitchFamily="2" charset="0"/>
                <a:cs typeface="Helvetica Neue" panose="02000503000000020004" pitchFamily="2" charset="0"/>
              </a:rPr>
              <a:t>, 1912. Here Hoy represents the wife of a local merchant wearing traditional Chinese clothing.</a:t>
            </a:r>
            <a:endParaRPr sz="1100" b="1"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Picture 3">
            <a:extLst>
              <a:ext uri="{FF2B5EF4-FFF2-40B4-BE49-F238E27FC236}">
                <a16:creationId xmlns:a16="http://schemas.microsoft.com/office/drawing/2014/main" id="{D07A6368-FEEA-5D44-A3E1-51CE4C183D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244" y="176581"/>
            <a:ext cx="3051010" cy="4801819"/>
          </a:xfrm>
          <a:prstGeom prst="rect">
            <a:avLst/>
          </a:prstGeom>
        </p:spPr>
      </p:pic>
    </p:spTree>
    <p:extLst>
      <p:ext uri="{BB962C8B-B14F-4D97-AF65-F5344CB8AC3E}">
        <p14:creationId xmlns:p14="http://schemas.microsoft.com/office/powerpoint/2010/main" val="47014774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4896012" y="3896904"/>
            <a:ext cx="2974771" cy="1200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C.D. Hoy, </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Elaine </a:t>
            </a:r>
            <a:r>
              <a:rPr lang="en-CA" sz="1100" b="1" i="1" dirty="0" err="1">
                <a:latin typeface="Helvetica Neue" panose="02000503000000020004" pitchFamily="2" charset="0"/>
                <a:ea typeface="Helvetica Neue" panose="02000503000000020004" pitchFamily="2" charset="0"/>
                <a:cs typeface="Helvetica Neue" panose="02000503000000020004" pitchFamily="2" charset="0"/>
              </a:rPr>
              <a:t>Charleyboy</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 and Chief William </a:t>
            </a:r>
            <a:r>
              <a:rPr lang="en-CA" sz="1100" b="1" i="1" dirty="0" err="1">
                <a:latin typeface="Helvetica Neue" panose="02000503000000020004" pitchFamily="2" charset="0"/>
                <a:ea typeface="Helvetica Neue" panose="02000503000000020004" pitchFamily="2" charset="0"/>
                <a:cs typeface="Helvetica Neue" panose="02000503000000020004" pitchFamily="2" charset="0"/>
              </a:rPr>
              <a:t>Charleyboy</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 (Redstone)</a:t>
            </a:r>
            <a:r>
              <a:rPr lang="en-CA" sz="1100" b="1" dirty="0">
                <a:latin typeface="Helvetica Neue" panose="02000503000000020004" pitchFamily="2" charset="0"/>
                <a:ea typeface="Helvetica Neue" panose="02000503000000020004" pitchFamily="2" charset="0"/>
                <a:cs typeface="Helvetica Neue" panose="02000503000000020004" pitchFamily="2" charset="0"/>
              </a:rPr>
              <a:t>, c.1910. This powerful portrait of Tsilhqot'in Chief William </a:t>
            </a:r>
            <a:r>
              <a:rPr lang="en-CA" sz="1100" b="1" dirty="0" err="1">
                <a:latin typeface="Helvetica Neue" panose="02000503000000020004" pitchFamily="2" charset="0"/>
                <a:ea typeface="Helvetica Neue" panose="02000503000000020004" pitchFamily="2" charset="0"/>
                <a:cs typeface="Helvetica Neue" panose="02000503000000020004" pitchFamily="2" charset="0"/>
              </a:rPr>
              <a:t>Charleyboy</a:t>
            </a:r>
            <a:r>
              <a:rPr lang="en-CA" sz="1100" b="1" dirty="0">
                <a:latin typeface="Helvetica Neue" panose="02000503000000020004" pitchFamily="2" charset="0"/>
                <a:ea typeface="Helvetica Neue" panose="02000503000000020004" pitchFamily="2" charset="0"/>
                <a:cs typeface="Helvetica Neue" panose="02000503000000020004" pitchFamily="2" charset="0"/>
              </a:rPr>
              <a:t> and his wife Elaine from Redstone is one of the most striking of Hoy’s images.</a:t>
            </a:r>
            <a:endParaRPr sz="1100" b="1"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2">
            <a:extLst>
              <a:ext uri="{FF2B5EF4-FFF2-40B4-BE49-F238E27FC236}">
                <a16:creationId xmlns:a16="http://schemas.microsoft.com/office/drawing/2014/main" id="{2E34DB7C-49D2-C04B-B4C7-62789E745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229" y="219005"/>
            <a:ext cx="2784951" cy="4745355"/>
          </a:xfrm>
          <a:prstGeom prst="rect">
            <a:avLst/>
          </a:prstGeom>
        </p:spPr>
      </p:pic>
    </p:spTree>
    <p:extLst>
      <p:ext uri="{BB962C8B-B14F-4D97-AF65-F5344CB8AC3E}">
        <p14:creationId xmlns:p14="http://schemas.microsoft.com/office/powerpoint/2010/main" val="412011381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1117431" y="4191448"/>
            <a:ext cx="6723944" cy="861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C.D. Hoy, </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Group of men in front of C.D. Hoy’s store in Quesnel, left to right: Jerry Boyd (</a:t>
            </a:r>
            <a:r>
              <a:rPr lang="en-CA" sz="1100" b="1" i="1" dirty="0" err="1">
                <a:latin typeface="Helvetica Neue" panose="02000503000000020004" pitchFamily="2" charset="0"/>
                <a:ea typeface="Helvetica Neue" panose="02000503000000020004" pitchFamily="2" charset="0"/>
                <a:cs typeface="Helvetica Neue" panose="02000503000000020004" pitchFamily="2" charset="0"/>
              </a:rPr>
              <a:t>Kluskus</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 Captain Marc Mack (</a:t>
            </a:r>
            <a:r>
              <a:rPr lang="en-CA" sz="1100" b="1" i="1" dirty="0" err="1">
                <a:latin typeface="Helvetica Neue" panose="02000503000000020004" pitchFamily="2" charset="0"/>
                <a:ea typeface="Helvetica Neue" panose="02000503000000020004" pitchFamily="2" charset="0"/>
                <a:cs typeface="Helvetica Neue" panose="02000503000000020004" pitchFamily="2" charset="0"/>
              </a:rPr>
              <a:t>Nazko</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 John </a:t>
            </a:r>
            <a:r>
              <a:rPr lang="en-CA" sz="1100" b="1" i="1" dirty="0" err="1">
                <a:latin typeface="Helvetica Neue" panose="02000503000000020004" pitchFamily="2" charset="0"/>
                <a:ea typeface="Helvetica Neue" panose="02000503000000020004" pitchFamily="2" charset="0"/>
                <a:cs typeface="Helvetica Neue" panose="02000503000000020004" pitchFamily="2" charset="0"/>
              </a:rPr>
              <a:t>Lazzarin</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 (blacksmith), Chief Michel (</a:t>
            </a:r>
            <a:r>
              <a:rPr lang="en-CA" sz="1100" b="1" i="1" dirty="0" err="1">
                <a:latin typeface="Helvetica Neue" panose="02000503000000020004" pitchFamily="2" charset="0"/>
                <a:ea typeface="Helvetica Neue" panose="02000503000000020004" pitchFamily="2" charset="0"/>
                <a:cs typeface="Helvetica Neue" panose="02000503000000020004" pitchFamily="2" charset="0"/>
              </a:rPr>
              <a:t>Nazko</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 unknown Chinese man, </a:t>
            </a:r>
            <a:r>
              <a:rPr lang="en-CA" sz="1100" b="1" i="1" dirty="0" err="1">
                <a:latin typeface="Helvetica Neue" panose="02000503000000020004" pitchFamily="2" charset="0"/>
                <a:ea typeface="Helvetica Neue" panose="02000503000000020004" pitchFamily="2" charset="0"/>
                <a:cs typeface="Helvetica Neue" panose="02000503000000020004" pitchFamily="2" charset="0"/>
              </a:rPr>
              <a:t>Moffat</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 Harris (</a:t>
            </a:r>
            <a:r>
              <a:rPr lang="en-CA" sz="1100" b="1" i="1" dirty="0" err="1">
                <a:latin typeface="Helvetica Neue" panose="02000503000000020004" pitchFamily="2" charset="0"/>
                <a:ea typeface="Helvetica Neue" panose="02000503000000020004" pitchFamily="2" charset="0"/>
                <a:cs typeface="Helvetica Neue" panose="02000503000000020004" pitchFamily="2" charset="0"/>
              </a:rPr>
              <a:t>Nazko</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 and Chief Morris </a:t>
            </a:r>
            <a:r>
              <a:rPr lang="en-CA" sz="1100" b="1" i="1" dirty="0" err="1">
                <a:latin typeface="Helvetica Neue" panose="02000503000000020004" pitchFamily="2" charset="0"/>
                <a:ea typeface="Helvetica Neue" panose="02000503000000020004" pitchFamily="2" charset="0"/>
                <a:cs typeface="Helvetica Neue" panose="02000503000000020004" pitchFamily="2" charset="0"/>
              </a:rPr>
              <a:t>Molize</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 (</a:t>
            </a:r>
            <a:r>
              <a:rPr lang="en-CA" sz="1100" b="1" i="1" dirty="0" err="1">
                <a:latin typeface="Helvetica Neue" panose="02000503000000020004" pitchFamily="2" charset="0"/>
                <a:ea typeface="Helvetica Neue" panose="02000503000000020004" pitchFamily="2" charset="0"/>
                <a:cs typeface="Helvetica Neue" panose="02000503000000020004" pitchFamily="2" charset="0"/>
              </a:rPr>
              <a:t>Kluskus</a:t>
            </a:r>
            <a:r>
              <a:rPr lang="en-CA" sz="1100" b="1" i="1" dirty="0">
                <a:latin typeface="Helvetica Neue" panose="02000503000000020004" pitchFamily="2" charset="0"/>
                <a:ea typeface="Helvetica Neue" panose="02000503000000020004" pitchFamily="2" charset="0"/>
                <a:cs typeface="Helvetica Neue" panose="02000503000000020004" pitchFamily="2" charset="0"/>
              </a:rPr>
              <a:t>)</a:t>
            </a:r>
            <a:r>
              <a:rPr lang="en-CA" sz="1100" b="1" dirty="0">
                <a:latin typeface="Helvetica Neue" panose="02000503000000020004" pitchFamily="2" charset="0"/>
                <a:ea typeface="Helvetica Neue" panose="02000503000000020004" pitchFamily="2" charset="0"/>
                <a:cs typeface="Helvetica Neue" panose="02000503000000020004" pitchFamily="2" charset="0"/>
              </a:rPr>
              <a:t>, c.1910. This picture represents the many groups living in Quesnel in the early 1900s. </a:t>
            </a:r>
          </a:p>
        </p:txBody>
      </p:sp>
      <p:pic>
        <p:nvPicPr>
          <p:cNvPr id="4" name="Picture 3">
            <a:extLst>
              <a:ext uri="{FF2B5EF4-FFF2-40B4-BE49-F238E27FC236}">
                <a16:creationId xmlns:a16="http://schemas.microsoft.com/office/drawing/2014/main" id="{DD7B7075-39EE-F946-951C-E22D72F7A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028" y="254707"/>
            <a:ext cx="6723944" cy="3848165"/>
          </a:xfrm>
          <a:prstGeom prst="rect">
            <a:avLst/>
          </a:prstGeom>
        </p:spPr>
      </p:pic>
    </p:spTree>
    <p:extLst>
      <p:ext uri="{BB962C8B-B14F-4D97-AF65-F5344CB8AC3E}">
        <p14:creationId xmlns:p14="http://schemas.microsoft.com/office/powerpoint/2010/main" val="18105278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6401943" y="3987836"/>
            <a:ext cx="2417967" cy="1031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Gravel Machine Clean-up: Fraser River, 5 miles North of Quesnel, B.C. 1938. The possibility of finding gold in the Fraser River drew many miners to the region. </a:t>
            </a:r>
          </a:p>
        </p:txBody>
      </p:sp>
      <p:pic>
        <p:nvPicPr>
          <p:cNvPr id="3" name="Picture 2">
            <a:extLst>
              <a:ext uri="{FF2B5EF4-FFF2-40B4-BE49-F238E27FC236}">
                <a16:creationId xmlns:a16="http://schemas.microsoft.com/office/drawing/2014/main" id="{D8960890-B16F-9143-96F6-65516364C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42" y="222320"/>
            <a:ext cx="5994413" cy="4687630"/>
          </a:xfrm>
          <a:prstGeom prst="rect">
            <a:avLst/>
          </a:prstGeom>
        </p:spPr>
      </p:pic>
    </p:spTree>
    <p:extLst>
      <p:ext uri="{BB962C8B-B14F-4D97-AF65-F5344CB8AC3E}">
        <p14:creationId xmlns:p14="http://schemas.microsoft.com/office/powerpoint/2010/main" val="206116199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6563373" y="3976970"/>
            <a:ext cx="2071339" cy="1031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Panning for gold at Gold Hill, Yukon Territory, c.1898. </a:t>
            </a:r>
            <a:br>
              <a:rPr lang="en-CA" sz="1100" b="1" dirty="0">
                <a:latin typeface="Helvetica Neue" panose="02000503000000020004" pitchFamily="2" charset="0"/>
                <a:ea typeface="Helvetica Neue" panose="02000503000000020004" pitchFamily="2" charset="0"/>
                <a:cs typeface="Helvetica Neue" panose="02000503000000020004" pitchFamily="2" charset="0"/>
              </a:rPr>
            </a:br>
            <a:r>
              <a:rPr lang="en-CA" sz="1100" b="1" dirty="0">
                <a:latin typeface="Helvetica Neue" panose="02000503000000020004" pitchFamily="2" charset="0"/>
                <a:ea typeface="Helvetica Neue" panose="02000503000000020004" pitchFamily="2" charset="0"/>
                <a:cs typeface="Helvetica Neue" panose="02000503000000020004" pitchFamily="2" charset="0"/>
              </a:rPr>
              <a:t>The Klondike Gold Rush </a:t>
            </a:r>
            <a:br>
              <a:rPr lang="en-CA" sz="1100" b="1" dirty="0">
                <a:latin typeface="Helvetica Neue" panose="02000503000000020004" pitchFamily="2" charset="0"/>
                <a:ea typeface="Helvetica Neue" panose="02000503000000020004" pitchFamily="2" charset="0"/>
                <a:cs typeface="Helvetica Neue" panose="02000503000000020004" pitchFamily="2" charset="0"/>
              </a:rPr>
            </a:br>
            <a:r>
              <a:rPr lang="en-CA" sz="1100" b="1" dirty="0">
                <a:latin typeface="Helvetica Neue" panose="02000503000000020004" pitchFamily="2" charset="0"/>
                <a:ea typeface="Helvetica Neue" panose="02000503000000020004" pitchFamily="2" charset="0"/>
                <a:cs typeface="Helvetica Neue" panose="02000503000000020004" pitchFamily="2" charset="0"/>
              </a:rPr>
              <a:t>drew hundreds of people </a:t>
            </a:r>
            <a:br>
              <a:rPr lang="en-CA" sz="1100" b="1" dirty="0">
                <a:latin typeface="Helvetica Neue" panose="02000503000000020004" pitchFamily="2" charset="0"/>
                <a:ea typeface="Helvetica Neue" panose="02000503000000020004" pitchFamily="2" charset="0"/>
                <a:cs typeface="Helvetica Neue" panose="02000503000000020004" pitchFamily="2" charset="0"/>
              </a:rPr>
            </a:br>
            <a:r>
              <a:rPr lang="en-CA" sz="1100" b="1" dirty="0">
                <a:latin typeface="Helvetica Neue" panose="02000503000000020004" pitchFamily="2" charset="0"/>
                <a:ea typeface="Helvetica Neue" panose="02000503000000020004" pitchFamily="2" charset="0"/>
                <a:cs typeface="Helvetica Neue" panose="02000503000000020004" pitchFamily="2" charset="0"/>
              </a:rPr>
              <a:t>to the Yukon. </a:t>
            </a:r>
          </a:p>
        </p:txBody>
      </p:sp>
      <p:pic>
        <p:nvPicPr>
          <p:cNvPr id="9" name="Picture 8">
            <a:extLst>
              <a:ext uri="{FF2B5EF4-FFF2-40B4-BE49-F238E27FC236}">
                <a16:creationId xmlns:a16="http://schemas.microsoft.com/office/drawing/2014/main" id="{38B759C8-0A6D-5F43-9D5E-6A366C965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522" y="249506"/>
            <a:ext cx="6117773" cy="4661161"/>
          </a:xfrm>
          <a:prstGeom prst="rect">
            <a:avLst/>
          </a:prstGeom>
        </p:spPr>
      </p:pic>
    </p:spTree>
    <p:extLst>
      <p:ext uri="{BB962C8B-B14F-4D97-AF65-F5344CB8AC3E}">
        <p14:creationId xmlns:p14="http://schemas.microsoft.com/office/powerpoint/2010/main" val="26531979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6844386" y="3627449"/>
            <a:ext cx="1848202" cy="1369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latin typeface="Helvetica Neue" panose="02000503000000020004" pitchFamily="2" charset="0"/>
                <a:ea typeface="Helvetica Neue" panose="02000503000000020004" pitchFamily="2" charset="0"/>
                <a:cs typeface="Helvetica Neue" panose="02000503000000020004" pitchFamily="2" charset="0"/>
              </a:rPr>
              <a:t>Certificate for Don Lee showing “the sum of five hundred dollars being the head tax due under the provisions of the Chinese Immigration Act,” August 1918.</a:t>
            </a:r>
          </a:p>
        </p:txBody>
      </p:sp>
      <p:pic>
        <p:nvPicPr>
          <p:cNvPr id="3" name="Picture 2">
            <a:extLst>
              <a:ext uri="{FF2B5EF4-FFF2-40B4-BE49-F238E27FC236}">
                <a16:creationId xmlns:a16="http://schemas.microsoft.com/office/drawing/2014/main" id="{7EFB0B3A-0169-1A48-8C06-20A03BA6D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567" y="228565"/>
            <a:ext cx="6373012" cy="4660265"/>
          </a:xfrm>
          <a:prstGeom prst="rect">
            <a:avLst/>
          </a:prstGeom>
        </p:spPr>
      </p:pic>
    </p:spTree>
    <p:extLst>
      <p:ext uri="{BB962C8B-B14F-4D97-AF65-F5344CB8AC3E}">
        <p14:creationId xmlns:p14="http://schemas.microsoft.com/office/powerpoint/2010/main" val="4133263863"/>
      </p:ext>
    </p:extLst>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1287</TotalTime>
  <Words>1143</Words>
  <Application>Microsoft Macintosh PowerPoint</Application>
  <PresentationFormat>On-screen Show (16:9)</PresentationFormat>
  <Paragraphs>44</Paragraphs>
  <Slides>32</Slides>
  <Notes>32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Helvetica Neue</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Jocelyn Anderson</dc:creator>
  <cp:lastModifiedBy>Art Canada Institute | Institut de l’art canadien</cp:lastModifiedBy>
  <cp:revision>125</cp:revision>
  <dcterms:modified xsi:type="dcterms:W3CDTF">2022-05-09T15:01:15Z</dcterms:modified>
</cp:coreProperties>
</file>