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3" r:id="rId11"/>
    <p:sldId id="292" r:id="rId12"/>
    <p:sldId id="290" r:id="rId13"/>
    <p:sldId id="291" r:id="rId14"/>
    <p:sldId id="266" r:id="rId15"/>
    <p:sldId id="294" r:id="rId16"/>
    <p:sldId id="296" r:id="rId17"/>
    <p:sldId id="297" r:id="rId18"/>
    <p:sldId id="298" r:id="rId19"/>
    <p:sldId id="299" r:id="rId20"/>
    <p:sldId id="295" r:id="rId21"/>
    <p:sldId id="301" r:id="rId22"/>
    <p:sldId id="302" r:id="rId23"/>
    <p:sldId id="300" r:id="rId24"/>
    <p:sldId id="304" r:id="rId25"/>
    <p:sldId id="303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313" r:id="rId35"/>
    <p:sldId id="314" r:id="rId36"/>
    <p:sldId id="315" r:id="rId37"/>
    <p:sldId id="316" r:id="rId38"/>
    <p:sldId id="317" r:id="rId39"/>
    <p:sldId id="318" r:id="rId40"/>
    <p:sldId id="319" r:id="rId41"/>
    <p:sldId id="320" r:id="rId42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99"/>
    <p:restoredTop sz="75766" autoAdjust="0"/>
  </p:normalViewPr>
  <p:slideViewPr>
    <p:cSldViewPr snapToGrid="0" snapToObjects="1">
      <p:cViewPr varScale="1">
        <p:scale>
          <a:sx n="130" d="100"/>
          <a:sy n="130" d="100"/>
        </p:scale>
        <p:origin x="16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celyn Anderson" userId="fb29ce2979debd91" providerId="LiveId" clId="{EFCF9FCC-514F-466B-9A27-9C7FC347A7D7}"/>
    <pc:docChg chg="modSld">
      <pc:chgData name="Jocelyn Anderson" userId="fb29ce2979debd91" providerId="LiveId" clId="{EFCF9FCC-514F-466B-9A27-9C7FC347A7D7}" dt="2021-10-18T22:59:29.393" v="175" actId="20577"/>
      <pc:docMkLst>
        <pc:docMk/>
      </pc:docMkLst>
      <pc:sldChg chg="modSp mod">
        <pc:chgData name="Jocelyn Anderson" userId="fb29ce2979debd91" providerId="LiveId" clId="{EFCF9FCC-514F-466B-9A27-9C7FC347A7D7}" dt="2021-10-18T22:56:53.454" v="0" actId="114"/>
        <pc:sldMkLst>
          <pc:docMk/>
          <pc:sldMk cId="336830298" sldId="299"/>
        </pc:sldMkLst>
        <pc:spChg chg="mod">
          <ac:chgData name="Jocelyn Anderson" userId="fb29ce2979debd91" providerId="LiveId" clId="{EFCF9FCC-514F-466B-9A27-9C7FC347A7D7}" dt="2021-10-18T22:56:53.454" v="0" actId="114"/>
          <ac:spMkLst>
            <pc:docMk/>
            <pc:sldMk cId="336830298" sldId="299"/>
            <ac:spMk id="139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8:42.075" v="46" actId="20577"/>
        <pc:sldMkLst>
          <pc:docMk/>
          <pc:sldMk cId="3955984837" sldId="305"/>
        </pc:sldMkLst>
        <pc:spChg chg="mod">
          <ac:chgData name="Jocelyn Anderson" userId="fb29ce2979debd91" providerId="LiveId" clId="{EFCF9FCC-514F-466B-9A27-9C7FC347A7D7}" dt="2021-10-18T22:58:42.075" v="46" actId="20577"/>
          <ac:spMkLst>
            <pc:docMk/>
            <pc:sldMk cId="3955984837" sldId="305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8:54.741" v="67" actId="20577"/>
        <pc:sldMkLst>
          <pc:docMk/>
          <pc:sldMk cId="3743004661" sldId="306"/>
        </pc:sldMkLst>
        <pc:spChg chg="mod">
          <ac:chgData name="Jocelyn Anderson" userId="fb29ce2979debd91" providerId="LiveId" clId="{EFCF9FCC-514F-466B-9A27-9C7FC347A7D7}" dt="2021-10-18T22:58:54.741" v="67" actId="20577"/>
          <ac:spMkLst>
            <pc:docMk/>
            <pc:sldMk cId="3743004661" sldId="306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9:04.864" v="103" actId="20577"/>
        <pc:sldMkLst>
          <pc:docMk/>
          <pc:sldMk cId="1487328736" sldId="307"/>
        </pc:sldMkLst>
        <pc:spChg chg="mod">
          <ac:chgData name="Jocelyn Anderson" userId="fb29ce2979debd91" providerId="LiveId" clId="{EFCF9FCC-514F-466B-9A27-9C7FC347A7D7}" dt="2021-10-18T22:59:04.864" v="103" actId="20577"/>
          <ac:spMkLst>
            <pc:docMk/>
            <pc:sldMk cId="1487328736" sldId="307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9:17.210" v="139" actId="20577"/>
        <pc:sldMkLst>
          <pc:docMk/>
          <pc:sldMk cId="125935808" sldId="308"/>
        </pc:sldMkLst>
        <pc:spChg chg="mod">
          <ac:chgData name="Jocelyn Anderson" userId="fb29ce2979debd91" providerId="LiveId" clId="{EFCF9FCC-514F-466B-9A27-9C7FC347A7D7}" dt="2021-10-18T22:59:17.210" v="139" actId="20577"/>
          <ac:spMkLst>
            <pc:docMk/>
            <pc:sldMk cId="125935808" sldId="308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9:29.393" v="175" actId="20577"/>
        <pc:sldMkLst>
          <pc:docMk/>
          <pc:sldMk cId="4066970366" sldId="309"/>
        </pc:sldMkLst>
        <pc:spChg chg="mod">
          <ac:chgData name="Jocelyn Anderson" userId="fb29ce2979debd91" providerId="LiveId" clId="{EFCF9FCC-514F-466B-9A27-9C7FC347A7D7}" dt="2021-10-18T22:59:29.393" v="175" actId="20577"/>
          <ac:spMkLst>
            <pc:docMk/>
            <pc:sldMk cId="4066970366" sldId="309"/>
            <ac:spMk id="14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280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716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991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270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770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2654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348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50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4572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575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349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6608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7637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042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6807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3604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2935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7374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1799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5193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5644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588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9004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8680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3580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4634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8030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79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1437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28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9840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0496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460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208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073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281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018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251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924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933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50007C-C323-2B86-DF26-D7CD1654E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" y="0"/>
            <a:ext cx="9140668" cy="514537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973394" y="4621162"/>
            <a:ext cx="6558118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 err="1">
                <a:sym typeface="Helvetica Neue"/>
              </a:rPr>
              <a:t>Tempête</a:t>
            </a:r>
            <a:r>
              <a:rPr lang="en-CA" sz="1100" b="1" dirty="0">
                <a:sym typeface="Helvetica Neue"/>
              </a:rPr>
              <a:t> de </a:t>
            </a:r>
            <a:r>
              <a:rPr lang="en-CA" sz="1100" b="1" dirty="0" err="1">
                <a:sym typeface="Helvetica Neue"/>
              </a:rPr>
              <a:t>poussière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dirty="0" err="1">
                <a:sym typeface="Helvetica Neue"/>
              </a:rPr>
              <a:t>aéroport</a:t>
            </a:r>
            <a:r>
              <a:rPr lang="en-CA" sz="1100" b="1" dirty="0">
                <a:sym typeface="Helvetica Neue"/>
              </a:rPr>
              <a:t> Pearce, Alberta, </a:t>
            </a:r>
            <a:r>
              <a:rPr lang="en-CA" sz="1100" b="1" dirty="0" err="1">
                <a:sym typeface="Helvetica Neue"/>
              </a:rPr>
              <a:t>avril</a:t>
            </a:r>
            <a:r>
              <a:rPr lang="en-CA" sz="1100" b="1" dirty="0">
                <a:sym typeface="Helvetica Neue"/>
              </a:rPr>
              <a:t> 1942.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4586F1-4F10-5C0A-E637-CEC18FCE80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81" y="317892"/>
            <a:ext cx="7032437" cy="423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442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847305" y="4473677"/>
            <a:ext cx="3047998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 </a:t>
            </a:r>
            <a:r>
              <a:rPr lang="en-CA" sz="1100" b="1" dirty="0" err="1">
                <a:sym typeface="Helvetica Neue"/>
              </a:rPr>
              <a:t>à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l’entrée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principale</a:t>
            </a:r>
            <a:r>
              <a:rPr lang="en-CA" sz="1100" b="1" dirty="0">
                <a:sym typeface="Helvetica Neue"/>
              </a:rPr>
              <a:t> de </a:t>
            </a:r>
            <a:r>
              <a:rPr lang="en-CA" sz="1100" b="1" dirty="0" err="1">
                <a:sym typeface="Helvetica Neue"/>
              </a:rPr>
              <a:t>sa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maison</a:t>
            </a:r>
            <a:r>
              <a:rPr lang="en-CA" sz="1100" b="1" dirty="0">
                <a:sym typeface="Helvetica Neue"/>
              </a:rPr>
              <a:t>, Winnipeg, v.1905.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20F592-8581-B7C4-5958-218908583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393" y="255638"/>
            <a:ext cx="2215836" cy="463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8915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435510" y="4493342"/>
            <a:ext cx="5869858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 err="1">
                <a:sym typeface="Helvetica Neue"/>
              </a:rPr>
              <a:t>L’œuvre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murale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d’Augustus</a:t>
            </a:r>
            <a:r>
              <a:rPr lang="en-CA" sz="1100" b="1" dirty="0">
                <a:sym typeface="Helvetica Neue"/>
              </a:rPr>
              <a:t> Vincent Tack, </a:t>
            </a:r>
            <a:r>
              <a:rPr lang="en-CA" sz="1100" b="1" i="1" dirty="0">
                <a:sym typeface="Helvetica Neue"/>
              </a:rPr>
              <a:t>Allegory of Law </a:t>
            </a:r>
            <a:r>
              <a:rPr lang="en-CA" sz="1100" b="1" dirty="0">
                <a:sym typeface="Helvetica Neue"/>
              </a:rPr>
              <a:t>(</a:t>
            </a:r>
            <a:r>
              <a:rPr lang="en-CA" sz="1100" b="1" i="1" dirty="0" err="1">
                <a:sym typeface="Helvetica Neue"/>
              </a:rPr>
              <a:t>L’allégorie</a:t>
            </a:r>
            <a:r>
              <a:rPr lang="en-CA" sz="1100" b="1" i="1" dirty="0">
                <a:sym typeface="Helvetica Neue"/>
              </a:rPr>
              <a:t> de la </a:t>
            </a:r>
            <a:r>
              <a:rPr lang="en-CA" sz="1100" b="1" i="1" dirty="0" err="1">
                <a:sym typeface="Helvetica Neue"/>
              </a:rPr>
              <a:t>loi</a:t>
            </a:r>
            <a:r>
              <a:rPr lang="en-CA" sz="1100" b="1" dirty="0">
                <a:sym typeface="Helvetica Neue"/>
              </a:rPr>
              <a:t>), a </a:t>
            </a:r>
            <a:r>
              <a:rPr lang="en-CA" sz="1100" b="1" dirty="0" err="1">
                <a:sym typeface="Helvetica Neue"/>
              </a:rPr>
              <a:t>été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dévoilée</a:t>
            </a:r>
            <a:r>
              <a:rPr lang="en-CA" sz="1100" b="1" dirty="0">
                <a:sym typeface="Helvetica Neue"/>
              </a:rPr>
              <a:t> le 15 </a:t>
            </a:r>
            <a:r>
              <a:rPr lang="en-CA" sz="1100" b="1" dirty="0" err="1">
                <a:sym typeface="Helvetica Neue"/>
              </a:rPr>
              <a:t>juillet</a:t>
            </a:r>
            <a:r>
              <a:rPr lang="en-CA" sz="1100" b="1" dirty="0">
                <a:sym typeface="Helvetica Neue"/>
              </a:rPr>
              <a:t> 1920, au Palais </a:t>
            </a:r>
            <a:r>
              <a:rPr lang="en-CA" sz="1100" b="1" dirty="0" err="1">
                <a:sym typeface="Helvetica Neue"/>
              </a:rPr>
              <a:t>législatif</a:t>
            </a:r>
            <a:r>
              <a:rPr lang="en-CA" sz="1100" b="1" dirty="0">
                <a:sym typeface="Helvetica Neue"/>
              </a:rPr>
              <a:t> du Manitoba, Winnipeg.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D46500-B94A-EA42-C1DF-301095601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819" y="492054"/>
            <a:ext cx="5953389" cy="392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5539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535557" y="4060724"/>
            <a:ext cx="2261424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Self-Portrait</a:t>
            </a:r>
            <a:r>
              <a:rPr lang="en-CA" sz="1100" b="1" dirty="0">
                <a:sym typeface="Helvetica Neue"/>
              </a:rPr>
              <a:t> (</a:t>
            </a:r>
            <a:r>
              <a:rPr lang="en-CA" sz="1100" b="1" i="1" dirty="0" err="1">
                <a:sym typeface="Helvetica Neue"/>
              </a:rPr>
              <a:t>Autoportrait</a:t>
            </a:r>
            <a:r>
              <a:rPr lang="en-CA" sz="1100" b="1" dirty="0">
                <a:sym typeface="Helvetica Neue"/>
              </a:rPr>
              <a:t>), v.1945. FitzGerald </a:t>
            </a:r>
            <a:r>
              <a:rPr lang="en-CA" sz="1100" b="1" dirty="0" err="1">
                <a:sym typeface="Helvetica Neue"/>
              </a:rPr>
              <a:t>réalise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une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série</a:t>
            </a:r>
            <a:r>
              <a:rPr lang="en-CA" sz="1100" b="1" dirty="0">
                <a:sym typeface="Helvetica Neue"/>
              </a:rPr>
              <a:t> de </a:t>
            </a:r>
            <a:r>
              <a:rPr lang="en-CA" sz="1100" b="1" dirty="0" err="1">
                <a:sym typeface="Helvetica Neue"/>
              </a:rPr>
              <a:t>douze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autoportraits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vers</a:t>
            </a:r>
            <a:r>
              <a:rPr lang="en-CA" sz="1100" b="1" dirty="0">
                <a:sym typeface="Helvetica Neue"/>
              </a:rPr>
              <a:t> 1945.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FCAD7C-CBDE-41A4-6287-B31C38B00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13" y="181327"/>
            <a:ext cx="3696929" cy="478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4583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086167" y="3834579"/>
            <a:ext cx="2605548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Garage and House</a:t>
            </a:r>
            <a:r>
              <a:rPr lang="en-CA" sz="1100" b="1" dirty="0">
                <a:sym typeface="Helvetica Neue"/>
              </a:rPr>
              <a:t> (</a:t>
            </a:r>
            <a:r>
              <a:rPr lang="en-CA" sz="1100" b="1" i="1" dirty="0">
                <a:sym typeface="Helvetica Neue"/>
              </a:rPr>
              <a:t>Garage et </a:t>
            </a:r>
            <a:r>
              <a:rPr lang="en-CA" sz="1100" b="1" i="1" dirty="0" err="1">
                <a:sym typeface="Helvetica Neue"/>
              </a:rPr>
              <a:t>maison</a:t>
            </a:r>
            <a:r>
              <a:rPr lang="en-CA" sz="1100" b="1" dirty="0">
                <a:sym typeface="Helvetica Neue"/>
              </a:rPr>
              <a:t>), 1928. FitzGerald </a:t>
            </a:r>
            <a:r>
              <a:rPr lang="en-CA" sz="1100" b="1" dirty="0" err="1">
                <a:sym typeface="Helvetica Neue"/>
              </a:rPr>
              <a:t>porte</a:t>
            </a:r>
            <a:r>
              <a:rPr lang="en-CA" sz="1100" b="1" dirty="0">
                <a:sym typeface="Helvetica Neue"/>
              </a:rPr>
              <a:t> attention </a:t>
            </a:r>
            <a:r>
              <a:rPr lang="en-CA" sz="1100" b="1" dirty="0" err="1">
                <a:sym typeface="Helvetica Neue"/>
              </a:rPr>
              <a:t>à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tous</a:t>
            </a:r>
            <a:r>
              <a:rPr lang="en-CA" sz="1100" b="1" dirty="0">
                <a:sym typeface="Helvetica Neue"/>
              </a:rPr>
              <a:t> les </a:t>
            </a:r>
            <a:r>
              <a:rPr lang="en-CA" sz="1100" b="1" dirty="0" err="1">
                <a:sym typeface="Helvetica Neue"/>
              </a:rPr>
              <a:t>détails</a:t>
            </a:r>
            <a:r>
              <a:rPr lang="en-CA" sz="1100" b="1" dirty="0">
                <a:sym typeface="Helvetica Neue"/>
              </a:rPr>
              <a:t> d'un quartier, </a:t>
            </a:r>
            <a:r>
              <a:rPr lang="en-CA" sz="1100" b="1" dirty="0" err="1">
                <a:sym typeface="Helvetica Neue"/>
              </a:rPr>
              <a:t>incluant</a:t>
            </a:r>
            <a:r>
              <a:rPr lang="en-CA" sz="1100" b="1" dirty="0">
                <a:sym typeface="Helvetica Neue"/>
              </a:rPr>
              <a:t> les </a:t>
            </a:r>
            <a:r>
              <a:rPr lang="en-CA" sz="1100" b="1" dirty="0" err="1">
                <a:sym typeface="Helvetica Neue"/>
              </a:rPr>
              <a:t>bâtiments</a:t>
            </a:r>
            <a:r>
              <a:rPr lang="en-CA" sz="1100" b="1" dirty="0">
                <a:sym typeface="Helvetica Neue"/>
              </a:rPr>
              <a:t>, les </a:t>
            </a:r>
            <a:r>
              <a:rPr lang="en-CA" sz="1100" b="1" dirty="0" err="1">
                <a:sym typeface="Helvetica Neue"/>
              </a:rPr>
              <a:t>arbres</a:t>
            </a:r>
            <a:r>
              <a:rPr lang="en-CA" sz="1100" b="1" dirty="0">
                <a:sym typeface="Helvetica Neue"/>
              </a:rPr>
              <a:t>, les </a:t>
            </a:r>
            <a:r>
              <a:rPr lang="en-CA" sz="1100" b="1" dirty="0" err="1">
                <a:sym typeface="Helvetica Neue"/>
              </a:rPr>
              <a:t>clôtures</a:t>
            </a:r>
            <a:r>
              <a:rPr lang="en-CA" sz="1100" b="1" dirty="0">
                <a:sym typeface="Helvetica Neue"/>
              </a:rPr>
              <a:t> et les ombres.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9992D6-91F8-50C5-1118-49E14C0CB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21" y="501853"/>
            <a:ext cx="5386261" cy="4399250"/>
          </a:xfrm>
          <a:prstGeom prst="rect">
            <a:avLst/>
          </a:prstGeom>
        </p:spPr>
      </p:pic>
      <p:sp>
        <p:nvSpPr>
          <p:cNvPr id="7" name="Google Shape;90;p19">
            <a:extLst>
              <a:ext uri="{FF2B5EF4-FFF2-40B4-BE49-F238E27FC236}">
                <a16:creationId xmlns:a16="http://schemas.microsoft.com/office/drawing/2014/main" id="{4E97CDB7-75FE-CAEF-2148-ECE63E61185F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  <a:endParaRPr lang="en-CA" dirty="0"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329085" y="4060721"/>
            <a:ext cx="2880852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Williamson’s Garage</a:t>
            </a:r>
            <a:r>
              <a:rPr lang="en-CA" sz="1100" b="1" dirty="0">
                <a:sym typeface="Helvetica Neue"/>
              </a:rPr>
              <a:t> (</a:t>
            </a:r>
            <a:r>
              <a:rPr lang="en-CA" sz="1100" b="1" i="1" dirty="0">
                <a:sym typeface="Helvetica Neue"/>
              </a:rPr>
              <a:t>Le garage de Williamson</a:t>
            </a:r>
            <a:r>
              <a:rPr lang="en-CA" sz="1100" b="1" dirty="0">
                <a:sym typeface="Helvetica Neue"/>
              </a:rPr>
              <a:t>), 1927. </a:t>
            </a:r>
            <a:r>
              <a:rPr lang="en-CA" sz="1100" b="1" dirty="0" err="1">
                <a:sym typeface="Helvetica Neue"/>
              </a:rPr>
              <a:t>Cette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œuvre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est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l’une</a:t>
            </a:r>
            <a:r>
              <a:rPr lang="en-CA" sz="1100" b="1" dirty="0">
                <a:sym typeface="Helvetica Neue"/>
              </a:rPr>
              <a:t> des premières dans </a:t>
            </a:r>
            <a:r>
              <a:rPr lang="en-CA" sz="1100" b="1" dirty="0" err="1">
                <a:sym typeface="Helvetica Neue"/>
              </a:rPr>
              <a:t>lesquelles</a:t>
            </a:r>
            <a:r>
              <a:rPr lang="en-CA" sz="1100" b="1" dirty="0">
                <a:sym typeface="Helvetica Neue"/>
              </a:rPr>
              <a:t> FitzGerald </a:t>
            </a:r>
            <a:r>
              <a:rPr lang="en-CA" sz="1100" b="1" dirty="0" err="1">
                <a:sym typeface="Helvetica Neue"/>
              </a:rPr>
              <a:t>représente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une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arrière-cour</a:t>
            </a:r>
            <a:r>
              <a:rPr lang="en-CA" sz="1100" b="1" dirty="0">
                <a:sym typeface="Helvetica Neue"/>
              </a:rPr>
              <a:t> de Winnipeg.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A6A4DF-5C55-7471-7F65-A2D570C64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618" y="458151"/>
            <a:ext cx="3692189" cy="451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4839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351641" y="4011562"/>
            <a:ext cx="2290915" cy="1021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A. Y. Jackson, </a:t>
            </a:r>
            <a:r>
              <a:rPr lang="en-CA" sz="1100" b="1" i="1" dirty="0">
                <a:sym typeface="Helvetica Neue"/>
              </a:rPr>
              <a:t>Red Barn, Petite Rivière </a:t>
            </a:r>
            <a:r>
              <a:rPr lang="en-CA" sz="1100" b="1" dirty="0">
                <a:sym typeface="Helvetica Neue"/>
              </a:rPr>
              <a:t>(</a:t>
            </a:r>
            <a:r>
              <a:rPr lang="en-CA" sz="1100" b="1" i="1" dirty="0">
                <a:sym typeface="Helvetica Neue"/>
              </a:rPr>
              <a:t>Grange rouge, Petite Rivière</a:t>
            </a:r>
            <a:r>
              <a:rPr lang="en-CA" sz="1100" b="1" dirty="0">
                <a:sym typeface="Helvetica Neue"/>
              </a:rPr>
              <a:t>), v.1930. Jackson a </a:t>
            </a:r>
            <a:r>
              <a:rPr lang="en-CA" sz="1100" b="1" dirty="0" err="1">
                <a:sym typeface="Helvetica Neue"/>
              </a:rPr>
              <a:t>peint</a:t>
            </a:r>
            <a:r>
              <a:rPr lang="en-CA" sz="1100" b="1" dirty="0">
                <a:sym typeface="Helvetica Neue"/>
              </a:rPr>
              <a:t> de </a:t>
            </a:r>
            <a:r>
              <a:rPr lang="en-CA" sz="1100" b="1" dirty="0" err="1">
                <a:sym typeface="Helvetica Neue"/>
              </a:rPr>
              <a:t>nombreux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paysages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d'hiver</a:t>
            </a:r>
            <a:r>
              <a:rPr lang="en-CA" sz="1100" b="1" dirty="0">
                <a:sym typeface="Helvetica Neue"/>
              </a:rPr>
              <a:t> au Québec.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863524-9052-9F67-B67B-31AF3E360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67" y="548499"/>
            <a:ext cx="5565357" cy="437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3169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125495" y="3696930"/>
            <a:ext cx="2143434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Doc Snyder’s House </a:t>
            </a:r>
            <a:r>
              <a:rPr lang="en-CA" sz="1100" b="1" dirty="0">
                <a:sym typeface="Helvetica Neue"/>
              </a:rPr>
              <a:t>(</a:t>
            </a:r>
            <a:r>
              <a:rPr lang="en-CA" sz="1100" b="1" i="1" dirty="0">
                <a:sym typeface="Helvetica Neue"/>
              </a:rPr>
              <a:t>La </a:t>
            </a:r>
            <a:r>
              <a:rPr lang="en-CA" sz="1100" b="1" i="1" dirty="0" err="1">
                <a:sym typeface="Helvetica Neue"/>
              </a:rPr>
              <a:t>maison</a:t>
            </a:r>
            <a:r>
              <a:rPr lang="en-CA" sz="1100" b="1" i="1" dirty="0">
                <a:sym typeface="Helvetica Neue"/>
              </a:rPr>
              <a:t> du </a:t>
            </a:r>
            <a:r>
              <a:rPr lang="en-CA" sz="1100" b="1" i="1" dirty="0" err="1">
                <a:sym typeface="Helvetica Neue"/>
              </a:rPr>
              <a:t>docteur</a:t>
            </a:r>
            <a:r>
              <a:rPr lang="en-CA" sz="1100" b="1" i="1" dirty="0">
                <a:sym typeface="Helvetica Neue"/>
              </a:rPr>
              <a:t> Snyder</a:t>
            </a:r>
            <a:r>
              <a:rPr lang="en-CA" sz="1100" b="1" dirty="0">
                <a:sym typeface="Helvetica Neue"/>
              </a:rPr>
              <a:t>), 1931. Le </a:t>
            </a:r>
            <a:r>
              <a:rPr lang="en-CA" sz="1100" b="1" dirty="0" err="1">
                <a:sym typeface="Helvetica Neue"/>
              </a:rPr>
              <a:t>docteur</a:t>
            </a:r>
            <a:r>
              <a:rPr lang="en-CA" sz="1100" b="1" dirty="0">
                <a:sym typeface="Helvetica Neue"/>
              </a:rPr>
              <a:t> Snyder, un </a:t>
            </a:r>
            <a:r>
              <a:rPr lang="en-CA" sz="1100" b="1" dirty="0" err="1">
                <a:sym typeface="Helvetica Neue"/>
              </a:rPr>
              <a:t>dentiste</a:t>
            </a:r>
            <a:r>
              <a:rPr lang="en-CA" sz="1100" b="1" dirty="0">
                <a:sym typeface="Helvetica Neue"/>
              </a:rPr>
              <a:t> de Winnipeg, </a:t>
            </a:r>
            <a:r>
              <a:rPr lang="en-CA" sz="1100" b="1" dirty="0" err="1">
                <a:sym typeface="Helvetica Neue"/>
              </a:rPr>
              <a:t>habitait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à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quelques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portes</a:t>
            </a:r>
            <a:r>
              <a:rPr lang="en-CA" sz="1100" b="1" dirty="0">
                <a:sym typeface="Helvetica Neue"/>
              </a:rPr>
              <a:t> de la </a:t>
            </a:r>
            <a:r>
              <a:rPr lang="en-CA" sz="1100" b="1" dirty="0" err="1">
                <a:sym typeface="Helvetica Neue"/>
              </a:rPr>
              <a:t>maison</a:t>
            </a:r>
            <a:r>
              <a:rPr lang="en-CA" sz="1100" b="1" dirty="0">
                <a:sym typeface="Helvetica Neue"/>
              </a:rPr>
              <a:t> de FitzGerald. 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FBB8AE-3494-5FE9-0ACA-DB229E011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25" y="530941"/>
            <a:ext cx="4945250" cy="439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6586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331976" y="3834581"/>
            <a:ext cx="2438399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A. Y. Jackson, </a:t>
            </a:r>
            <a:r>
              <a:rPr lang="en-CA" sz="1100" b="1" i="1" dirty="0">
                <a:sym typeface="Helvetica Neue"/>
              </a:rPr>
              <a:t>The St. Lawrence in Winter</a:t>
            </a:r>
            <a:r>
              <a:rPr lang="en-CA" sz="1100" b="1" dirty="0">
                <a:sym typeface="Helvetica Neue"/>
              </a:rPr>
              <a:t> (</a:t>
            </a:r>
            <a:r>
              <a:rPr lang="en-CA" sz="1100" b="1" i="1" dirty="0">
                <a:sym typeface="Helvetica Neue"/>
              </a:rPr>
              <a:t>Le Saint-Laurent </a:t>
            </a:r>
            <a:r>
              <a:rPr lang="en-CA" sz="1100" b="1" i="1" dirty="0" err="1">
                <a:sym typeface="Helvetica Neue"/>
              </a:rPr>
              <a:t>en</a:t>
            </a:r>
            <a:r>
              <a:rPr lang="en-CA" sz="1100" b="1" i="1" dirty="0">
                <a:sym typeface="Helvetica Neue"/>
              </a:rPr>
              <a:t> hiver</a:t>
            </a:r>
            <a:r>
              <a:rPr lang="en-CA" sz="1100" b="1" dirty="0">
                <a:sym typeface="Helvetica Neue"/>
              </a:rPr>
              <a:t>), v.1931. Dans </a:t>
            </a:r>
            <a:r>
              <a:rPr lang="en-CA" sz="1100" b="1" dirty="0" err="1">
                <a:sym typeface="Helvetica Neue"/>
              </a:rPr>
              <a:t>cette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scène</a:t>
            </a:r>
            <a:r>
              <a:rPr lang="en-CA" sz="1100" b="1" dirty="0">
                <a:sym typeface="Helvetica Neue"/>
              </a:rPr>
              <a:t>, les </a:t>
            </a:r>
            <a:r>
              <a:rPr lang="en-CA" sz="1100" b="1" dirty="0" err="1">
                <a:sym typeface="Helvetica Neue"/>
              </a:rPr>
              <a:t>arbres</a:t>
            </a:r>
            <a:r>
              <a:rPr lang="en-CA" sz="1100" b="1" dirty="0">
                <a:sym typeface="Helvetica Neue"/>
              </a:rPr>
              <a:t> et les </a:t>
            </a:r>
            <a:r>
              <a:rPr lang="en-CA" sz="1100" b="1" dirty="0" err="1">
                <a:sym typeface="Helvetica Neue"/>
              </a:rPr>
              <a:t>bâtiments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forment</a:t>
            </a:r>
            <a:r>
              <a:rPr lang="en-CA" sz="1100" b="1" dirty="0">
                <a:sym typeface="Helvetica Neue"/>
              </a:rPr>
              <a:t> un fort </a:t>
            </a:r>
            <a:r>
              <a:rPr lang="en-CA" sz="1100" b="1" dirty="0" err="1">
                <a:sym typeface="Helvetica Neue"/>
              </a:rPr>
              <a:t>contraste</a:t>
            </a:r>
            <a:r>
              <a:rPr lang="en-CA" sz="1100" b="1" dirty="0">
                <a:sym typeface="Helvetica Neue"/>
              </a:rPr>
              <a:t> avec </a:t>
            </a:r>
            <a:r>
              <a:rPr lang="en-CA" sz="1100" b="1" dirty="0" err="1">
                <a:sym typeface="Helvetica Neue"/>
              </a:rPr>
              <a:t>l’épaisse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neige</a:t>
            </a:r>
            <a:r>
              <a:rPr lang="en-CA" sz="1100" b="1" dirty="0">
                <a:sym typeface="Helvetica Neue"/>
              </a:rPr>
              <a:t>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1F4AEA-BA6D-0388-3F09-DADE1302D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12" y="589934"/>
            <a:ext cx="5624877" cy="432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2655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142271" y="3893574"/>
            <a:ext cx="2723531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From an Upstairs Window, Winter </a:t>
            </a:r>
            <a:r>
              <a:rPr lang="en-CA" sz="1100" b="1" dirty="0">
                <a:sym typeface="Helvetica Neue"/>
              </a:rPr>
              <a:t>(</a:t>
            </a:r>
            <a:r>
              <a:rPr lang="en-CA" sz="1100" b="1" i="1" dirty="0" err="1">
                <a:sym typeface="Helvetica Neue"/>
              </a:rPr>
              <a:t>D’une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i="1" dirty="0" err="1">
                <a:sym typeface="Helvetica Neue"/>
              </a:rPr>
              <a:t>fenêtre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i="1" dirty="0" err="1">
                <a:sym typeface="Helvetica Neue"/>
              </a:rPr>
              <a:t>d’en</a:t>
            </a:r>
            <a:r>
              <a:rPr lang="en-CA" sz="1100" b="1" i="1" dirty="0">
                <a:sym typeface="Helvetica Neue"/>
              </a:rPr>
              <a:t> haut, </a:t>
            </a:r>
            <a:r>
              <a:rPr lang="en-CA" sz="1100" b="1" i="1" dirty="0" err="1">
                <a:sym typeface="Helvetica Neue"/>
              </a:rPr>
              <a:t>l’hiver</a:t>
            </a:r>
            <a:r>
              <a:rPr lang="en-CA" sz="1100" b="1" dirty="0">
                <a:sym typeface="Helvetica Neue"/>
              </a:rPr>
              <a:t>), v.1950-1951. </a:t>
            </a:r>
            <a:r>
              <a:rPr lang="en-CA" sz="1100" b="1" dirty="0" err="1">
                <a:sym typeface="Helvetica Neue"/>
              </a:rPr>
              <a:t>FitzGerlad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s’intéresse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ici</a:t>
            </a:r>
            <a:r>
              <a:rPr lang="en-CA" sz="1100" b="1" dirty="0">
                <a:sym typeface="Helvetica Neue"/>
              </a:rPr>
              <a:t> au point de </a:t>
            </a:r>
            <a:r>
              <a:rPr lang="en-CA" sz="1100" b="1" dirty="0" err="1">
                <a:sym typeface="Helvetica Neue"/>
              </a:rPr>
              <a:t>vue</a:t>
            </a:r>
            <a:r>
              <a:rPr lang="en-CA" sz="1100" b="1" dirty="0">
                <a:sym typeface="Helvetica Neue"/>
              </a:rPr>
              <a:t> particulier d’un </a:t>
            </a:r>
            <a:r>
              <a:rPr lang="en-CA" sz="1100" b="1" dirty="0" err="1">
                <a:sym typeface="Helvetica Neue"/>
              </a:rPr>
              <a:t>arbre</a:t>
            </a:r>
            <a:r>
              <a:rPr lang="en-CA" sz="1100" b="1" dirty="0">
                <a:sym typeface="Helvetica Neue"/>
              </a:rPr>
              <a:t> vu </a:t>
            </a:r>
            <a:r>
              <a:rPr lang="en-CA" sz="1100" b="1" dirty="0" err="1">
                <a:sym typeface="Helvetica Neue"/>
              </a:rPr>
              <a:t>d’une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fenêtre</a:t>
            </a:r>
            <a:r>
              <a:rPr lang="en-CA" sz="1100" b="1" dirty="0">
                <a:sym typeface="Helvetica Neue"/>
              </a:rPr>
              <a:t> du </a:t>
            </a:r>
            <a:r>
              <a:rPr lang="en-CA" sz="1100" b="1" dirty="0" err="1">
                <a:sym typeface="Helvetica Neue"/>
              </a:rPr>
              <a:t>grenier</a:t>
            </a:r>
            <a:r>
              <a:rPr lang="en-CA" sz="1100" b="1" dirty="0">
                <a:sym typeface="Helvetica Neue"/>
              </a:rPr>
              <a:t>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B94001-A634-ACD4-029A-EEB344D38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487" y="460375"/>
            <a:ext cx="3370357" cy="450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029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116005" y="4060723"/>
            <a:ext cx="3064435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Lionel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LeMoine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FitzGerald,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Woman with Camera Outdoors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Femme avec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caméra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plein air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v.1917. 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projet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FitzGerald pour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peinture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partie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inspiré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publicité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caméras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88B047-AC2E-07E7-B0C3-624AB380F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30" y="166369"/>
            <a:ext cx="3232230" cy="481076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722374" y="4168877"/>
            <a:ext cx="2792361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 err="1">
                <a:sym typeface="Helvetica Neue"/>
              </a:rPr>
              <a:t>Lawren</a:t>
            </a:r>
            <a:r>
              <a:rPr lang="en-CA" sz="1100" b="1" dirty="0">
                <a:sym typeface="Helvetica Neue"/>
              </a:rPr>
              <a:t> S. Harris, </a:t>
            </a:r>
            <a:r>
              <a:rPr lang="en-CA" sz="1100" b="1" i="1" dirty="0">
                <a:sym typeface="Helvetica Neue"/>
              </a:rPr>
              <a:t>Snow, Algonquin Park </a:t>
            </a:r>
            <a:r>
              <a:rPr lang="en-CA" sz="1100" b="1" dirty="0">
                <a:sym typeface="Helvetica Neue"/>
              </a:rPr>
              <a:t>(</a:t>
            </a:r>
            <a:r>
              <a:rPr lang="en-CA" sz="1100" b="1" i="1" dirty="0" err="1">
                <a:sym typeface="Helvetica Neue"/>
              </a:rPr>
              <a:t>Neige</a:t>
            </a:r>
            <a:r>
              <a:rPr lang="en-CA" sz="1100" b="1" i="1" dirty="0">
                <a:sym typeface="Helvetica Neue"/>
              </a:rPr>
              <a:t>, Parc Algonquin</a:t>
            </a:r>
            <a:r>
              <a:rPr lang="en-CA" sz="1100" b="1" dirty="0">
                <a:sym typeface="Helvetica Neue"/>
              </a:rPr>
              <a:t>), 1915. Au début de </a:t>
            </a:r>
            <a:r>
              <a:rPr lang="en-CA" sz="1100" b="1" dirty="0" err="1">
                <a:sym typeface="Helvetica Neue"/>
              </a:rPr>
              <a:t>sa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carrière</a:t>
            </a:r>
            <a:r>
              <a:rPr lang="en-CA" sz="1100" b="1" dirty="0">
                <a:sym typeface="Helvetica Neue"/>
              </a:rPr>
              <a:t>, Harris </a:t>
            </a:r>
            <a:r>
              <a:rPr lang="en-CA" sz="1100" b="1" dirty="0" err="1">
                <a:sym typeface="Helvetica Neue"/>
              </a:rPr>
              <a:t>peint</a:t>
            </a:r>
            <a:r>
              <a:rPr lang="en-CA" sz="1100" b="1" dirty="0">
                <a:sym typeface="Helvetica Neue"/>
              </a:rPr>
              <a:t> au Parc Algonquin.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7D9A9E-EA1C-B469-765A-DE1567F32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36" y="589936"/>
            <a:ext cx="4828884" cy="431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8826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994788" y="4188538"/>
            <a:ext cx="2979173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Oakdale Place</a:t>
            </a:r>
            <a:r>
              <a:rPr lang="en-CA" sz="1100" b="1" dirty="0">
                <a:sym typeface="Helvetica Neue"/>
              </a:rPr>
              <a:t> (</a:t>
            </a:r>
            <a:r>
              <a:rPr lang="en-CA" sz="1100" b="1" i="1" dirty="0">
                <a:sym typeface="Helvetica Neue"/>
              </a:rPr>
              <a:t>Place Oakdale</a:t>
            </a:r>
            <a:r>
              <a:rPr lang="en-CA" sz="1100" b="1" dirty="0">
                <a:sym typeface="Helvetica Neue"/>
              </a:rPr>
              <a:t>), v.1950. </a:t>
            </a:r>
            <a:r>
              <a:rPr lang="en-CA" sz="1100" b="1" dirty="0" err="1">
                <a:sym typeface="Helvetica Neue"/>
              </a:rPr>
              <a:t>Cette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œuvre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montre</a:t>
            </a:r>
            <a:r>
              <a:rPr lang="en-CA" sz="1100" b="1" dirty="0">
                <a:sym typeface="Helvetica Neue"/>
              </a:rPr>
              <a:t> la </a:t>
            </a:r>
            <a:r>
              <a:rPr lang="en-CA" sz="1100" b="1" dirty="0" err="1">
                <a:sym typeface="Helvetica Neue"/>
              </a:rPr>
              <a:t>vue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directement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en</a:t>
            </a:r>
            <a:r>
              <a:rPr lang="en-CA" sz="1100" b="1" dirty="0">
                <a:sym typeface="Helvetica Neue"/>
              </a:rPr>
              <a:t> face de la </a:t>
            </a:r>
            <a:r>
              <a:rPr lang="en-CA" sz="1100" b="1" dirty="0" err="1">
                <a:sym typeface="Helvetica Neue"/>
              </a:rPr>
              <a:t>maison</a:t>
            </a:r>
            <a:r>
              <a:rPr lang="en-CA" sz="1100" b="1" dirty="0">
                <a:sym typeface="Helvetica Neue"/>
              </a:rPr>
              <a:t> de son </a:t>
            </a:r>
            <a:r>
              <a:rPr lang="en-CA" sz="1100" b="1" dirty="0" err="1">
                <a:sym typeface="Helvetica Neue"/>
              </a:rPr>
              <a:t>voisin</a:t>
            </a:r>
            <a:r>
              <a:rPr lang="en-CA" sz="1100" b="1" dirty="0">
                <a:sym typeface="Helvetica Neue"/>
              </a:rPr>
              <a:t>.</a:t>
            </a:r>
            <a:endParaRPr dirty="0"/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EC60C7-CCBE-43DE-1485-BCA1BEF12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609" y="460374"/>
            <a:ext cx="3169858" cy="447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9169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260265" y="3893575"/>
            <a:ext cx="2723530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Manitoba Landscape</a:t>
            </a:r>
            <a:r>
              <a:rPr lang="en-CA" sz="1100" b="1" dirty="0">
                <a:sym typeface="Helvetica Neue"/>
              </a:rPr>
              <a:t> (</a:t>
            </a:r>
            <a:r>
              <a:rPr lang="en-CA" sz="1100" b="1" i="1" dirty="0" err="1">
                <a:sym typeface="Helvetica Neue"/>
              </a:rPr>
              <a:t>Paysage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i="1" dirty="0" err="1">
                <a:sym typeface="Helvetica Neue"/>
              </a:rPr>
              <a:t>manitobain</a:t>
            </a:r>
            <a:r>
              <a:rPr lang="en-CA" sz="1100" b="1" dirty="0">
                <a:sym typeface="Helvetica Neue"/>
              </a:rPr>
              <a:t>), 1941. Les </a:t>
            </a:r>
            <a:r>
              <a:rPr lang="en-CA" sz="1100" b="1" dirty="0" err="1">
                <a:sym typeface="Helvetica Neue"/>
              </a:rPr>
              <a:t>nuages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turbulents</a:t>
            </a:r>
            <a:r>
              <a:rPr lang="en-CA" sz="1100" b="1" dirty="0">
                <a:sym typeface="Helvetica Neue"/>
              </a:rPr>
              <a:t> qui </a:t>
            </a:r>
            <a:r>
              <a:rPr lang="en-CA" sz="1100" b="1" dirty="0" err="1">
                <a:sym typeface="Helvetica Neue"/>
              </a:rPr>
              <a:t>dominent</a:t>
            </a:r>
            <a:r>
              <a:rPr lang="en-CA" sz="1100" b="1" dirty="0">
                <a:sym typeface="Helvetica Neue"/>
              </a:rPr>
              <a:t> la composition </a:t>
            </a:r>
            <a:r>
              <a:rPr lang="en-CA" sz="1100" b="1" dirty="0" err="1">
                <a:sym typeface="Helvetica Neue"/>
              </a:rPr>
              <a:t>suggèrent</a:t>
            </a:r>
            <a:r>
              <a:rPr lang="en-CA" sz="1100" b="1" dirty="0">
                <a:sym typeface="Helvetica Neue"/>
              </a:rPr>
              <a:t> que le temps dans les Prairies </a:t>
            </a:r>
            <a:r>
              <a:rPr lang="en-CA" sz="1100" b="1" dirty="0" err="1">
                <a:sym typeface="Helvetica Neue"/>
              </a:rPr>
              <a:t>est</a:t>
            </a:r>
            <a:r>
              <a:rPr lang="en-CA" sz="1100" b="1" dirty="0">
                <a:sym typeface="Helvetica Neue"/>
              </a:rPr>
              <a:t> puissant et change </a:t>
            </a:r>
            <a:r>
              <a:rPr lang="en-CA" sz="1100" b="1" dirty="0" err="1">
                <a:sym typeface="Helvetica Neue"/>
              </a:rPr>
              <a:t>constamment</a:t>
            </a:r>
            <a:r>
              <a:rPr lang="en-CA" sz="1100" b="1" dirty="0">
                <a:sym typeface="Helvetica Neue"/>
              </a:rPr>
              <a:t>.</a:t>
            </a:r>
            <a:endParaRPr dirty="0"/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010E65-2698-23B3-4839-74A895B3A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750" y="530942"/>
            <a:ext cx="3284528" cy="444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0382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732207" y="4011561"/>
            <a:ext cx="2625211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At Silver Heights</a:t>
            </a:r>
            <a:r>
              <a:rPr lang="en-CA" sz="1100" b="1" dirty="0">
                <a:sym typeface="Helvetica Neue"/>
              </a:rPr>
              <a:t> (</a:t>
            </a:r>
            <a:r>
              <a:rPr lang="en-CA" sz="1100" b="1" i="1" dirty="0" err="1">
                <a:sym typeface="Helvetica Neue"/>
              </a:rPr>
              <a:t>À</a:t>
            </a:r>
            <a:r>
              <a:rPr lang="en-CA" sz="1100" b="1" i="1" dirty="0">
                <a:sym typeface="Helvetica Neue"/>
              </a:rPr>
              <a:t> Silver Heights</a:t>
            </a:r>
            <a:r>
              <a:rPr lang="en-CA" sz="1100" b="1" dirty="0">
                <a:sym typeface="Helvetica Neue"/>
              </a:rPr>
              <a:t>), 1931. </a:t>
            </a:r>
            <a:r>
              <a:rPr lang="en-CA" sz="1100" b="1" dirty="0" err="1">
                <a:sym typeface="Helvetica Neue"/>
              </a:rPr>
              <a:t>Cette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œuvre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démontre</a:t>
            </a:r>
            <a:r>
              <a:rPr lang="en-CA" sz="1100" b="1" dirty="0">
                <a:sym typeface="Helvetica Neue"/>
              </a:rPr>
              <a:t> bien le talent de FitzGerald pour capturer et </a:t>
            </a:r>
            <a:r>
              <a:rPr lang="en-CA" sz="1100" b="1" dirty="0" err="1">
                <a:sym typeface="Helvetica Neue"/>
              </a:rPr>
              <a:t>représenter</a:t>
            </a:r>
            <a:r>
              <a:rPr lang="en-CA" sz="1100" b="1" dirty="0">
                <a:sym typeface="Helvetica Neue"/>
              </a:rPr>
              <a:t> la lumière des Prairies.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E5F834-938D-0868-568C-5B546F06F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20" y="499703"/>
            <a:ext cx="4961374" cy="440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0937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188409" y="4041059"/>
            <a:ext cx="2060856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The Prairie </a:t>
            </a:r>
            <a:r>
              <a:rPr lang="en-CA" sz="1100" b="1" dirty="0">
                <a:sym typeface="Helvetica Neue"/>
              </a:rPr>
              <a:t>(</a:t>
            </a:r>
            <a:r>
              <a:rPr lang="en-CA" sz="1100" b="1" i="1" dirty="0">
                <a:sym typeface="Helvetica Neue"/>
              </a:rPr>
              <a:t>La prairie</a:t>
            </a:r>
            <a:r>
              <a:rPr lang="en-CA" sz="1100" b="1" dirty="0">
                <a:sym typeface="Helvetica Neue"/>
              </a:rPr>
              <a:t>), 1929. Dans </a:t>
            </a:r>
            <a:r>
              <a:rPr lang="en-CA" sz="1100" b="1" dirty="0" err="1">
                <a:sym typeface="Helvetica Neue"/>
              </a:rPr>
              <a:t>cette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œuvre</a:t>
            </a:r>
            <a:r>
              <a:rPr lang="en-CA" sz="1100" b="1" dirty="0">
                <a:sym typeface="Helvetica Neue"/>
              </a:rPr>
              <a:t>, les </a:t>
            </a:r>
            <a:r>
              <a:rPr lang="en-CA" sz="1100" b="1" dirty="0" err="1">
                <a:sym typeface="Helvetica Neue"/>
              </a:rPr>
              <a:t>nuages</a:t>
            </a:r>
            <a:r>
              <a:rPr lang="en-CA" sz="1100" b="1" dirty="0">
                <a:sym typeface="Helvetica Neue"/>
              </a:rPr>
              <a:t> massifs </a:t>
            </a:r>
            <a:r>
              <a:rPr lang="en-CA" sz="1100" b="1" dirty="0" err="1">
                <a:sym typeface="Helvetica Neue"/>
              </a:rPr>
              <a:t>sont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traités</a:t>
            </a:r>
            <a:r>
              <a:rPr lang="en-CA" sz="1100" b="1" dirty="0">
                <a:sym typeface="Helvetica Neue"/>
              </a:rPr>
              <a:t> tout </a:t>
            </a:r>
            <a:r>
              <a:rPr lang="en-CA" sz="1100" b="1" dirty="0" err="1">
                <a:sym typeface="Helvetica Neue"/>
              </a:rPr>
              <a:t>en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délicatesse</a:t>
            </a:r>
            <a:r>
              <a:rPr lang="en-CA" sz="1100" b="1" dirty="0">
                <a:sym typeface="Helvetica Neue"/>
              </a:rPr>
              <a:t>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096F38-2C5D-B3D0-D028-0CE5D93F4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45" y="550606"/>
            <a:ext cx="5050478" cy="439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3881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302477" y="3854245"/>
            <a:ext cx="2129873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Prairie Fantasy </a:t>
            </a:r>
            <a:r>
              <a:rPr lang="en-CA" sz="1100" b="1" dirty="0">
                <a:sym typeface="Helvetica Neue"/>
              </a:rPr>
              <a:t>(</a:t>
            </a:r>
            <a:r>
              <a:rPr lang="en-CA" sz="1100" b="1" i="1" dirty="0">
                <a:sym typeface="Helvetica Neue"/>
              </a:rPr>
              <a:t>Vision des Prairies</a:t>
            </a:r>
            <a:r>
              <a:rPr lang="en-CA" sz="1100" b="1" dirty="0">
                <a:sym typeface="Helvetica Neue"/>
              </a:rPr>
              <a:t>), v.1934. </a:t>
            </a:r>
            <a:r>
              <a:rPr lang="en-CA" sz="1100" b="1" dirty="0" err="1">
                <a:sym typeface="Helvetica Neue"/>
              </a:rPr>
              <a:t>Cette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œuvre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montre</a:t>
            </a:r>
            <a:r>
              <a:rPr lang="en-CA" sz="1100" b="1" dirty="0">
                <a:sym typeface="Helvetica Neue"/>
              </a:rPr>
              <a:t> de petites </a:t>
            </a:r>
            <a:r>
              <a:rPr lang="en-CA" sz="1100" b="1" dirty="0" err="1">
                <a:sym typeface="Helvetica Neue"/>
              </a:rPr>
              <a:t>plantes</a:t>
            </a:r>
            <a:r>
              <a:rPr lang="en-CA" sz="1100" b="1" dirty="0">
                <a:sym typeface="Helvetica Neue"/>
              </a:rPr>
              <a:t> de </a:t>
            </a:r>
            <a:r>
              <a:rPr lang="en-CA" sz="1100" b="1" dirty="0" err="1">
                <a:sym typeface="Helvetica Neue"/>
              </a:rPr>
              <a:t>pâturage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devant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l'horizon</a:t>
            </a:r>
            <a:r>
              <a:rPr lang="en-CA" sz="1100" b="1" dirty="0">
                <a:sym typeface="Helvetica Neue"/>
              </a:rPr>
              <a:t> et le </a:t>
            </a:r>
            <a:r>
              <a:rPr lang="en-CA" sz="1100" b="1" dirty="0" err="1">
                <a:sym typeface="Helvetica Neue"/>
              </a:rPr>
              <a:t>ciel</a:t>
            </a:r>
            <a:r>
              <a:rPr lang="en-CA" sz="1100" b="1" dirty="0">
                <a:sym typeface="Helvetica Neue"/>
              </a:rPr>
              <a:t>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37BA7D-B06E-2A81-4729-70AB844FA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50" y="509357"/>
            <a:ext cx="5430717" cy="441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5753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912079" y="3588775"/>
            <a:ext cx="1976282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Prairie Sky </a:t>
            </a:r>
            <a:r>
              <a:rPr lang="en-CA" sz="1100" b="1" dirty="0">
                <a:sym typeface="Helvetica Neue"/>
              </a:rPr>
              <a:t>(</a:t>
            </a:r>
            <a:r>
              <a:rPr lang="en-CA" sz="1100" b="1" i="1" dirty="0">
                <a:sym typeface="Helvetica Neue"/>
              </a:rPr>
              <a:t>Ciel des Prairies</a:t>
            </a:r>
            <a:r>
              <a:rPr lang="en-CA" sz="1100" b="1" dirty="0">
                <a:sym typeface="Helvetica Neue"/>
              </a:rPr>
              <a:t>), v.1929. Dans </a:t>
            </a:r>
            <a:r>
              <a:rPr lang="en-CA" sz="1100" b="1" dirty="0" err="1">
                <a:sym typeface="Helvetica Neue"/>
              </a:rPr>
              <a:t>cette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œuvre</a:t>
            </a:r>
            <a:r>
              <a:rPr lang="en-CA" sz="1100" b="1" dirty="0">
                <a:sym typeface="Helvetica Neue"/>
              </a:rPr>
              <a:t>, les </a:t>
            </a:r>
            <a:r>
              <a:rPr lang="en-CA" sz="1100" b="1" dirty="0" err="1">
                <a:sym typeface="Helvetica Neue"/>
              </a:rPr>
              <a:t>nuages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ont</a:t>
            </a:r>
            <a:r>
              <a:rPr lang="en-CA" sz="1100" b="1" dirty="0">
                <a:sym typeface="Helvetica Neue"/>
              </a:rPr>
              <a:t> des bords </a:t>
            </a:r>
            <a:r>
              <a:rPr lang="en-CA" sz="1100" b="1" dirty="0" err="1">
                <a:sym typeface="Helvetica Neue"/>
              </a:rPr>
              <a:t>arrondis</a:t>
            </a:r>
            <a:r>
              <a:rPr lang="en-CA" sz="1100" b="1" dirty="0">
                <a:sym typeface="Helvetica Neue"/>
              </a:rPr>
              <a:t> et </a:t>
            </a:r>
            <a:r>
              <a:rPr lang="en-CA" sz="1100" b="1" dirty="0" err="1">
                <a:sym typeface="Helvetica Neue"/>
              </a:rPr>
              <a:t>marqués</a:t>
            </a:r>
            <a:r>
              <a:rPr lang="en-CA" sz="1100" b="1" dirty="0">
                <a:sym typeface="Helvetica Neue"/>
              </a:rPr>
              <a:t> qui </a:t>
            </a:r>
            <a:r>
              <a:rPr lang="en-CA" sz="1100" b="1" dirty="0" err="1">
                <a:sym typeface="Helvetica Neue"/>
              </a:rPr>
              <a:t>attirent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l'attention</a:t>
            </a:r>
            <a:r>
              <a:rPr lang="en-CA" sz="1100" b="1" dirty="0">
                <a:sym typeface="Helvetica Neue"/>
              </a:rPr>
              <a:t> sur </a:t>
            </a:r>
            <a:r>
              <a:rPr lang="en-CA" sz="1100" b="1" dirty="0" err="1">
                <a:sym typeface="Helvetica Neue"/>
              </a:rPr>
              <a:t>leur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forme</a:t>
            </a:r>
            <a:r>
              <a:rPr lang="en-CA" sz="1100" b="1" dirty="0">
                <a:sym typeface="Helvetica Neue"/>
              </a:rPr>
              <a:t>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0B9A33-F021-9E26-03C9-05AAB6D2C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7" y="607860"/>
            <a:ext cx="6356523" cy="420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8483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427408" y="3716595"/>
            <a:ext cx="2595715" cy="1379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Summer Afternoon, The Prairie </a:t>
            </a:r>
            <a:r>
              <a:rPr lang="en-CA" sz="1100" b="1" dirty="0">
                <a:sym typeface="Helvetica Neue"/>
              </a:rPr>
              <a:t>(</a:t>
            </a:r>
            <a:r>
              <a:rPr lang="en-CA" sz="1100" b="1" i="1" dirty="0">
                <a:sym typeface="Helvetica Neue"/>
              </a:rPr>
              <a:t>Après-midi </a:t>
            </a:r>
            <a:r>
              <a:rPr lang="en-CA" sz="1100" b="1" i="1" dirty="0" err="1">
                <a:sym typeface="Helvetica Neue"/>
              </a:rPr>
              <a:t>d’été</a:t>
            </a:r>
            <a:r>
              <a:rPr lang="en-CA" sz="1100" b="1" i="1" dirty="0">
                <a:sym typeface="Helvetica Neue"/>
              </a:rPr>
              <a:t>, les Prairies</a:t>
            </a:r>
            <a:r>
              <a:rPr lang="en-CA" sz="1100" b="1" dirty="0">
                <a:sym typeface="Helvetica Neue"/>
              </a:rPr>
              <a:t>), 1921. </a:t>
            </a:r>
            <a:r>
              <a:rPr lang="en-CA" sz="1100" b="1" dirty="0" err="1">
                <a:sym typeface="Helvetica Neue"/>
              </a:rPr>
              <a:t>Cette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peinture</a:t>
            </a:r>
            <a:r>
              <a:rPr lang="en-CA" sz="1100" b="1" dirty="0">
                <a:sym typeface="Helvetica Neue"/>
              </a:rPr>
              <a:t> a fait </a:t>
            </a:r>
            <a:r>
              <a:rPr lang="en-CA" sz="1100" b="1" dirty="0" err="1">
                <a:sym typeface="Helvetica Neue"/>
              </a:rPr>
              <a:t>partie</a:t>
            </a:r>
            <a:r>
              <a:rPr lang="en-CA" sz="1100" b="1" dirty="0">
                <a:sym typeface="Helvetica Neue"/>
              </a:rPr>
              <a:t> des premières expositions </a:t>
            </a:r>
            <a:r>
              <a:rPr lang="en-CA" sz="1100" b="1" dirty="0" err="1">
                <a:sym typeface="Helvetica Neue"/>
              </a:rPr>
              <a:t>internationales</a:t>
            </a:r>
            <a:r>
              <a:rPr lang="en-CA" sz="1100" b="1" dirty="0">
                <a:sym typeface="Helvetica Neue"/>
              </a:rPr>
              <a:t> majeures d’art </a:t>
            </a:r>
            <a:r>
              <a:rPr lang="en-CA" sz="1100" b="1" dirty="0" err="1">
                <a:sym typeface="Helvetica Neue"/>
              </a:rPr>
              <a:t>canadien</a:t>
            </a:r>
            <a:r>
              <a:rPr lang="en-CA" sz="1100" b="1" dirty="0">
                <a:sym typeface="Helvetica Neue"/>
              </a:rPr>
              <a:t> dans les </a:t>
            </a:r>
            <a:r>
              <a:rPr lang="en-CA" sz="1100" b="1" dirty="0" err="1">
                <a:sym typeface="Helvetica Neue"/>
              </a:rPr>
              <a:t>années</a:t>
            </a:r>
            <a:r>
              <a:rPr lang="en-CA" sz="1100" b="1" dirty="0">
                <a:sym typeface="Helvetica Neue"/>
              </a:rPr>
              <a:t> 1920.</a:t>
            </a:r>
            <a:endParaRPr dirty="0"/>
          </a:p>
        </p:txBody>
      </p:sp>
      <p:sp>
        <p:nvSpPr>
          <p:cNvPr id="2" name="Google Shape;90;p19">
            <a:extLst>
              <a:ext uri="{FF2B5EF4-FFF2-40B4-BE49-F238E27FC236}">
                <a16:creationId xmlns:a16="http://schemas.microsoft.com/office/drawing/2014/main" id="{7BDB34B7-38B4-D1CB-FA9C-34C7CF11FF11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8DB8F9-3048-B598-CCD1-52AA0A03D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336" y="460375"/>
            <a:ext cx="3765755" cy="449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0466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09601" y="4294222"/>
            <a:ext cx="7226709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Abstract</a:t>
            </a:r>
            <a:r>
              <a:rPr lang="en-CA" sz="1100" b="1" dirty="0">
                <a:sym typeface="Helvetica Neue"/>
              </a:rPr>
              <a:t> (</a:t>
            </a:r>
            <a:r>
              <a:rPr lang="en-CA" sz="1100" b="1" i="1" dirty="0" err="1">
                <a:sym typeface="Helvetica Neue"/>
              </a:rPr>
              <a:t>Abstrait</a:t>
            </a:r>
            <a:r>
              <a:rPr lang="en-CA" sz="1100" b="1" dirty="0">
                <a:sym typeface="Helvetica Neue"/>
              </a:rPr>
              <a:t>), 1955. Ce dessin </a:t>
            </a:r>
            <a:r>
              <a:rPr lang="en-CA" sz="1100" b="1" dirty="0" err="1">
                <a:sym typeface="Helvetica Neue"/>
              </a:rPr>
              <a:t>est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une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évocation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abstraite</a:t>
            </a:r>
            <a:r>
              <a:rPr lang="en-CA" sz="1100" b="1" dirty="0">
                <a:sym typeface="Helvetica Neue"/>
              </a:rPr>
              <a:t> du </a:t>
            </a:r>
            <a:r>
              <a:rPr lang="en-CA" sz="1100" b="1" dirty="0" err="1">
                <a:sym typeface="Helvetica Neue"/>
              </a:rPr>
              <a:t>paysage</a:t>
            </a:r>
            <a:r>
              <a:rPr lang="en-CA" sz="1100" b="1" dirty="0">
                <a:sym typeface="Helvetica Neue"/>
              </a:rPr>
              <a:t> et il a sans doute </a:t>
            </a:r>
            <a:r>
              <a:rPr lang="en-CA" sz="1100" b="1" dirty="0" err="1">
                <a:sym typeface="Helvetica Neue"/>
              </a:rPr>
              <a:t>été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réalisé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en</a:t>
            </a:r>
            <a:r>
              <a:rPr lang="en-CA" sz="1100" b="1" dirty="0">
                <a:sym typeface="Helvetica Neue"/>
              </a:rPr>
              <a:t> plein air – </a:t>
            </a:r>
            <a:r>
              <a:rPr lang="en-CA" sz="1100" b="1" dirty="0" err="1">
                <a:sym typeface="Helvetica Neue"/>
              </a:rPr>
              <a:t>en</a:t>
            </a:r>
            <a:r>
              <a:rPr lang="en-CA" sz="1100" b="1" dirty="0">
                <a:sym typeface="Helvetica Neue"/>
              </a:rPr>
              <a:t> hiver!</a:t>
            </a:r>
            <a:endParaRPr dirty="0"/>
          </a:p>
        </p:txBody>
      </p:sp>
      <p:sp>
        <p:nvSpPr>
          <p:cNvPr id="2" name="Google Shape;90;p19">
            <a:extLst>
              <a:ext uri="{FF2B5EF4-FFF2-40B4-BE49-F238E27FC236}">
                <a16:creationId xmlns:a16="http://schemas.microsoft.com/office/drawing/2014/main" id="{2A6AA876-0352-6327-887F-9083C6CA51B4}"/>
              </a:ext>
            </a:extLst>
          </p:cNvPr>
          <p:cNvSpPr txBox="1"/>
          <p:nvPr/>
        </p:nvSpPr>
        <p:spPr>
          <a:xfrm>
            <a:off x="166747" y="145383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B4600-94FD-ACA5-FB9F-90D1AD2EA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29055"/>
            <a:ext cx="7772400" cy="361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2873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840363" y="3706762"/>
            <a:ext cx="2428566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Backyards, Water Street </a:t>
            </a:r>
            <a:r>
              <a:rPr lang="en-CA" sz="1100" b="1" dirty="0">
                <a:sym typeface="Helvetica Neue"/>
              </a:rPr>
              <a:t>(</a:t>
            </a:r>
            <a:r>
              <a:rPr lang="en-CA" sz="1100" b="1" i="1" dirty="0" err="1">
                <a:sym typeface="Helvetica Neue"/>
              </a:rPr>
              <a:t>Cours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i="1" dirty="0" err="1">
                <a:sym typeface="Helvetica Neue"/>
              </a:rPr>
              <a:t>arrières</a:t>
            </a:r>
            <a:r>
              <a:rPr lang="en-CA" sz="1100" b="1" i="1" dirty="0">
                <a:sym typeface="Helvetica Neue"/>
              </a:rPr>
              <a:t>, rue Water</a:t>
            </a:r>
            <a:r>
              <a:rPr lang="en-CA" sz="1100" b="1" dirty="0">
                <a:sym typeface="Helvetica Neue"/>
              </a:rPr>
              <a:t>), 1927. Dans </a:t>
            </a:r>
            <a:r>
              <a:rPr lang="en-CA" sz="1100" b="1" dirty="0" err="1">
                <a:sym typeface="Helvetica Neue"/>
              </a:rPr>
              <a:t>cette</a:t>
            </a:r>
            <a:r>
              <a:rPr lang="en-CA" sz="1100" b="1" dirty="0">
                <a:sym typeface="Helvetica Neue"/>
              </a:rPr>
              <a:t> gravure, la </a:t>
            </a:r>
            <a:r>
              <a:rPr lang="en-CA" sz="1100" b="1" dirty="0" err="1">
                <a:sym typeface="Helvetica Neue"/>
              </a:rPr>
              <a:t>couche</a:t>
            </a:r>
            <a:r>
              <a:rPr lang="en-CA" sz="1100" b="1" dirty="0">
                <a:sym typeface="Helvetica Neue"/>
              </a:rPr>
              <a:t> de </a:t>
            </a:r>
            <a:r>
              <a:rPr lang="en-CA" sz="1100" b="1" dirty="0" err="1">
                <a:sym typeface="Helvetica Neue"/>
              </a:rPr>
              <a:t>neige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confère</a:t>
            </a:r>
            <a:r>
              <a:rPr lang="en-CA" sz="1100" b="1" dirty="0">
                <a:sym typeface="Helvetica Neue"/>
              </a:rPr>
              <a:t> un </a:t>
            </a:r>
            <a:r>
              <a:rPr lang="en-CA" sz="1100" b="1" dirty="0" err="1">
                <a:sym typeface="Helvetica Neue"/>
              </a:rPr>
              <a:t>calme</a:t>
            </a:r>
            <a:r>
              <a:rPr lang="en-CA" sz="1100" b="1" dirty="0">
                <a:sym typeface="Helvetica Neue"/>
              </a:rPr>
              <a:t> et </a:t>
            </a:r>
            <a:r>
              <a:rPr lang="en-CA" sz="1100" b="1" dirty="0" err="1">
                <a:sym typeface="Helvetica Neue"/>
              </a:rPr>
              <a:t>une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harmonie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à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une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arrière-cour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remplie</a:t>
            </a:r>
            <a:r>
              <a:rPr lang="en-CA" sz="1100" b="1" dirty="0">
                <a:sym typeface="Helvetica Neue"/>
              </a:rPr>
              <a:t> de </a:t>
            </a:r>
            <a:r>
              <a:rPr lang="en-CA" sz="1100" b="1" dirty="0" err="1">
                <a:sym typeface="Helvetica Neue"/>
              </a:rPr>
              <a:t>débris</a:t>
            </a:r>
            <a:r>
              <a:rPr lang="en-CA" sz="1100" b="1" dirty="0">
                <a:sym typeface="Helvetica Neue"/>
              </a:rPr>
              <a:t>. </a:t>
            </a:r>
            <a:endParaRPr dirty="0"/>
          </a:p>
        </p:txBody>
      </p:sp>
      <p:sp>
        <p:nvSpPr>
          <p:cNvPr id="2" name="Google Shape;90;p19">
            <a:extLst>
              <a:ext uri="{FF2B5EF4-FFF2-40B4-BE49-F238E27FC236}">
                <a16:creationId xmlns:a16="http://schemas.microsoft.com/office/drawing/2014/main" id="{8C5FA319-2FB7-86B8-13BE-313AACDD954C}"/>
              </a:ext>
            </a:extLst>
          </p:cNvPr>
          <p:cNvSpPr txBox="1"/>
          <p:nvPr/>
        </p:nvSpPr>
        <p:spPr>
          <a:xfrm>
            <a:off x="166747" y="145383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Exercice sommatif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A84E25-FF9D-56F9-A7FA-24BC16984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216" y="591997"/>
            <a:ext cx="4169334" cy="437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580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683044" y="4277031"/>
            <a:ext cx="2310487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 </a:t>
            </a:r>
            <a:r>
              <a:rPr lang="en-CA" sz="1100" b="1" dirty="0" err="1">
                <a:sym typeface="Helvetica Neue"/>
              </a:rPr>
              <a:t>travaille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à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partir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d’une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boîte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à</a:t>
            </a:r>
            <a:r>
              <a:rPr lang="en-CA" sz="1100" b="1" dirty="0">
                <a:sym typeface="Helvetica Neue"/>
              </a:rPr>
              <a:t> croquis portative </a:t>
            </a:r>
            <a:r>
              <a:rPr lang="en-CA" sz="1100" b="1" dirty="0" err="1">
                <a:sym typeface="Helvetica Neue"/>
              </a:rPr>
              <a:t>à</a:t>
            </a:r>
            <a:r>
              <a:rPr lang="en-CA" sz="1100" b="1" dirty="0">
                <a:sym typeface="Helvetica Neue"/>
              </a:rPr>
              <a:t> Silver Heights, le 23 </a:t>
            </a:r>
            <a:r>
              <a:rPr lang="en-CA" sz="1100" b="1" dirty="0" err="1">
                <a:sym typeface="Helvetica Neue"/>
              </a:rPr>
              <a:t>août</a:t>
            </a:r>
            <a:r>
              <a:rPr lang="en-CA" sz="1100" b="1" dirty="0">
                <a:sym typeface="Helvetica Neue"/>
              </a:rPr>
              <a:t> 1934. 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79BD0B-3D35-D8C4-DE18-50FF9C59F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170" y="128434"/>
            <a:ext cx="3705556" cy="488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5644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006657" y="3657600"/>
            <a:ext cx="2567072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Railway Station </a:t>
            </a:r>
            <a:r>
              <a:rPr lang="en-CA" sz="1100" b="1" dirty="0">
                <a:sym typeface="Helvetica Neue"/>
              </a:rPr>
              <a:t>(</a:t>
            </a:r>
            <a:r>
              <a:rPr lang="en-CA" sz="1100" b="1" i="1" dirty="0">
                <a:sym typeface="Helvetica Neue"/>
              </a:rPr>
              <a:t>Station de chemin de fer</a:t>
            </a:r>
            <a:r>
              <a:rPr lang="en-CA" sz="1100" b="1" dirty="0">
                <a:sym typeface="Helvetica Neue"/>
              </a:rPr>
              <a:t>), v.1931-1932. </a:t>
            </a:r>
            <a:r>
              <a:rPr lang="en-CA" sz="1100" b="1" dirty="0" err="1">
                <a:sym typeface="Helvetica Neue"/>
              </a:rPr>
              <a:t>Cette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œuvre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présente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plusieurs</a:t>
            </a:r>
            <a:r>
              <a:rPr lang="en-CA" sz="1100" b="1" dirty="0">
                <a:sym typeface="Helvetica Neue"/>
              </a:rPr>
              <a:t> structures </a:t>
            </a:r>
            <a:r>
              <a:rPr lang="en-CA" sz="1100" b="1" dirty="0" err="1">
                <a:sym typeface="Helvetica Neue"/>
              </a:rPr>
              <a:t>différentes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dirty="0" err="1">
                <a:sym typeface="Helvetica Neue"/>
              </a:rPr>
              <a:t>dessinées</a:t>
            </a:r>
            <a:r>
              <a:rPr lang="en-CA" sz="1100" b="1" dirty="0">
                <a:sym typeface="Helvetica Neue"/>
              </a:rPr>
              <a:t> avec des bords nets qui </a:t>
            </a:r>
            <a:r>
              <a:rPr lang="en-CA" sz="1100" b="1" dirty="0" err="1">
                <a:sym typeface="Helvetica Neue"/>
              </a:rPr>
              <a:t>suggèrent</a:t>
            </a:r>
            <a:r>
              <a:rPr lang="en-CA" sz="1100" b="1" dirty="0">
                <a:sym typeface="Helvetica Neue"/>
              </a:rPr>
              <a:t> la </a:t>
            </a:r>
            <a:r>
              <a:rPr lang="en-CA" sz="1100" b="1" dirty="0" err="1">
                <a:sym typeface="Helvetica Neue"/>
              </a:rPr>
              <a:t>solidité</a:t>
            </a:r>
            <a:r>
              <a:rPr lang="en-CA" sz="1100" b="1" dirty="0">
                <a:sym typeface="Helvetica Neue"/>
              </a:rPr>
              <a:t> des </a:t>
            </a:r>
            <a:r>
              <a:rPr lang="en-CA" sz="1100" b="1" dirty="0" err="1">
                <a:sym typeface="Helvetica Neue"/>
              </a:rPr>
              <a:t>murs</a:t>
            </a:r>
            <a:r>
              <a:rPr lang="en-CA" sz="1100" b="1" dirty="0">
                <a:sym typeface="Helvetica Neue"/>
              </a:rPr>
              <a:t> et des </a:t>
            </a:r>
            <a:r>
              <a:rPr lang="en-CA" sz="1100" b="1" dirty="0" err="1">
                <a:sym typeface="Helvetica Neue"/>
              </a:rPr>
              <a:t>poteaux</a:t>
            </a:r>
            <a:r>
              <a:rPr lang="en-CA" sz="1100" b="1" dirty="0">
                <a:sym typeface="Helvetica Neue"/>
              </a:rPr>
              <a:t>.</a:t>
            </a:r>
            <a:endParaRPr dirty="0"/>
          </a:p>
        </p:txBody>
      </p:sp>
      <p:sp>
        <p:nvSpPr>
          <p:cNvPr id="2" name="Google Shape;90;p19">
            <a:extLst>
              <a:ext uri="{FF2B5EF4-FFF2-40B4-BE49-F238E27FC236}">
                <a16:creationId xmlns:a16="http://schemas.microsoft.com/office/drawing/2014/main" id="{0CA80B8C-1CC9-4573-CF63-5F301A471E9D}"/>
              </a:ext>
            </a:extLst>
          </p:cNvPr>
          <p:cNvSpPr txBox="1"/>
          <p:nvPr/>
        </p:nvSpPr>
        <p:spPr>
          <a:xfrm>
            <a:off x="166747" y="145383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Exercice sommatif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23F09A-13A5-C48C-CC23-FAE4D9058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36" y="599663"/>
            <a:ext cx="4941728" cy="431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7036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773121" y="4178710"/>
            <a:ext cx="2741614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The Barn </a:t>
            </a:r>
            <a:r>
              <a:rPr lang="en-CA" sz="1100" b="1" dirty="0">
                <a:sym typeface="Helvetica Neue"/>
              </a:rPr>
              <a:t>(</a:t>
            </a:r>
            <a:r>
              <a:rPr lang="en-CA" sz="1100" b="1" i="1" dirty="0">
                <a:sym typeface="Helvetica Neue"/>
              </a:rPr>
              <a:t>La grange</a:t>
            </a:r>
            <a:r>
              <a:rPr lang="en-CA" sz="1100" b="1" dirty="0">
                <a:sym typeface="Helvetica Neue"/>
              </a:rPr>
              <a:t>), v.1930. </a:t>
            </a:r>
            <a:r>
              <a:rPr lang="en-CA" sz="1100" b="1" dirty="0" err="1">
                <a:sym typeface="Helvetica Neue"/>
              </a:rPr>
              <a:t>Lorsque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cette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œuvre</a:t>
            </a:r>
            <a:r>
              <a:rPr lang="en-CA" sz="1100" b="1" dirty="0">
                <a:sym typeface="Helvetica Neue"/>
              </a:rPr>
              <a:t> a </a:t>
            </a:r>
            <a:r>
              <a:rPr lang="en-CA" sz="1100" b="1" dirty="0" err="1">
                <a:sym typeface="Helvetica Neue"/>
              </a:rPr>
              <a:t>été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exposée</a:t>
            </a:r>
            <a:r>
              <a:rPr lang="en-CA" sz="1100" b="1" dirty="0">
                <a:sym typeface="Helvetica Neue"/>
              </a:rPr>
              <a:t>, un critique a </a:t>
            </a:r>
            <a:r>
              <a:rPr lang="en-CA" sz="1100" b="1" dirty="0" err="1">
                <a:sym typeface="Helvetica Neue"/>
              </a:rPr>
              <a:t>louangé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sa</a:t>
            </a:r>
            <a:r>
              <a:rPr lang="en-CA" sz="1100" b="1" dirty="0">
                <a:sym typeface="Helvetica Neue"/>
              </a:rPr>
              <a:t> « </a:t>
            </a:r>
            <a:r>
              <a:rPr lang="en-CA" sz="1100" b="1" dirty="0" err="1">
                <a:sym typeface="Helvetica Neue"/>
              </a:rPr>
              <a:t>beauté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austère</a:t>
            </a:r>
            <a:r>
              <a:rPr lang="en-CA" sz="1100" b="1" dirty="0">
                <a:sym typeface="Helvetica Neue"/>
              </a:rPr>
              <a:t> ».</a:t>
            </a:r>
            <a:endParaRPr dirty="0"/>
          </a:p>
        </p:txBody>
      </p:sp>
      <p:sp>
        <p:nvSpPr>
          <p:cNvPr id="2" name="Google Shape;90;p19">
            <a:extLst>
              <a:ext uri="{FF2B5EF4-FFF2-40B4-BE49-F238E27FC236}">
                <a16:creationId xmlns:a16="http://schemas.microsoft.com/office/drawing/2014/main" id="{7F6EA186-1204-C3BD-19F6-1FF7FB973411}"/>
              </a:ext>
            </a:extLst>
          </p:cNvPr>
          <p:cNvSpPr txBox="1"/>
          <p:nvPr/>
        </p:nvSpPr>
        <p:spPr>
          <a:xfrm>
            <a:off x="166747" y="145383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Exercice sommatif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6301E8-E44B-05DF-48BA-332458193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56" y="632762"/>
            <a:ext cx="5160599" cy="428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9298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240594" y="3814917"/>
            <a:ext cx="2635047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Charles Comfort, </a:t>
            </a:r>
            <a:r>
              <a:rPr lang="en-CA" sz="1100" b="1" i="1" dirty="0">
                <a:sym typeface="Helvetica Neue"/>
              </a:rPr>
              <a:t>Prairie Road </a:t>
            </a:r>
            <a:r>
              <a:rPr lang="en-CA" sz="1100" b="1" dirty="0">
                <a:sym typeface="Helvetica Neue"/>
              </a:rPr>
              <a:t>(</a:t>
            </a:r>
            <a:r>
              <a:rPr lang="en-CA" sz="1100" b="1" i="1" dirty="0">
                <a:sym typeface="Helvetica Neue"/>
              </a:rPr>
              <a:t>Chemin des Prairies</a:t>
            </a:r>
            <a:r>
              <a:rPr lang="en-CA" sz="1100" b="1" dirty="0">
                <a:sym typeface="Helvetica Neue"/>
              </a:rPr>
              <a:t>), 1925. Charles Comfort (1900-1994) </a:t>
            </a:r>
            <a:r>
              <a:rPr lang="en-CA" sz="1100" b="1" dirty="0" err="1">
                <a:sym typeface="Helvetica Neue"/>
              </a:rPr>
              <a:t>est</a:t>
            </a:r>
            <a:r>
              <a:rPr lang="en-CA" sz="1100" b="1" dirty="0">
                <a:sym typeface="Helvetica Neue"/>
              </a:rPr>
              <a:t> un </a:t>
            </a:r>
            <a:r>
              <a:rPr lang="en-CA" sz="1100" b="1" dirty="0" err="1">
                <a:sym typeface="Helvetica Neue"/>
              </a:rPr>
              <a:t>ami</a:t>
            </a:r>
            <a:r>
              <a:rPr lang="en-CA" sz="1100" b="1" dirty="0">
                <a:sym typeface="Helvetica Neue"/>
              </a:rPr>
              <a:t> de 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 avec qui il partage </a:t>
            </a:r>
            <a:r>
              <a:rPr lang="en-CA" sz="1100" b="1" dirty="0" err="1">
                <a:sym typeface="Helvetica Neue"/>
              </a:rPr>
              <a:t>une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même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sensibilité</a:t>
            </a:r>
            <a:r>
              <a:rPr lang="en-CA" sz="1100" b="1" dirty="0">
                <a:sym typeface="Helvetica Neue"/>
              </a:rPr>
              <a:t> pour le </a:t>
            </a:r>
            <a:r>
              <a:rPr lang="en-CA" sz="1100" b="1" dirty="0" err="1">
                <a:sym typeface="Helvetica Neue"/>
              </a:rPr>
              <a:t>paysage</a:t>
            </a:r>
            <a:r>
              <a:rPr lang="en-CA" sz="1100" b="1" dirty="0">
                <a:sym typeface="Helvetica Neue"/>
              </a:rPr>
              <a:t> des Prairies. </a:t>
            </a:r>
            <a:endParaRPr dirty="0"/>
          </a:p>
        </p:txBody>
      </p:sp>
      <p:sp>
        <p:nvSpPr>
          <p:cNvPr id="2" name="Google Shape;90;p19">
            <a:extLst>
              <a:ext uri="{FF2B5EF4-FFF2-40B4-BE49-F238E27FC236}">
                <a16:creationId xmlns:a16="http://schemas.microsoft.com/office/drawing/2014/main" id="{7F6EA186-1204-C3BD-19F6-1FF7FB973411}"/>
              </a:ext>
            </a:extLst>
          </p:cNvPr>
          <p:cNvSpPr txBox="1"/>
          <p:nvPr/>
        </p:nvSpPr>
        <p:spPr>
          <a:xfrm>
            <a:off x="166747" y="145383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Exercice sommatif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54E0E4-A184-0D28-64EA-6B6C28102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216" y="506796"/>
            <a:ext cx="3200298" cy="437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5953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692877" y="4345857"/>
            <a:ext cx="2867147" cy="694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The Prairie </a:t>
            </a:r>
            <a:r>
              <a:rPr lang="en-CA" sz="1100" b="1" dirty="0">
                <a:sym typeface="Helvetica Neue"/>
              </a:rPr>
              <a:t>(</a:t>
            </a:r>
            <a:r>
              <a:rPr lang="en-CA" sz="1100" b="1" i="1" dirty="0">
                <a:sym typeface="Helvetica Neue"/>
              </a:rPr>
              <a:t>La prairie</a:t>
            </a:r>
            <a:r>
              <a:rPr lang="en-CA" sz="1100" b="1" dirty="0">
                <a:sym typeface="Helvetica Neue"/>
              </a:rPr>
              <a:t>), 1929. Dans </a:t>
            </a:r>
            <a:r>
              <a:rPr lang="en-CA" sz="1100" b="1" dirty="0" err="1">
                <a:sym typeface="Helvetica Neue"/>
              </a:rPr>
              <a:t>cette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peinture</a:t>
            </a:r>
            <a:r>
              <a:rPr lang="en-CA" sz="1100" b="1" dirty="0">
                <a:sym typeface="Helvetica Neue"/>
              </a:rPr>
              <a:t>, des </a:t>
            </a:r>
            <a:r>
              <a:rPr lang="en-CA" sz="1100" b="1" dirty="0" err="1">
                <a:sym typeface="Helvetica Neue"/>
              </a:rPr>
              <a:t>bâtiments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sont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visibles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à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l'horizon</a:t>
            </a:r>
            <a:r>
              <a:rPr lang="en-CA" sz="1100" b="1" dirty="0">
                <a:sym typeface="Helvetica Neue"/>
              </a:rPr>
              <a:t>.</a:t>
            </a:r>
            <a:endParaRPr dirty="0"/>
          </a:p>
        </p:txBody>
      </p:sp>
      <p:sp>
        <p:nvSpPr>
          <p:cNvPr id="2" name="Google Shape;90;p19">
            <a:extLst>
              <a:ext uri="{FF2B5EF4-FFF2-40B4-BE49-F238E27FC236}">
                <a16:creationId xmlns:a16="http://schemas.microsoft.com/office/drawing/2014/main" id="{7F6EA186-1204-C3BD-19F6-1FF7FB973411}"/>
              </a:ext>
            </a:extLst>
          </p:cNvPr>
          <p:cNvSpPr txBox="1"/>
          <p:nvPr/>
        </p:nvSpPr>
        <p:spPr>
          <a:xfrm>
            <a:off x="166747" y="145383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Exercice sommatif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A99FC3-92EB-7320-977A-D349EA408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80" y="601620"/>
            <a:ext cx="4971250" cy="432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20360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007510" y="3824748"/>
            <a:ext cx="2821858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Alexander J. Musgrove, </a:t>
            </a:r>
            <a:r>
              <a:rPr lang="en-CA" sz="1100" b="1" i="1" dirty="0">
                <a:sym typeface="Helvetica Neue"/>
              </a:rPr>
              <a:t>Country Elevator with Horses and Field of Hay </a:t>
            </a:r>
            <a:r>
              <a:rPr lang="en-CA" sz="1100" b="1" dirty="0">
                <a:sym typeface="Helvetica Neue"/>
              </a:rPr>
              <a:t>(</a:t>
            </a:r>
            <a:r>
              <a:rPr lang="en-CA" sz="1100" b="1" i="1" dirty="0">
                <a:sym typeface="Helvetica Neue"/>
              </a:rPr>
              <a:t>Silo avec </a:t>
            </a:r>
            <a:r>
              <a:rPr lang="en-CA" sz="1100" b="1" i="1" dirty="0" err="1">
                <a:sym typeface="Helvetica Neue"/>
              </a:rPr>
              <a:t>chevaux</a:t>
            </a:r>
            <a:r>
              <a:rPr lang="en-CA" sz="1100" b="1" i="1" dirty="0">
                <a:sym typeface="Helvetica Neue"/>
              </a:rPr>
              <a:t> et champ de foin</a:t>
            </a:r>
            <a:r>
              <a:rPr lang="en-CA" sz="1100" b="1" dirty="0">
                <a:sym typeface="Helvetica Neue"/>
              </a:rPr>
              <a:t>), v.1920-1929. </a:t>
            </a:r>
            <a:r>
              <a:rPr lang="en-CA" sz="1100" b="1" dirty="0" err="1">
                <a:sym typeface="Helvetica Neue"/>
              </a:rPr>
              <a:t>Cette</a:t>
            </a:r>
            <a:r>
              <a:rPr lang="en-CA" sz="1100" b="1" dirty="0">
                <a:sym typeface="Helvetica Neue"/>
              </a:rPr>
              <a:t> aquarelle de Musgrove attire </a:t>
            </a:r>
            <a:r>
              <a:rPr lang="en-CA" sz="1100" b="1" dirty="0" err="1">
                <a:sym typeface="Helvetica Neue"/>
              </a:rPr>
              <a:t>l’attention</a:t>
            </a:r>
            <a:r>
              <a:rPr lang="en-CA" sz="1100" b="1" dirty="0">
                <a:sym typeface="Helvetica Neue"/>
              </a:rPr>
              <a:t> sur un </a:t>
            </a:r>
            <a:r>
              <a:rPr lang="en-CA" sz="1100" b="1" dirty="0" err="1">
                <a:sym typeface="Helvetica Neue"/>
              </a:rPr>
              <a:t>élévateur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à</a:t>
            </a:r>
            <a:r>
              <a:rPr lang="en-CA" sz="1100" b="1" dirty="0">
                <a:sym typeface="Helvetica Neue"/>
              </a:rPr>
              <a:t> grain. </a:t>
            </a:r>
          </a:p>
        </p:txBody>
      </p:sp>
      <p:sp>
        <p:nvSpPr>
          <p:cNvPr id="2" name="Google Shape;90;p19">
            <a:extLst>
              <a:ext uri="{FF2B5EF4-FFF2-40B4-BE49-F238E27FC236}">
                <a16:creationId xmlns:a16="http://schemas.microsoft.com/office/drawing/2014/main" id="{7F6EA186-1204-C3BD-19F6-1FF7FB973411}"/>
              </a:ext>
            </a:extLst>
          </p:cNvPr>
          <p:cNvSpPr txBox="1"/>
          <p:nvPr/>
        </p:nvSpPr>
        <p:spPr>
          <a:xfrm>
            <a:off x="166747" y="145383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Exercice sommatif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09B40F-91DA-7D0B-4CDE-D76960F8D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37" y="618322"/>
            <a:ext cx="5445457" cy="427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5338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0;p19">
            <a:extLst>
              <a:ext uri="{FF2B5EF4-FFF2-40B4-BE49-F238E27FC236}">
                <a16:creationId xmlns:a16="http://schemas.microsoft.com/office/drawing/2014/main" id="{7F6EA186-1204-C3BD-19F6-1FF7FB973411}"/>
              </a:ext>
            </a:extLst>
          </p:cNvPr>
          <p:cNvSpPr txBox="1"/>
          <p:nvPr/>
        </p:nvSpPr>
        <p:spPr>
          <a:xfrm>
            <a:off x="166747" y="145383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/>
              <a:t>Exercice sommatif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E4EADF-E6D9-73F5-E28C-164513182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12" y="506796"/>
            <a:ext cx="5781775" cy="437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10906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581835" y="4070554"/>
            <a:ext cx="3569109" cy="1033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Sir George Simpson, Governor of Rupert’s Land on a Tour of Inspection </a:t>
            </a:r>
            <a:r>
              <a:rPr lang="en-CA" sz="1100" b="1" dirty="0">
                <a:sym typeface="Helvetica Neue"/>
              </a:rPr>
              <a:t>(</a:t>
            </a:r>
            <a:r>
              <a:rPr lang="en-CA" sz="1100" b="1" i="1" dirty="0">
                <a:sym typeface="Helvetica Neue"/>
              </a:rPr>
              <a:t>Sir George Simpson, </a:t>
            </a:r>
            <a:r>
              <a:rPr lang="en-CA" sz="1100" b="1" i="1" dirty="0" err="1">
                <a:sym typeface="Helvetica Neue"/>
              </a:rPr>
              <a:t>gouverneur</a:t>
            </a:r>
            <a:r>
              <a:rPr lang="en-CA" sz="1100" b="1" i="1" dirty="0">
                <a:sym typeface="Helvetica Neue"/>
              </a:rPr>
              <a:t> de la Terre de Rupert </a:t>
            </a:r>
            <a:r>
              <a:rPr lang="en-CA" sz="1100" b="1" i="1" dirty="0" err="1">
                <a:sym typeface="Helvetica Neue"/>
              </a:rPr>
              <a:t>en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i="1" dirty="0" err="1">
                <a:sym typeface="Helvetica Neue"/>
              </a:rPr>
              <a:t>visite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i="1" dirty="0" err="1">
                <a:sym typeface="Helvetica Neue"/>
              </a:rPr>
              <a:t>d’inspection</a:t>
            </a:r>
            <a:r>
              <a:rPr lang="en-CA" sz="1100" b="1" dirty="0">
                <a:sym typeface="Helvetica Neue"/>
              </a:rPr>
              <a:t>), Compagnie de la </a:t>
            </a:r>
            <a:r>
              <a:rPr lang="en-CA" sz="1100" b="1" dirty="0" err="1">
                <a:sym typeface="Helvetica Neue"/>
              </a:rPr>
              <a:t>Baie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d’Hudson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dirty="0" err="1">
                <a:sym typeface="Helvetica Neue"/>
              </a:rPr>
              <a:t>calendrier</a:t>
            </a:r>
            <a:r>
              <a:rPr lang="en-CA" sz="1100" b="1" dirty="0">
                <a:sym typeface="Helvetica Neue"/>
              </a:rPr>
              <a:t>, 1926.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4E9D1A-E9B7-4A4A-7221-2820A053F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09" y="226142"/>
            <a:ext cx="2880851" cy="474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7258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304046" y="4168877"/>
            <a:ext cx="2905890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Driftwood </a:t>
            </a:r>
            <a:r>
              <a:rPr lang="en-CA" sz="1100" b="1" dirty="0">
                <a:sym typeface="Helvetica Neue"/>
              </a:rPr>
              <a:t>(</a:t>
            </a:r>
            <a:r>
              <a:rPr lang="en-CA" sz="1100" b="1" i="1" dirty="0" err="1">
                <a:sym typeface="Helvetica Neue"/>
              </a:rPr>
              <a:t>Bois</a:t>
            </a:r>
            <a:r>
              <a:rPr lang="en-CA" sz="1100" b="1" i="1" dirty="0">
                <a:sym typeface="Helvetica Neue"/>
              </a:rPr>
              <a:t> de </a:t>
            </a:r>
            <a:r>
              <a:rPr lang="en-CA" sz="1100" b="1" i="1" dirty="0" err="1">
                <a:sym typeface="Helvetica Neue"/>
              </a:rPr>
              <a:t>grève</a:t>
            </a:r>
            <a:r>
              <a:rPr lang="en-CA" sz="1100" b="1" dirty="0">
                <a:sym typeface="Helvetica Neue"/>
              </a:rPr>
              <a:t>), 1944. FitzGerald </a:t>
            </a:r>
            <a:r>
              <a:rPr lang="en-CA" sz="1100" b="1" dirty="0" err="1">
                <a:sym typeface="Helvetica Neue"/>
              </a:rPr>
              <a:t>exécute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ce</a:t>
            </a:r>
            <a:r>
              <a:rPr lang="en-CA" sz="1100" b="1" dirty="0">
                <a:sym typeface="Helvetica Neue"/>
              </a:rPr>
              <a:t> dessin </a:t>
            </a:r>
            <a:r>
              <a:rPr lang="en-CA" sz="1100" b="1" dirty="0" err="1">
                <a:sym typeface="Helvetica Neue"/>
              </a:rPr>
              <a:t>lors</a:t>
            </a:r>
            <a:r>
              <a:rPr lang="en-CA" sz="1100" b="1" dirty="0">
                <a:sym typeface="Helvetica Neue"/>
              </a:rPr>
              <a:t> d’un voyage </a:t>
            </a:r>
            <a:r>
              <a:rPr lang="en-CA" sz="1100" b="1" dirty="0" err="1">
                <a:sym typeface="Helvetica Neue"/>
              </a:rPr>
              <a:t>à</a:t>
            </a:r>
            <a:r>
              <a:rPr lang="en-CA" sz="1100" b="1" dirty="0">
                <a:sym typeface="Helvetica Neue"/>
              </a:rPr>
              <a:t> Bowen Island, </a:t>
            </a:r>
            <a:r>
              <a:rPr lang="en-CA" sz="1100" b="1" dirty="0" err="1">
                <a:sym typeface="Helvetica Neue"/>
              </a:rPr>
              <a:t>près</a:t>
            </a:r>
            <a:r>
              <a:rPr lang="en-CA" sz="1100" b="1" dirty="0">
                <a:sym typeface="Helvetica Neue"/>
              </a:rPr>
              <a:t> de Vancouver.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2F52A2-1F0F-CFA0-F7CD-F71848875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700" y="239825"/>
            <a:ext cx="3485076" cy="466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4921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906295" y="4050891"/>
            <a:ext cx="3372466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Prairie Landscape </a:t>
            </a:r>
            <a:r>
              <a:rPr lang="en-CA" sz="1100" b="1" dirty="0">
                <a:sym typeface="Helvetica Neue"/>
              </a:rPr>
              <a:t>(</a:t>
            </a:r>
            <a:r>
              <a:rPr lang="en-CA" sz="1100" b="1" i="1" dirty="0" err="1">
                <a:sym typeface="Helvetica Neue"/>
              </a:rPr>
              <a:t>Paysage</a:t>
            </a:r>
            <a:r>
              <a:rPr lang="en-CA" sz="1100" b="1" i="1" dirty="0">
                <a:sym typeface="Helvetica Neue"/>
              </a:rPr>
              <a:t> des Prairies</a:t>
            </a:r>
            <a:r>
              <a:rPr lang="en-CA" sz="1100" b="1" dirty="0">
                <a:sym typeface="Helvetica Neue"/>
              </a:rPr>
              <a:t>), 27 </a:t>
            </a:r>
            <a:r>
              <a:rPr lang="en-CA" sz="1100" b="1" dirty="0" err="1">
                <a:sym typeface="Helvetica Neue"/>
              </a:rPr>
              <a:t>juin</a:t>
            </a:r>
            <a:r>
              <a:rPr lang="en-CA" sz="1100" b="1" dirty="0">
                <a:sym typeface="Helvetica Neue"/>
              </a:rPr>
              <a:t> 1935. Dans </a:t>
            </a:r>
            <a:r>
              <a:rPr lang="en-CA" sz="1100" b="1" dirty="0" err="1">
                <a:sym typeface="Helvetica Neue"/>
              </a:rPr>
              <a:t>cette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œuvre</a:t>
            </a:r>
            <a:r>
              <a:rPr lang="en-CA" sz="1100" b="1" dirty="0">
                <a:sym typeface="Helvetica Neue"/>
              </a:rPr>
              <a:t>, le travail au crayon </a:t>
            </a:r>
            <a:r>
              <a:rPr lang="en-CA" sz="1100" b="1" dirty="0" err="1">
                <a:sym typeface="Helvetica Neue"/>
              </a:rPr>
              <a:t>est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régulier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dirty="0" err="1">
                <a:sym typeface="Helvetica Neue"/>
              </a:rPr>
              <a:t>ce</a:t>
            </a:r>
            <a:r>
              <a:rPr lang="en-CA" sz="1100" b="1" dirty="0">
                <a:sym typeface="Helvetica Neue"/>
              </a:rPr>
              <a:t> qui </a:t>
            </a:r>
            <a:r>
              <a:rPr lang="en-CA" sz="1100" b="1" dirty="0" err="1">
                <a:sym typeface="Helvetica Neue"/>
              </a:rPr>
              <a:t>contribue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à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rendre</a:t>
            </a:r>
            <a:r>
              <a:rPr lang="en-CA" sz="1100" b="1" dirty="0">
                <a:sym typeface="Helvetica Neue"/>
              </a:rPr>
              <a:t> la </a:t>
            </a:r>
            <a:r>
              <a:rPr lang="en-CA" sz="1100" b="1" dirty="0" err="1">
                <a:sym typeface="Helvetica Neue"/>
              </a:rPr>
              <a:t>luminosité</a:t>
            </a:r>
            <a:r>
              <a:rPr lang="en-CA" sz="1100" b="1" dirty="0">
                <a:sym typeface="Helvetica Neue"/>
              </a:rPr>
              <a:t> diffuse </a:t>
            </a:r>
            <a:r>
              <a:rPr lang="en-CA" sz="1100" b="1" dirty="0" err="1">
                <a:sym typeface="Helvetica Neue"/>
              </a:rPr>
              <a:t>d’une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journée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ensoleillée</a:t>
            </a:r>
            <a:r>
              <a:rPr lang="en-CA" sz="1100" b="1" dirty="0">
                <a:sym typeface="Helvetica Neue"/>
              </a:rPr>
              <a:t> dans les Prairies.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BC14BF-5DC2-881E-21D1-EA5ADDBF9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93" y="224911"/>
            <a:ext cx="3638183" cy="473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10049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204149" y="3982065"/>
            <a:ext cx="2212263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Doc Snyder’s House </a:t>
            </a:r>
            <a:r>
              <a:rPr lang="en-CA" sz="1100" b="1" dirty="0">
                <a:sym typeface="Helvetica Neue"/>
              </a:rPr>
              <a:t>(</a:t>
            </a:r>
            <a:r>
              <a:rPr lang="en-CA" sz="1100" b="1" i="1" dirty="0">
                <a:sym typeface="Helvetica Neue"/>
              </a:rPr>
              <a:t>La </a:t>
            </a:r>
            <a:r>
              <a:rPr lang="en-CA" sz="1100" b="1" i="1" dirty="0" err="1">
                <a:sym typeface="Helvetica Neue"/>
              </a:rPr>
              <a:t>maison</a:t>
            </a:r>
            <a:r>
              <a:rPr lang="en-CA" sz="1100" b="1" i="1" dirty="0">
                <a:sym typeface="Helvetica Neue"/>
              </a:rPr>
              <a:t> du </a:t>
            </a:r>
            <a:r>
              <a:rPr lang="en-CA" sz="1100" b="1" i="1" dirty="0" err="1">
                <a:sym typeface="Helvetica Neue"/>
              </a:rPr>
              <a:t>docteur</a:t>
            </a:r>
            <a:r>
              <a:rPr lang="en-CA" sz="1100" b="1" i="1" dirty="0">
                <a:sym typeface="Helvetica Neue"/>
              </a:rPr>
              <a:t> Snyder</a:t>
            </a:r>
            <a:r>
              <a:rPr lang="en-CA" sz="1100" b="1" dirty="0">
                <a:sym typeface="Helvetica Neue"/>
              </a:rPr>
              <a:t>), 1931. </a:t>
            </a:r>
            <a:r>
              <a:rPr lang="en-CA" sz="1100" b="1" dirty="0" err="1">
                <a:sym typeface="Helvetica Neue"/>
              </a:rPr>
              <a:t>Cette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œuvre</a:t>
            </a:r>
            <a:r>
              <a:rPr lang="en-CA" sz="1100" b="1" dirty="0">
                <a:sym typeface="Helvetica Neue"/>
              </a:rPr>
              <a:t> a </a:t>
            </a:r>
            <a:r>
              <a:rPr lang="en-CA" sz="1100" b="1" dirty="0" err="1">
                <a:sym typeface="Helvetica Neue"/>
              </a:rPr>
              <a:t>nécessité</a:t>
            </a:r>
            <a:r>
              <a:rPr lang="en-CA" sz="1100" b="1" dirty="0">
                <a:sym typeface="Helvetica Neue"/>
              </a:rPr>
              <a:t> deux hivers de travail.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85ECB7-1E1B-8115-CBEF-9FFD9E9CD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98" y="269132"/>
            <a:ext cx="5182914" cy="460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5499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174658" y="3746090"/>
            <a:ext cx="2635046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The Pool </a:t>
            </a:r>
            <a:r>
              <a:rPr lang="en-CA" sz="1100" b="1" dirty="0">
                <a:sym typeface="Helvetica Neue"/>
              </a:rPr>
              <a:t>(</a:t>
            </a:r>
            <a:r>
              <a:rPr lang="en-CA" sz="1100" b="1" i="1" dirty="0" err="1">
                <a:sym typeface="Helvetica Neue"/>
              </a:rPr>
              <a:t>L’étang</a:t>
            </a:r>
            <a:r>
              <a:rPr lang="en-CA" sz="1100" b="1" dirty="0">
                <a:sym typeface="Helvetica Neue"/>
              </a:rPr>
              <a:t>), 1934. Dans </a:t>
            </a:r>
            <a:r>
              <a:rPr lang="en-CA" sz="1100" b="1" dirty="0" err="1">
                <a:sym typeface="Helvetica Neue"/>
              </a:rPr>
              <a:t>cette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œuvre</a:t>
            </a:r>
            <a:r>
              <a:rPr lang="en-CA" sz="1100" b="1" dirty="0">
                <a:sym typeface="Helvetica Neue"/>
              </a:rPr>
              <a:t>, FitzGerald utilise un plan </a:t>
            </a:r>
            <a:r>
              <a:rPr lang="en-CA" sz="1100" b="1" dirty="0" err="1">
                <a:sym typeface="Helvetica Neue"/>
              </a:rPr>
              <a:t>d’eau</a:t>
            </a:r>
            <a:r>
              <a:rPr lang="en-CA" sz="1100" b="1" dirty="0">
                <a:sym typeface="Helvetica Neue"/>
              </a:rPr>
              <a:t> et des </a:t>
            </a:r>
            <a:r>
              <a:rPr lang="en-CA" sz="1100" b="1" dirty="0" err="1">
                <a:sym typeface="Helvetica Neue"/>
              </a:rPr>
              <a:t>roseaux</a:t>
            </a:r>
            <a:r>
              <a:rPr lang="en-CA" sz="1100" b="1" dirty="0">
                <a:sym typeface="Helvetica Neue"/>
              </a:rPr>
              <a:t> pour </a:t>
            </a:r>
            <a:r>
              <a:rPr lang="en-CA" sz="1100" b="1" dirty="0" err="1">
                <a:sym typeface="Helvetica Neue"/>
              </a:rPr>
              <a:t>créer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une</a:t>
            </a:r>
            <a:r>
              <a:rPr lang="en-CA" sz="1100" b="1" dirty="0">
                <a:sym typeface="Helvetica Neue"/>
              </a:rPr>
              <a:t> composition </a:t>
            </a:r>
            <a:r>
              <a:rPr lang="en-CA" sz="1100" b="1" dirty="0" err="1">
                <a:sym typeface="Helvetica Neue"/>
              </a:rPr>
              <a:t>radicalement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différente</a:t>
            </a:r>
            <a:r>
              <a:rPr lang="en-CA" sz="1100" b="1" dirty="0">
                <a:sym typeface="Helvetica Neue"/>
              </a:rPr>
              <a:t> de </a:t>
            </a:r>
            <a:r>
              <a:rPr lang="en-CA" sz="1100" b="1" dirty="0" err="1">
                <a:sym typeface="Helvetica Neue"/>
              </a:rPr>
              <a:t>ses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paysages</a:t>
            </a:r>
            <a:r>
              <a:rPr lang="en-CA" sz="1100" b="1" dirty="0">
                <a:sym typeface="Helvetica Neue"/>
              </a:rPr>
              <a:t> des Prairies. 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3E9C40-CD2C-F00B-F3C8-2A92DB81A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76" y="334911"/>
            <a:ext cx="5469403" cy="447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47749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168064" y="4570252"/>
            <a:ext cx="6442107" cy="523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</a:t>
            </a:r>
            <a:r>
              <a:rPr lang="en-CA" sz="1100" b="1" i="1" dirty="0">
                <a:sym typeface="Helvetica Neue"/>
              </a:rPr>
              <a:t>, Abstract in Blue and Gold </a:t>
            </a:r>
            <a:r>
              <a:rPr lang="en-CA" sz="1100" b="1" dirty="0">
                <a:sym typeface="Helvetica Neue"/>
              </a:rPr>
              <a:t>(</a:t>
            </a:r>
            <a:r>
              <a:rPr lang="en-CA" sz="1100" b="1" i="1" dirty="0" err="1">
                <a:sym typeface="Helvetica Neue"/>
              </a:rPr>
              <a:t>Abstrait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i="1" dirty="0" err="1">
                <a:sym typeface="Helvetica Neue"/>
              </a:rPr>
              <a:t>en</a:t>
            </a:r>
            <a:r>
              <a:rPr lang="en-CA" sz="1100" b="1" i="1" dirty="0">
                <a:sym typeface="Helvetica Neue"/>
              </a:rPr>
              <a:t> bleu et or</a:t>
            </a:r>
            <a:r>
              <a:rPr lang="en-CA" sz="1100" b="1" dirty="0">
                <a:sym typeface="Helvetica Neue"/>
              </a:rPr>
              <a:t>), 1954. Dans </a:t>
            </a:r>
            <a:r>
              <a:rPr lang="en-CA" sz="1100" b="1" dirty="0" err="1">
                <a:sym typeface="Helvetica Neue"/>
              </a:rPr>
              <a:t>cette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peinture</a:t>
            </a:r>
            <a:r>
              <a:rPr lang="en-CA" sz="1100" b="1" dirty="0">
                <a:sym typeface="Helvetica Neue"/>
              </a:rPr>
              <a:t>, FitzGerald applique la matière par petits coups de </a:t>
            </a:r>
            <a:r>
              <a:rPr lang="en-CA" sz="1100" b="1" dirty="0" err="1">
                <a:sym typeface="Helvetica Neue"/>
              </a:rPr>
              <a:t>pinceau</a:t>
            </a:r>
            <a:r>
              <a:rPr lang="en-CA" sz="1100" b="1" dirty="0">
                <a:sym typeface="Helvetica Neue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620BB0-35CC-9BF6-FFF6-2873216A0E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02" y="186813"/>
            <a:ext cx="6706838" cy="438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92571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152105" y="3814916"/>
            <a:ext cx="2890684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The Little Plant </a:t>
            </a:r>
            <a:r>
              <a:rPr lang="en-CA" sz="1100" b="1" dirty="0">
                <a:sym typeface="Helvetica Neue"/>
              </a:rPr>
              <a:t>(</a:t>
            </a:r>
            <a:r>
              <a:rPr lang="en-CA" sz="1100" b="1" i="1" dirty="0">
                <a:sym typeface="Helvetica Neue"/>
              </a:rPr>
              <a:t>La petite </a:t>
            </a:r>
            <a:r>
              <a:rPr lang="en-CA" sz="1100" b="1" i="1" dirty="0" err="1">
                <a:sym typeface="Helvetica Neue"/>
              </a:rPr>
              <a:t>plante</a:t>
            </a:r>
            <a:r>
              <a:rPr lang="en-CA" sz="1100" b="1" dirty="0">
                <a:sym typeface="Helvetica Neue"/>
              </a:rPr>
              <a:t>), 1947. Dans </a:t>
            </a:r>
            <a:r>
              <a:rPr lang="en-CA" sz="1100" b="1" dirty="0" err="1">
                <a:sym typeface="Helvetica Neue"/>
              </a:rPr>
              <a:t>cette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peinture</a:t>
            </a:r>
            <a:r>
              <a:rPr lang="en-CA" sz="1100" b="1" dirty="0">
                <a:sym typeface="Helvetica Neue"/>
              </a:rPr>
              <a:t>, la </a:t>
            </a:r>
            <a:r>
              <a:rPr lang="en-CA" sz="1100" b="1" dirty="0" err="1">
                <a:sym typeface="Helvetica Neue"/>
              </a:rPr>
              <a:t>croissance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exubérante</a:t>
            </a:r>
            <a:r>
              <a:rPr lang="en-CA" sz="1100" b="1" dirty="0">
                <a:sym typeface="Helvetica Neue"/>
              </a:rPr>
              <a:t> de la </a:t>
            </a:r>
            <a:r>
              <a:rPr lang="en-CA" sz="1100" b="1" dirty="0" err="1">
                <a:sym typeface="Helvetica Neue"/>
              </a:rPr>
              <a:t>plante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à</a:t>
            </a:r>
            <a:r>
              <a:rPr lang="en-CA" sz="1100" b="1" dirty="0">
                <a:sym typeface="Helvetica Neue"/>
              </a:rPr>
              <a:t> fleurs, </a:t>
            </a:r>
            <a:r>
              <a:rPr lang="en-CA" sz="1100" b="1" dirty="0" err="1">
                <a:sym typeface="Helvetica Neue"/>
              </a:rPr>
              <a:t>à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l’intérieur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dirty="0" err="1">
                <a:sym typeface="Helvetica Neue"/>
              </a:rPr>
              <a:t>contraste</a:t>
            </a:r>
            <a:r>
              <a:rPr lang="en-CA" sz="1100" b="1" dirty="0">
                <a:sym typeface="Helvetica Neue"/>
              </a:rPr>
              <a:t> avec la </a:t>
            </a:r>
            <a:r>
              <a:rPr lang="en-CA" sz="1100" b="1" dirty="0" err="1">
                <a:sym typeface="Helvetica Neue"/>
              </a:rPr>
              <a:t>vive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énergie</a:t>
            </a:r>
            <a:r>
              <a:rPr lang="en-CA" sz="1100" b="1" dirty="0">
                <a:sym typeface="Helvetica Neue"/>
              </a:rPr>
              <a:t> de </a:t>
            </a:r>
            <a:r>
              <a:rPr lang="en-CA" sz="1100" b="1" dirty="0" err="1">
                <a:sym typeface="Helvetica Neue"/>
              </a:rPr>
              <a:t>l’écran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épais</a:t>
            </a:r>
            <a:r>
              <a:rPr lang="en-CA" sz="1100" b="1" dirty="0">
                <a:sym typeface="Helvetica Neue"/>
              </a:rPr>
              <a:t> que </a:t>
            </a:r>
            <a:r>
              <a:rPr lang="en-CA" sz="1100" b="1" dirty="0" err="1">
                <a:sym typeface="Helvetica Neue"/>
              </a:rPr>
              <a:t>forment</a:t>
            </a:r>
            <a:r>
              <a:rPr lang="en-CA" sz="1100" b="1" dirty="0">
                <a:sym typeface="Helvetica Neue"/>
              </a:rPr>
              <a:t> les </a:t>
            </a:r>
            <a:r>
              <a:rPr lang="en-CA" sz="1100" b="1" dirty="0" err="1">
                <a:sym typeface="Helvetica Neue"/>
              </a:rPr>
              <a:t>arbres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à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l’extérieur</a:t>
            </a:r>
            <a:r>
              <a:rPr lang="en-CA" sz="1100" b="1" dirty="0">
                <a:sym typeface="Helvetica Neue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007E3A-DCF5-F9F2-1CA2-B1818CB85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96" y="255638"/>
            <a:ext cx="3487863" cy="463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4522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660978" y="3765756"/>
            <a:ext cx="2861187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Pritchard’s Fence</a:t>
            </a:r>
            <a:r>
              <a:rPr lang="en-CA" sz="1100" b="1" dirty="0">
                <a:sym typeface="Helvetica Neue"/>
              </a:rPr>
              <a:t> (</a:t>
            </a:r>
            <a:r>
              <a:rPr lang="en-CA" sz="1100" b="1" i="1" dirty="0">
                <a:sym typeface="Helvetica Neue"/>
              </a:rPr>
              <a:t>La </a:t>
            </a:r>
            <a:r>
              <a:rPr lang="en-CA" sz="1100" b="1" i="1" dirty="0" err="1">
                <a:sym typeface="Helvetica Neue"/>
              </a:rPr>
              <a:t>clôture</a:t>
            </a:r>
            <a:r>
              <a:rPr lang="en-CA" sz="1100" b="1" i="1" dirty="0">
                <a:sym typeface="Helvetica Neue"/>
              </a:rPr>
              <a:t> de Pritchard</a:t>
            </a:r>
            <a:r>
              <a:rPr lang="en-CA" sz="1100" b="1" dirty="0">
                <a:sym typeface="Helvetica Neue"/>
              </a:rPr>
              <a:t>), v.1928. </a:t>
            </a:r>
            <a:r>
              <a:rPr lang="en-CA" sz="1100" b="1" dirty="0" err="1">
                <a:sym typeface="Helvetica Neue"/>
              </a:rPr>
              <a:t>En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saisissant</a:t>
            </a:r>
            <a:r>
              <a:rPr lang="en-CA" sz="1100" b="1" dirty="0">
                <a:sym typeface="Helvetica Neue"/>
              </a:rPr>
              <a:t> la </a:t>
            </a:r>
            <a:r>
              <a:rPr lang="en-CA" sz="1100" b="1" dirty="0" err="1">
                <a:sym typeface="Helvetica Neue"/>
              </a:rPr>
              <a:t>beauté</a:t>
            </a:r>
            <a:r>
              <a:rPr lang="en-CA" sz="1100" b="1" dirty="0">
                <a:sym typeface="Helvetica Neue"/>
              </a:rPr>
              <a:t> et la </a:t>
            </a:r>
            <a:r>
              <a:rPr lang="en-CA" sz="1100" b="1" dirty="0" err="1">
                <a:sym typeface="Helvetica Neue"/>
              </a:rPr>
              <a:t>sérénité</a:t>
            </a:r>
            <a:r>
              <a:rPr lang="en-CA" sz="1100" b="1" dirty="0">
                <a:sym typeface="Helvetica Neue"/>
              </a:rPr>
              <a:t> d’un quartier </a:t>
            </a:r>
            <a:r>
              <a:rPr lang="en-CA" sz="1100" b="1" dirty="0" err="1">
                <a:sym typeface="Helvetica Neue"/>
              </a:rPr>
              <a:t>typique</a:t>
            </a:r>
            <a:r>
              <a:rPr lang="en-CA" sz="1100" b="1" dirty="0">
                <a:sym typeface="Helvetica Neue"/>
              </a:rPr>
              <a:t> de Winnipeg, FitzGerald </a:t>
            </a:r>
            <a:r>
              <a:rPr lang="en-CA" sz="1100" b="1" dirty="0" err="1">
                <a:sym typeface="Helvetica Neue"/>
              </a:rPr>
              <a:t>crée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ce</a:t>
            </a:r>
            <a:r>
              <a:rPr lang="en-CA" sz="1100" b="1" dirty="0">
                <a:sym typeface="Helvetica Neue"/>
              </a:rPr>
              <a:t> qui </a:t>
            </a:r>
            <a:r>
              <a:rPr lang="en-CA" sz="1100" b="1" dirty="0" err="1">
                <a:sym typeface="Helvetica Neue"/>
              </a:rPr>
              <a:t>deviendra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l’un</a:t>
            </a:r>
            <a:r>
              <a:rPr lang="en-CA" sz="1100" b="1" dirty="0">
                <a:sym typeface="Helvetica Neue"/>
              </a:rPr>
              <a:t> de </a:t>
            </a:r>
            <a:r>
              <a:rPr lang="en-CA" sz="1100" b="1" dirty="0" err="1">
                <a:sym typeface="Helvetica Neue"/>
              </a:rPr>
              <a:t>ses</a:t>
            </a:r>
            <a:r>
              <a:rPr lang="en-CA" sz="1100" b="1" dirty="0">
                <a:sym typeface="Helvetica Neue"/>
              </a:rPr>
              <a:t> tableaux les plus </a:t>
            </a:r>
            <a:r>
              <a:rPr lang="en-CA" sz="1100" b="1" dirty="0" err="1">
                <a:sym typeface="Helvetica Neue"/>
              </a:rPr>
              <a:t>prisés</a:t>
            </a:r>
            <a:r>
              <a:rPr lang="en-CA" sz="1100" b="1" dirty="0">
                <a:sym typeface="Helvetica Neue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5BAB04-41E8-06EE-FE4C-3E89B95A9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35" y="303325"/>
            <a:ext cx="4835068" cy="453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6831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420466" y="3372465"/>
            <a:ext cx="2143432" cy="1556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Four Apples on Tablecloth</a:t>
            </a:r>
            <a:r>
              <a:rPr lang="en-CA" sz="1100" b="1" dirty="0">
                <a:sym typeface="Helvetica Neue"/>
              </a:rPr>
              <a:t> (</a:t>
            </a:r>
            <a:r>
              <a:rPr lang="en-CA" sz="1100" b="1" i="1" dirty="0">
                <a:sym typeface="Helvetica Neue"/>
              </a:rPr>
              <a:t>Quatre pommes sur </a:t>
            </a:r>
            <a:r>
              <a:rPr lang="en-CA" sz="1100" b="1" i="1" dirty="0" err="1">
                <a:sym typeface="Helvetica Neue"/>
              </a:rPr>
              <a:t>une</a:t>
            </a:r>
            <a:r>
              <a:rPr lang="en-CA" sz="1100" b="1" i="1" dirty="0">
                <a:sym typeface="Helvetica Neue"/>
              </a:rPr>
              <a:t> nappe</a:t>
            </a:r>
            <a:r>
              <a:rPr lang="en-CA" sz="1100" b="1" dirty="0">
                <a:sym typeface="Helvetica Neue"/>
              </a:rPr>
              <a:t>), 17 </a:t>
            </a:r>
            <a:r>
              <a:rPr lang="en-CA" sz="1100" b="1" dirty="0" err="1">
                <a:sym typeface="Helvetica Neue"/>
              </a:rPr>
              <a:t>décembre</a:t>
            </a:r>
            <a:r>
              <a:rPr lang="en-CA" sz="1100" b="1" dirty="0">
                <a:sym typeface="Helvetica Neue"/>
              </a:rPr>
              <a:t> 1947. </a:t>
            </a:r>
            <a:r>
              <a:rPr lang="en-CA" sz="1100" b="1" dirty="0" err="1">
                <a:sym typeface="Helvetica Neue"/>
              </a:rPr>
              <a:t>Lorsque</a:t>
            </a:r>
            <a:r>
              <a:rPr lang="en-CA" sz="1100" b="1" dirty="0">
                <a:sym typeface="Helvetica Neue"/>
              </a:rPr>
              <a:t> FitzGerald </a:t>
            </a:r>
            <a:r>
              <a:rPr lang="en-CA" sz="1100" b="1" dirty="0" err="1">
                <a:sym typeface="Helvetica Neue"/>
              </a:rPr>
              <a:t>réalise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cette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œuvre</a:t>
            </a:r>
            <a:r>
              <a:rPr lang="en-CA" sz="1100" b="1" dirty="0">
                <a:sym typeface="Helvetica Neue"/>
              </a:rPr>
              <a:t>, il explore de </a:t>
            </a:r>
            <a:r>
              <a:rPr lang="en-CA" sz="1100" b="1" dirty="0" err="1">
                <a:sym typeface="Helvetica Neue"/>
              </a:rPr>
              <a:t>nouvelles</a:t>
            </a:r>
            <a:r>
              <a:rPr lang="en-CA" sz="1100" b="1" dirty="0">
                <a:sym typeface="Helvetica Neue"/>
              </a:rPr>
              <a:t> orientations dans le genre de la nature </a:t>
            </a:r>
            <a:r>
              <a:rPr lang="en-CA" sz="1100" b="1" dirty="0" err="1">
                <a:sym typeface="Helvetica Neue"/>
              </a:rPr>
              <a:t>morte</a:t>
            </a:r>
            <a:r>
              <a:rPr lang="en-CA" sz="1100" b="1" dirty="0">
                <a:sym typeface="Helvetica Neue"/>
              </a:rPr>
              <a:t>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09AD23-C721-2743-6697-D70149D42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50" y="358877"/>
            <a:ext cx="5900995" cy="442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0753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050174" y="3873909"/>
            <a:ext cx="2798858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/>
              <a:t>Lionel </a:t>
            </a:r>
            <a:r>
              <a:rPr lang="en-CA" sz="1100" b="1" dirty="0" err="1"/>
              <a:t>LeMoine</a:t>
            </a:r>
            <a:r>
              <a:rPr lang="en-CA" sz="1100" b="1" dirty="0"/>
              <a:t> FitzGerald, </a:t>
            </a:r>
            <a:r>
              <a:rPr lang="en-CA" sz="1100" b="1" i="1" dirty="0"/>
              <a:t>Autumn Sonata</a:t>
            </a:r>
            <a:r>
              <a:rPr lang="en-CA" sz="1100" b="1" dirty="0"/>
              <a:t> (</a:t>
            </a:r>
            <a:r>
              <a:rPr lang="en-CA" sz="1100" b="1" i="1" dirty="0" err="1"/>
              <a:t>Sonate</a:t>
            </a:r>
            <a:r>
              <a:rPr lang="en-CA" sz="1100" b="1" i="1" dirty="0"/>
              <a:t> </a:t>
            </a:r>
            <a:r>
              <a:rPr lang="en-CA" sz="1100" b="1" i="1" dirty="0" err="1"/>
              <a:t>d’automne</a:t>
            </a:r>
            <a:r>
              <a:rPr lang="en-CA" sz="1100" b="1" dirty="0"/>
              <a:t>), 1953-1954. </a:t>
            </a:r>
            <a:r>
              <a:rPr lang="en-CA" sz="1100" b="1" dirty="0" err="1"/>
              <a:t>Cette</a:t>
            </a:r>
            <a:r>
              <a:rPr lang="en-CA" sz="1100" b="1" dirty="0"/>
              <a:t> </a:t>
            </a:r>
            <a:r>
              <a:rPr lang="en-CA" sz="1100" b="1" dirty="0" err="1"/>
              <a:t>œuvre</a:t>
            </a:r>
            <a:r>
              <a:rPr lang="en-CA" sz="1100" b="1" dirty="0"/>
              <a:t> </a:t>
            </a:r>
            <a:r>
              <a:rPr lang="en-CA" sz="1100" b="1" dirty="0" err="1"/>
              <a:t>est</a:t>
            </a:r>
            <a:r>
              <a:rPr lang="en-CA" sz="1100" b="1" dirty="0"/>
              <a:t> </a:t>
            </a:r>
            <a:r>
              <a:rPr lang="en-CA" sz="1100" b="1" dirty="0" err="1"/>
              <a:t>représentative</a:t>
            </a:r>
            <a:r>
              <a:rPr lang="en-CA" sz="1100" b="1" dirty="0"/>
              <a:t> du type </a:t>
            </a:r>
            <a:r>
              <a:rPr lang="en-CA" sz="1100" b="1" dirty="0" err="1"/>
              <a:t>d’abstraction</a:t>
            </a:r>
            <a:r>
              <a:rPr lang="en-CA" sz="1100" b="1" dirty="0"/>
              <a:t> qui </a:t>
            </a:r>
            <a:r>
              <a:rPr lang="en-CA" sz="1100" b="1" dirty="0" err="1"/>
              <a:t>intéresse</a:t>
            </a:r>
            <a:r>
              <a:rPr lang="en-CA" sz="1100" b="1" dirty="0"/>
              <a:t> FitzGerald </a:t>
            </a:r>
            <a:r>
              <a:rPr lang="en-CA" sz="1100" b="1" dirty="0" err="1"/>
              <a:t>à</a:t>
            </a:r>
            <a:r>
              <a:rPr lang="en-CA" sz="1100" b="1" dirty="0"/>
              <a:t> la fin de </a:t>
            </a:r>
            <a:r>
              <a:rPr lang="en-CA" sz="1100" b="1" dirty="0" err="1"/>
              <a:t>sa</a:t>
            </a:r>
            <a:r>
              <a:rPr lang="en-CA" sz="1100" b="1" dirty="0"/>
              <a:t> </a:t>
            </a:r>
            <a:r>
              <a:rPr lang="en-CA" sz="1100" b="1" dirty="0" err="1"/>
              <a:t>carrière</a:t>
            </a:r>
            <a:r>
              <a:rPr lang="en-CA" sz="11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2640A3-9AF0-3631-33D2-875A736B0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79" y="368709"/>
            <a:ext cx="5477003" cy="440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2525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494504" y="4444180"/>
            <a:ext cx="5989338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Bibliothèque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publique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Carnegie, Winnipeg, 1905-1908, carte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postale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publiée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 </a:t>
            </a:r>
            <a:b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W. G. MacFarlane.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D1AE88-2153-39D0-8B85-250092566C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" t="3168" r="937" b="1986"/>
          <a:stretch/>
        </p:blipFill>
        <p:spPr>
          <a:xfrm>
            <a:off x="1577330" y="609600"/>
            <a:ext cx="5989339" cy="375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2586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508952" y="4129548"/>
            <a:ext cx="2143435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 err="1">
                <a:sym typeface="Helvetica Neue"/>
              </a:rPr>
              <a:t>Foule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rassemblée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devant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l'ancien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hôtel</a:t>
            </a:r>
            <a:r>
              <a:rPr lang="en-CA" sz="1100" b="1" dirty="0">
                <a:sym typeface="Helvetica Neue"/>
              </a:rPr>
              <a:t> de </a:t>
            </a:r>
            <a:r>
              <a:rPr lang="en-CA" sz="1100" b="1" dirty="0" err="1">
                <a:sym typeface="Helvetica Neue"/>
              </a:rPr>
              <a:t>ville</a:t>
            </a:r>
            <a:r>
              <a:rPr lang="en-CA" sz="1100" b="1" dirty="0">
                <a:sym typeface="Helvetica Neue"/>
              </a:rPr>
              <a:t>, pendant la </a:t>
            </a:r>
            <a:r>
              <a:rPr lang="en-CA" sz="1100" b="1" dirty="0" err="1">
                <a:sym typeface="Helvetica Neue"/>
              </a:rPr>
              <a:t>grève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générale</a:t>
            </a:r>
            <a:r>
              <a:rPr lang="en-CA" sz="1100" b="1" dirty="0">
                <a:sym typeface="Helvetica Neue"/>
              </a:rPr>
              <a:t> </a:t>
            </a:r>
            <a:br>
              <a:rPr lang="en-CA" sz="1100" b="1" dirty="0">
                <a:sym typeface="Helvetica Neue"/>
              </a:rPr>
            </a:br>
            <a:r>
              <a:rPr lang="en-CA" sz="1100" b="1" dirty="0">
                <a:sym typeface="Helvetica Neue"/>
              </a:rPr>
              <a:t>de Winnipeg, 1919.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DBF396-3085-32AA-EB39-A873E4256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48" y="280219"/>
            <a:ext cx="5681086" cy="458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6058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1297</Words>
  <Application>Microsoft Macintosh PowerPoint</Application>
  <PresentationFormat>On-screen Show (16:9)</PresentationFormat>
  <Paragraphs>61</Paragraphs>
  <Slides>41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Arial</vt:lpstr>
      <vt:lpstr>Helvetica Neue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Jocelyn Anderson</dc:creator>
  <cp:lastModifiedBy>Art Canada Institute | Institut de l’art canadien</cp:lastModifiedBy>
  <cp:revision>69</cp:revision>
  <dcterms:modified xsi:type="dcterms:W3CDTF">2022-10-11T17:48:47Z</dcterms:modified>
</cp:coreProperties>
</file>