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3" r:id="rId11"/>
    <p:sldId id="292" r:id="rId12"/>
    <p:sldId id="290" r:id="rId13"/>
    <p:sldId id="291" r:id="rId14"/>
    <p:sldId id="266" r:id="rId15"/>
    <p:sldId id="294" r:id="rId16"/>
    <p:sldId id="296" r:id="rId17"/>
    <p:sldId id="297" r:id="rId18"/>
    <p:sldId id="298" r:id="rId19"/>
    <p:sldId id="299" r:id="rId20"/>
    <p:sldId id="295" r:id="rId21"/>
    <p:sldId id="301" r:id="rId22"/>
    <p:sldId id="302" r:id="rId23"/>
    <p:sldId id="300" r:id="rId24"/>
    <p:sldId id="304" r:id="rId25"/>
    <p:sldId id="303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42"/>
    <p:restoredTop sz="75766" autoAdjust="0"/>
  </p:normalViewPr>
  <p:slideViewPr>
    <p:cSldViewPr snapToGrid="0" snapToObjects="1">
      <p:cViewPr varScale="1">
        <p:scale>
          <a:sx n="130" d="100"/>
          <a:sy n="130" d="100"/>
        </p:scale>
        <p:origin x="12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elyn Anderson" userId="fb29ce2979debd91" providerId="LiveId" clId="{EFCF9FCC-514F-466B-9A27-9C7FC347A7D7}"/>
    <pc:docChg chg="modSld">
      <pc:chgData name="Jocelyn Anderson" userId="fb29ce2979debd91" providerId="LiveId" clId="{EFCF9FCC-514F-466B-9A27-9C7FC347A7D7}" dt="2021-10-18T22:59:29.393" v="175" actId="20577"/>
      <pc:docMkLst>
        <pc:docMk/>
      </pc:docMkLst>
      <pc:sldChg chg="modSp mod">
        <pc:chgData name="Jocelyn Anderson" userId="fb29ce2979debd91" providerId="LiveId" clId="{EFCF9FCC-514F-466B-9A27-9C7FC347A7D7}" dt="2021-10-18T22:56:53.454" v="0" actId="114"/>
        <pc:sldMkLst>
          <pc:docMk/>
          <pc:sldMk cId="336830298" sldId="299"/>
        </pc:sldMkLst>
        <pc:spChg chg="mod">
          <ac:chgData name="Jocelyn Anderson" userId="fb29ce2979debd91" providerId="LiveId" clId="{EFCF9FCC-514F-466B-9A27-9C7FC347A7D7}" dt="2021-10-18T22:56:53.454" v="0" actId="114"/>
          <ac:spMkLst>
            <pc:docMk/>
            <pc:sldMk cId="336830298" sldId="299"/>
            <ac:spMk id="139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42.075" v="46" actId="20577"/>
        <pc:sldMkLst>
          <pc:docMk/>
          <pc:sldMk cId="3955984837" sldId="305"/>
        </pc:sldMkLst>
        <pc:spChg chg="mod">
          <ac:chgData name="Jocelyn Anderson" userId="fb29ce2979debd91" providerId="LiveId" clId="{EFCF9FCC-514F-466B-9A27-9C7FC347A7D7}" dt="2021-10-18T22:58:42.075" v="46" actId="20577"/>
          <ac:spMkLst>
            <pc:docMk/>
            <pc:sldMk cId="3955984837" sldId="305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54.741" v="67" actId="20577"/>
        <pc:sldMkLst>
          <pc:docMk/>
          <pc:sldMk cId="3743004661" sldId="306"/>
        </pc:sldMkLst>
        <pc:spChg chg="mod">
          <ac:chgData name="Jocelyn Anderson" userId="fb29ce2979debd91" providerId="LiveId" clId="{EFCF9FCC-514F-466B-9A27-9C7FC347A7D7}" dt="2021-10-18T22:58:54.741" v="67" actId="20577"/>
          <ac:spMkLst>
            <pc:docMk/>
            <pc:sldMk cId="3743004661" sldId="306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04.864" v="103" actId="20577"/>
        <pc:sldMkLst>
          <pc:docMk/>
          <pc:sldMk cId="1487328736" sldId="307"/>
        </pc:sldMkLst>
        <pc:spChg chg="mod">
          <ac:chgData name="Jocelyn Anderson" userId="fb29ce2979debd91" providerId="LiveId" clId="{EFCF9FCC-514F-466B-9A27-9C7FC347A7D7}" dt="2021-10-18T22:59:04.864" v="103" actId="20577"/>
          <ac:spMkLst>
            <pc:docMk/>
            <pc:sldMk cId="1487328736" sldId="307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17.210" v="139" actId="20577"/>
        <pc:sldMkLst>
          <pc:docMk/>
          <pc:sldMk cId="125935808" sldId="308"/>
        </pc:sldMkLst>
        <pc:spChg chg="mod">
          <ac:chgData name="Jocelyn Anderson" userId="fb29ce2979debd91" providerId="LiveId" clId="{EFCF9FCC-514F-466B-9A27-9C7FC347A7D7}" dt="2021-10-18T22:59:17.210" v="139" actId="20577"/>
          <ac:spMkLst>
            <pc:docMk/>
            <pc:sldMk cId="125935808" sldId="308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29.393" v="175" actId="20577"/>
        <pc:sldMkLst>
          <pc:docMk/>
          <pc:sldMk cId="4066970366" sldId="309"/>
        </pc:sldMkLst>
        <pc:spChg chg="mod">
          <ac:chgData name="Jocelyn Anderson" userId="fb29ce2979debd91" providerId="LiveId" clId="{EFCF9FCC-514F-466B-9A27-9C7FC347A7D7}" dt="2021-10-18T22:59:29.393" v="175" actId="20577"/>
          <ac:spMkLst>
            <pc:docMk/>
            <pc:sldMk cId="4066970366" sldId="309"/>
            <ac:spMk id="14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740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16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70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65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48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50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57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75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5708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3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4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80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604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93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37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79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193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644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88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8768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680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741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58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8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51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24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4D338E-AAD8-3E4E-ACDA-6E366D946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166675" y="4602648"/>
            <a:ext cx="7117003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Examining new arrivals in the Immigration Examination Hall, Pier 21, Halifax, 1952.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6A7396-2F37-0F4C-985B-9E12FA46F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97" y="304863"/>
            <a:ext cx="6614005" cy="421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227444" y="4455268"/>
            <a:ext cx="2597912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Prime Minister John G. Diefenbaker with “Bill of Rights,” 1958.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E7E78F-CEC6-6144-A3AC-3C8369168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22" y="285750"/>
            <a:ext cx="36449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891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173933" y="4489633"/>
            <a:ext cx="348985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Dowley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with her brother, Charles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Dowley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and mother, Agnes Mary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Dowley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n.d.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29A21-EC06-184A-AA5C-A99F37303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61" y="246839"/>
            <a:ext cx="3055986" cy="464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366362" y="4493535"/>
            <a:ext cx="7253860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Greetings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c.1945.  Christmas cards are an important part of Lewis’s early work.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53708-9B3D-9249-B0C8-D89466C9E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362" y="420382"/>
            <a:ext cx="6391614" cy="407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458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715886" y="4247535"/>
            <a:ext cx="2034824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Maud Lewis, </a:t>
            </a:r>
            <a:r>
              <a:rPr lang="en-CA" sz="1100" b="1" i="1" dirty="0">
                <a:sym typeface="Helvetica Neue"/>
              </a:rPr>
              <a:t>Paintings for Sale</a:t>
            </a:r>
            <a:r>
              <a:rPr lang="en-CA" sz="1100" b="1" dirty="0">
                <a:sym typeface="Helvetica Neue"/>
              </a:rPr>
              <a:t>, 1960s. This sign hung outside Lewis’s home.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0CC2A8-3F3E-454D-AACD-E7CEFDCD3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15" y="149563"/>
            <a:ext cx="6505971" cy="48443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313233" y="4659640"/>
            <a:ext cx="5963144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Lewis’s Painted House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n.d.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B777D8-1A0E-5C4F-BB2C-003E8D698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02" y="271576"/>
            <a:ext cx="6249065" cy="429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4839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260424" y="3941696"/>
            <a:ext cx="237199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Covered Bridge in Winter with Skaters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mid-1960s. In her winter paintings, Lewis used pale blue to show shadows on the snow.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84C4B-7D9A-4941-9804-EB7951C42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573932"/>
            <a:ext cx="5162856" cy="426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169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426363" y="4330918"/>
            <a:ext cx="2469983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Maud Lewis, </a:t>
            </a:r>
            <a:r>
              <a:rPr lang="en-CA" sz="1100" b="1" i="1" dirty="0">
                <a:sym typeface="Helvetica Neue"/>
              </a:rPr>
              <a:t>Everett Plowing</a:t>
            </a:r>
            <a:r>
              <a:rPr lang="en-CA" sz="1100" b="1" dirty="0">
                <a:sym typeface="Helvetica Neue"/>
              </a:rPr>
              <a:t>, 1960s. Tulips appear in many of Lewis’s paintings. 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57E61-7A97-6646-96A9-E9459D12B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20" y="573932"/>
            <a:ext cx="5844534" cy="432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6586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158830" y="4351466"/>
            <a:ext cx="2281084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Lighthouse and Gulls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n.d. Lewis painted many coastal scenes. 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20156-15B4-1242-B558-F05B776EE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87" y="538668"/>
            <a:ext cx="5008367" cy="437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2655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928852" y="3421627"/>
            <a:ext cx="2531657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EA8C23-E690-9F4C-9F27-8FAB3AF5FBF5}"/>
              </a:ext>
            </a:extLst>
          </p:cNvPr>
          <p:cNvSpPr/>
          <p:nvPr/>
        </p:nvSpPr>
        <p:spPr>
          <a:xfrm>
            <a:off x="6086929" y="4392149"/>
            <a:ext cx="274211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Fall Scene with Deer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c.1950. Lewis often painted deer framed by trees.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99D8DD-0724-1346-A643-33A1D741B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01" y="525294"/>
            <a:ext cx="5084151" cy="439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02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076412" y="4202305"/>
            <a:ext cx="2664466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 (Digby Ferry Passing Point Prim Lighthouse)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1950s. Lewis spent much of her life living in Digby County.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C77E38-B313-8441-BA59-ACC1D849D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75" y="197438"/>
            <a:ext cx="4950273" cy="47486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960647" y="4355690"/>
            <a:ext cx="264257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Maud Lewis, </a:t>
            </a:r>
            <a:r>
              <a:rPr lang="en-CA" sz="1100" b="1" i="1" dirty="0">
                <a:sym typeface="Helvetica Neue"/>
              </a:rPr>
              <a:t>Children Skiing</a:t>
            </a:r>
            <a:r>
              <a:rPr lang="en-CA" sz="1100" b="1" dirty="0">
                <a:sym typeface="Helvetica Neue"/>
              </a:rPr>
              <a:t>, mid-1960s. Lewis painted many scenes of children playing.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C96DC7-0522-4C4C-A28E-04EADC5F4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81" y="583659"/>
            <a:ext cx="4785223" cy="433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826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223927" y="4176086"/>
            <a:ext cx="2477624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Maud Lewis, </a:t>
            </a:r>
            <a:r>
              <a:rPr lang="en-CA" sz="1100" b="1" i="1" dirty="0">
                <a:sym typeface="Helvetica Neue"/>
              </a:rPr>
              <a:t>Model T on Tour</a:t>
            </a:r>
            <a:r>
              <a:rPr lang="en-CA" sz="1100" b="1" dirty="0">
                <a:sym typeface="Helvetica Neue"/>
              </a:rPr>
              <a:t>, 1960s. Everett Lewis owned an old Model T Ford when Maud met him in 1937.</a:t>
            </a:r>
            <a:endParaRPr dirty="0"/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5CB39B-4180-7247-B6F7-596ED6A0A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0" y="593387"/>
            <a:ext cx="5268938" cy="431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916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157473" y="4031226"/>
            <a:ext cx="2367097" cy="1029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Roadster and Cow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c.1960s. This work was based on an illustration on the cover of an issue of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Maclean’s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magazine from 1956. 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407662-3CAE-9648-ACCE-B3AAD87B4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2" y="460375"/>
            <a:ext cx="5199316" cy="452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0382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410423" y="3908532"/>
            <a:ext cx="223223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Nova Scotia Harbour in Autumn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n.d. Lewis loved flowers, and sometimes painted blossoming trees even if they were not in season. 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168C6A-6F9F-3345-8E73-49610FBE1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43" y="603115"/>
            <a:ext cx="5670933" cy="421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0937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924354" y="3929660"/>
            <a:ext cx="2741471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House and Ox Cart by the River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1960s. Lewis painted variations of this scene several times, and one version was featured in the CBC program about her work.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480565-CE82-1C43-871C-EE7364345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1" y="472780"/>
            <a:ext cx="5060257" cy="436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881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138779" y="4218039"/>
            <a:ext cx="2523319" cy="696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Haywagon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1940s. Lewis was well known for her paintings of oxen.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2864BA-3509-0845-A309-C68327993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94" y="685164"/>
            <a:ext cx="5445455" cy="411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5753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013737" y="4374465"/>
            <a:ext cx="271075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Maud Lewis, </a:t>
            </a:r>
            <a:r>
              <a:rPr lang="en-CA" sz="1100" b="1" i="1" dirty="0">
                <a:sym typeface="Helvetica Neue"/>
              </a:rPr>
              <a:t>Maple Syrup Gathering</a:t>
            </a:r>
            <a:r>
              <a:rPr lang="en-CA" sz="1100" b="1" dirty="0">
                <a:sym typeface="Helvetica Neue"/>
              </a:rPr>
              <a:t>, 1960s. Many of Lewis’s paintings show farmers at work.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FFD49-6EB3-EF46-B241-F498D632C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84" y="531041"/>
            <a:ext cx="5144569" cy="441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8483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284277" y="4107478"/>
            <a:ext cx="2588390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British Kingfisher &amp; Apple Blossoms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1963. This work was based on an image Lewis saw on a biscuit tin. 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CAAEBE-2D7A-954F-85AA-0BCD7A61D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5" y="582443"/>
            <a:ext cx="5699395" cy="425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466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83015" y="4017106"/>
            <a:ext cx="2178997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Train Coming into Station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1949/50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Here Lewis imagines a scene at a train station in the 1800s. 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AC77C-E149-F54F-8E18-1D31782B2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75" y="622570"/>
            <a:ext cx="5592229" cy="413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2873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7266248" y="3627246"/>
            <a:ext cx="1455220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Lewis’s cookie tin in her Painted House, n.d. Lewis painted flowers all over the walls and furniture in her home.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A7345A-B69F-D743-9D47-369A9B134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1" y="280886"/>
            <a:ext cx="6832826" cy="45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580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527777" y="4757976"/>
            <a:ext cx="3044223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Maud Lewis, 1965.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AFE18-4561-394E-9EF5-3BC8226C9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24" y="324414"/>
            <a:ext cx="6365300" cy="439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166607" y="4050890"/>
            <a:ext cx="226947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Maud Lewis, </a:t>
            </a:r>
            <a:r>
              <a:rPr lang="en-CA" sz="1100" b="1" i="1" dirty="0">
                <a:sym typeface="Helvetica Neue"/>
              </a:rPr>
              <a:t>Oxen in Spring [Two Oxen with Yoke]</a:t>
            </a:r>
            <a:r>
              <a:rPr lang="en-CA" sz="1100" b="1" dirty="0">
                <a:sym typeface="Helvetica Neue"/>
              </a:rPr>
              <a:t>, c.1960s. Ox teams were a familiar sight in rural Nova Scotia throughout Lewis’s life.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8AAF01-627B-6743-A852-1B2B6FAD7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7" y="188473"/>
            <a:ext cx="5033689" cy="47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7036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913369" y="4100052"/>
            <a:ext cx="2345880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Eddie Barnes &amp; Ed Murphy Going Fishing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1965. Lighthouses and boats appear in many of Lewis’s paintings.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73D13-7434-0A49-88BA-584BDD6EC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" y="279538"/>
            <a:ext cx="4982073" cy="455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9298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646182" y="3903405"/>
            <a:ext cx="200620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Maud Lewis, </a:t>
            </a:r>
            <a:r>
              <a:rPr lang="en-CA" sz="1100" b="1" i="1" dirty="0">
                <a:sym typeface="Helvetica Neue"/>
              </a:rPr>
              <a:t>Feeding the Horses</a:t>
            </a:r>
            <a:r>
              <a:rPr lang="en-CA" sz="1100" b="1" dirty="0">
                <a:sym typeface="Helvetica Neue"/>
              </a:rPr>
              <a:t>, n.d. This painting features Lewis’s distinctive images of flowers and autumn trees.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0F9F8A-5BF2-A149-902F-2B48702CD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4" y="339252"/>
            <a:ext cx="5994272" cy="446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0586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075478" y="4159045"/>
            <a:ext cx="2891542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Maud Lewis, </a:t>
            </a:r>
            <a:r>
              <a:rPr lang="en-CA" sz="1100" b="1" i="1" dirty="0">
                <a:sym typeface="Helvetica Neue"/>
              </a:rPr>
              <a:t>Drying Cod Flakes</a:t>
            </a:r>
            <a:r>
              <a:rPr lang="en-CA" sz="1100" b="1" dirty="0">
                <a:sym typeface="Helvetica Neue"/>
              </a:rPr>
              <a:t>, mid/late 1950s. At the time Maud </a:t>
            </a:r>
            <a:br>
              <a:rPr lang="en-CA" sz="1100" b="1" dirty="0">
                <a:sym typeface="Helvetica Neue"/>
              </a:rPr>
            </a:br>
            <a:r>
              <a:rPr lang="en-CA" sz="1100" b="1" dirty="0">
                <a:sym typeface="Helvetica Neue"/>
              </a:rPr>
              <a:t>and Everett Lewis were married, </a:t>
            </a:r>
            <a:br>
              <a:rPr lang="en-CA" sz="1100" b="1" dirty="0">
                <a:sym typeface="Helvetica Neue"/>
              </a:rPr>
            </a:br>
            <a:r>
              <a:rPr lang="en-CA" sz="1100" b="1" dirty="0">
                <a:sym typeface="Helvetica Neue"/>
              </a:rPr>
              <a:t>he was a fish peddler.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5E2C11-4B1B-F74F-AA0A-BF5C77AA5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09" y="243405"/>
            <a:ext cx="5093004" cy="463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461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871340" y="4291590"/>
            <a:ext cx="2545073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Three Black Cats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n.d. This image is among Lewis’s most iconic works.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8C51B-6F66-3A45-8E04-988F44880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21" y="280834"/>
            <a:ext cx="4634142" cy="45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912076" y="3451123"/>
            <a:ext cx="2074607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Village Scene with Sleigh Ride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[Christmas Card], c.1951. For her Christmas cards, Lewis chose subjects already made popular by the greeting card industry.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FE37F-C07A-124B-99D2-52B05B343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7" y="431022"/>
            <a:ext cx="6500211" cy="428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741770" y="4296697"/>
            <a:ext cx="3065044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Storm Door on the Painted House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n.d. After her marriage, Lewis painted birds, flowers, and butterflies on her new home. 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6C655-5F4D-C840-89EC-50893644E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872" y="113685"/>
            <a:ext cx="2354597" cy="491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396075" y="4326192"/>
            <a:ext cx="2423461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Blacksmith’s Shop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1960s. Lewis’s father was a blacksmith and harness maker.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57C5F-1370-0146-8725-4ADA56EA6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5" y="246839"/>
            <a:ext cx="5848574" cy="464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525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052889" y="4684846"/>
            <a:ext cx="2478622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explosion in Halifax, 1917.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BD580-E1A7-6F49-B0DD-3F8A3F14B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199" y="203065"/>
            <a:ext cx="2925534" cy="473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58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347646" y="4656595"/>
            <a:ext cx="3529781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Bluenose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c.1960s.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79C09-8E85-B74B-9019-C81114C8A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53" y="389002"/>
            <a:ext cx="6257894" cy="417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058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720</Words>
  <Application>Microsoft Macintosh PowerPoint</Application>
  <PresentationFormat>On-screen Show (16:9)</PresentationFormat>
  <Paragraphs>45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Art Canada Institute | Institut de l’art canadien</cp:lastModifiedBy>
  <cp:revision>81</cp:revision>
  <dcterms:modified xsi:type="dcterms:W3CDTF">2022-09-13T13:28:50Z</dcterms:modified>
</cp:coreProperties>
</file>