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58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63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030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43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84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496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60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7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05F48-862D-8ECF-5D2D-04E2D0D60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40668" cy="51453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73394" y="4621162"/>
            <a:ext cx="655811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Dust storm, Pearce Airport, Alberta, April 1942.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586F1-4F10-5C0A-E637-CEC18FCE8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1" y="317892"/>
            <a:ext cx="7032437" cy="42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47305" y="4473677"/>
            <a:ext cx="295984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 at the front gate of his home, Winnipeg, c.1905.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0F592-8581-B7C4-5958-218908583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93" y="255638"/>
            <a:ext cx="2215836" cy="46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35510" y="4513006"/>
            <a:ext cx="586985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Augustus Vincent Tack’s mural </a:t>
            </a:r>
            <a:r>
              <a:rPr lang="en-CA" sz="1100" b="1" i="1" dirty="0">
                <a:sym typeface="Helvetica Neue"/>
              </a:rPr>
              <a:t>Allegory of Law </a:t>
            </a:r>
            <a:r>
              <a:rPr lang="en-CA" sz="1100" b="1" dirty="0">
                <a:sym typeface="Helvetica Neue"/>
              </a:rPr>
              <a:t>was unveiled on July 15, 1920, at the Manitoba Legislative Building, Winnipeg.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46500-B94A-EA42-C1DF-30109560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19" y="492054"/>
            <a:ext cx="5953389" cy="39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07737" y="4227870"/>
            <a:ext cx="211393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 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Self-Portrait</a:t>
            </a:r>
            <a:r>
              <a:rPr lang="en-CA" sz="1100" b="1" dirty="0">
                <a:sym typeface="Helvetica Neue"/>
              </a:rPr>
              <a:t>, c.1945. Around 1945 FitzGerald created a dozen self-portraits.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CAD7C-CBDE-41A4-6287-B31C38B0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3" y="181327"/>
            <a:ext cx="3696929" cy="47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05832" y="3991895"/>
            <a:ext cx="260554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Garage and House</a:t>
            </a:r>
            <a:r>
              <a:rPr lang="en-CA" sz="1100" b="1" dirty="0">
                <a:sym typeface="Helvetica Neue"/>
              </a:rPr>
              <a:t>, 1928. FitzGerald was attentive to every detail in a neighbourhood, from buildings and trees to fences and shadows.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992D6-91F8-50C5-1118-49E14C0CB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1" y="501853"/>
            <a:ext cx="5386261" cy="4399250"/>
          </a:xfrm>
          <a:prstGeom prst="rect">
            <a:avLst/>
          </a:prstGeom>
        </p:spPr>
      </p:pic>
      <p:sp>
        <p:nvSpPr>
          <p:cNvPr id="7" name="Google Shape;90;p19">
            <a:extLst>
              <a:ext uri="{FF2B5EF4-FFF2-40B4-BE49-F238E27FC236}">
                <a16:creationId xmlns:a16="http://schemas.microsoft.com/office/drawing/2014/main" id="{4E97CDB7-75FE-CAEF-2148-ECE63E61185F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88077" y="4227871"/>
            <a:ext cx="269403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Williamson’s Garage</a:t>
            </a:r>
            <a:r>
              <a:rPr lang="en-CA" sz="1100" b="1" dirty="0">
                <a:sym typeface="Helvetica Neue"/>
              </a:rPr>
              <a:t>, 1927. This work was one of FitzGerald’s early efforts to paint a Winnipeg backyard.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6A4DF-5C55-7471-7F65-A2D570C64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78" y="458151"/>
            <a:ext cx="3692189" cy="45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49962" y="4168878"/>
            <a:ext cx="218276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A.Y. Jackson, </a:t>
            </a:r>
            <a:r>
              <a:rPr lang="en-CA" sz="1100" b="1" i="1" dirty="0">
                <a:sym typeface="Helvetica Neue"/>
              </a:rPr>
              <a:t>Red Barn, Petite Rivière</a:t>
            </a:r>
            <a:r>
              <a:rPr lang="en-CA" sz="1100" b="1" dirty="0">
                <a:sym typeface="Helvetica Neue"/>
              </a:rPr>
              <a:t>, c.1930. Jackson painted many winter landscapes in Quebec.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63524-9052-9F67-B67B-31AF3E360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9" y="548499"/>
            <a:ext cx="5565357" cy="43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25495" y="4021394"/>
            <a:ext cx="213360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Doc Snyder’s House</a:t>
            </a:r>
            <a:r>
              <a:rPr lang="en-CA" sz="1100" b="1" dirty="0">
                <a:sym typeface="Helvetica Neue"/>
              </a:rPr>
              <a:t>, 1931. Dr. Snyder was a Winnipeg dentist and one of FitzGerald’s neighbours.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BB8AE-3494-5FE9-0ACA-DB229E011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5" y="530941"/>
            <a:ext cx="4945250" cy="43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51640" y="4178710"/>
            <a:ext cx="249739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A.Y. Jackson, </a:t>
            </a:r>
            <a:r>
              <a:rPr lang="en-CA" sz="1100" b="1" i="1" dirty="0">
                <a:sym typeface="Helvetica Neue"/>
              </a:rPr>
              <a:t>The St. Lawrence in Winter</a:t>
            </a:r>
            <a:r>
              <a:rPr lang="en-CA" sz="1100" b="1" dirty="0">
                <a:sym typeface="Helvetica Neue"/>
              </a:rPr>
              <a:t>, c.1931. In this scene the trees and buildings contrast sharply with the thick snow.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4AEA-BA6D-0388-3F09-DADE1302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6" y="589934"/>
            <a:ext cx="5624877" cy="43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14456" y="4050891"/>
            <a:ext cx="270386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From an Upstairs Window, Winter</a:t>
            </a:r>
            <a:r>
              <a:rPr lang="en-CA" sz="1100" b="1" dirty="0">
                <a:sym typeface="Helvetica Neue"/>
              </a:rPr>
              <a:t>, c.1950–51. FitzGerald was particularly interested in this unusual view of a tree that he saw from an attic window.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94001-A634-ACD4-029A-EEB344D38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71" y="460375"/>
            <a:ext cx="3370357" cy="45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194662" y="4237703"/>
            <a:ext cx="292678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Lionel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LeMoine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FitzGerald,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Woman with Camera Outdoors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c.1917. FitzGerald’s plan for this painting was partly inspired by a camera advertisement.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8B047-AC2E-07E7-B0C3-624AB380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87" y="166369"/>
            <a:ext cx="3232230" cy="48107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22374" y="4326194"/>
            <a:ext cx="2880851" cy="69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Lawren</a:t>
            </a:r>
            <a:r>
              <a:rPr lang="en-CA" sz="1100" b="1" dirty="0">
                <a:sym typeface="Helvetica Neue"/>
              </a:rPr>
              <a:t> S. Harris, </a:t>
            </a:r>
            <a:r>
              <a:rPr lang="en-CA" sz="1100" b="1" i="1" dirty="0">
                <a:sym typeface="Helvetica Neue"/>
              </a:rPr>
              <a:t>Snow, Algonquin Park</a:t>
            </a:r>
            <a:r>
              <a:rPr lang="en-CA" sz="1100" b="1" dirty="0">
                <a:sym typeface="Helvetica Neue"/>
              </a:rPr>
              <a:t>, 1915. Early in his career Harris painted in Algonquin Park.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D9A9E-EA1C-B469-765A-DE1567F32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6" y="589936"/>
            <a:ext cx="4828884" cy="43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94788" y="4031226"/>
            <a:ext cx="2890683" cy="102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Oakdale Place</a:t>
            </a:r>
            <a:r>
              <a:rPr lang="en-CA" sz="1100" b="1" dirty="0">
                <a:sym typeface="Helvetica Neue"/>
              </a:rPr>
              <a:t>, c.1950, oil on Masonite, 59.7 x 42.4 cm, private collection. This painting shows the view directly across to FitzGerald’s neighbour’s house.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C60C7-CCBE-43DE-1485-BCA1BEF1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09" y="460374"/>
            <a:ext cx="3169858" cy="44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29089" y="4070555"/>
            <a:ext cx="260554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Manitoba Landscape</a:t>
            </a:r>
            <a:r>
              <a:rPr lang="en-CA" sz="1100" b="1" dirty="0">
                <a:sym typeface="Helvetica Neue"/>
              </a:rPr>
              <a:t>, 1941. The turbulent clouds in this landscape suggest prairie weather is powerful and ever-changing.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10E65-2698-23B3-4839-74A895B3A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74" y="530942"/>
            <a:ext cx="3284528" cy="44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32208" y="4154523"/>
            <a:ext cx="259571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At Silver Heights</a:t>
            </a:r>
            <a:r>
              <a:rPr lang="en-CA" sz="1100" b="1" dirty="0">
                <a:sym typeface="Helvetica Neue"/>
              </a:rPr>
              <a:t>, 1931. At Silver Heights represents FitzGerald’s talents at capturing the prairie light in paint.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5F834-938D-0868-568C-5B546F06F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0" y="499703"/>
            <a:ext cx="4961374" cy="44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88409" y="4208205"/>
            <a:ext cx="199203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Prairie</a:t>
            </a:r>
            <a:r>
              <a:rPr lang="en-CA" sz="1100" b="1" dirty="0">
                <a:sym typeface="Helvetica Neue"/>
              </a:rPr>
              <a:t>, 1929. In this painting the clouds are delicate but massive.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96F38-2C5D-B3D0-D028-0CE5D93F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5" y="550606"/>
            <a:ext cx="5050478" cy="43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02477" y="4021394"/>
            <a:ext cx="2159369" cy="102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Prairie Fantasy</a:t>
            </a:r>
            <a:r>
              <a:rPr lang="en-CA" sz="1100" b="1" dirty="0">
                <a:sym typeface="Helvetica Neue"/>
              </a:rPr>
              <a:t>, c.1934. This work shows small prairie plants set against the horizon and the sky.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7BA7D-B06E-2A81-4729-70AB844FA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0" y="509357"/>
            <a:ext cx="5430717" cy="44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912079" y="3746091"/>
            <a:ext cx="187796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Prairie Sky</a:t>
            </a:r>
            <a:r>
              <a:rPr lang="en-CA" sz="1100" b="1" dirty="0">
                <a:sym typeface="Helvetica Neue"/>
              </a:rPr>
              <a:t>, c.1929. The clouds in Prairie Sky have distinct, rounded edges that draw attention to their shapes.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B9A33-F021-9E26-03C9-05AAB6D2C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7" y="607860"/>
            <a:ext cx="6356523" cy="42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27408" y="4050889"/>
            <a:ext cx="256528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Summer Afternoon, The Prairie</a:t>
            </a:r>
            <a:r>
              <a:rPr lang="en-CA" sz="1100" b="1" dirty="0">
                <a:sym typeface="Helvetica Neue"/>
              </a:rPr>
              <a:t>, 1921. This painting was included in major international exhibitions of Canadian art in the 1920s.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BDB34B7-38B4-D1CB-FA9C-34C7CF11FF11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DB8F9-3048-B598-CCD1-52AA0A03D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6" y="460375"/>
            <a:ext cx="3765755" cy="44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9601" y="4294222"/>
            <a:ext cx="722670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Abstract</a:t>
            </a:r>
            <a:r>
              <a:rPr lang="en-CA" sz="1100" b="1" dirty="0">
                <a:sym typeface="Helvetica Neue"/>
              </a:rPr>
              <a:t>, 1955. This drawing is an abstract evocation of landscape and it may have been partly created outdoors—in winter!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2A6AA876-0352-6327-887F-9083C6CA51B4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4600-94FD-ACA5-FB9F-90D1AD2EA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9055"/>
            <a:ext cx="7772400" cy="36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40363" y="4041058"/>
            <a:ext cx="229091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Backyards, Water Street</a:t>
            </a:r>
            <a:r>
              <a:rPr lang="en-CA" sz="1100" b="1" dirty="0">
                <a:sym typeface="Helvetica Neue"/>
              </a:rPr>
              <a:t>, 1927. In this print a blanket of snow lends quiet and harmony to a debris-filled backyard.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8C5FA319-2FB7-86B8-13BE-313AACDD954C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84E25-FF9D-56F9-A7FA-24BC1698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16" y="591997"/>
            <a:ext cx="4169334" cy="43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83044" y="4277031"/>
            <a:ext cx="231048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 working from a portable sketching box at Silver Heights, August 23, 1934.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9BD0B-3D35-D8C4-DE18-50FF9C59F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70" y="128434"/>
            <a:ext cx="3705556" cy="48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55818" y="3840112"/>
            <a:ext cx="244331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Railway Station</a:t>
            </a:r>
            <a:r>
              <a:rPr lang="en-CA" sz="1100" b="1" dirty="0">
                <a:sym typeface="Helvetica Neue"/>
              </a:rPr>
              <a:t>, c.1931–32. </a:t>
            </a:r>
            <a:r>
              <a:rPr lang="en-CA" sz="1100" b="1" i="1" dirty="0">
                <a:sym typeface="Helvetica Neue"/>
              </a:rPr>
              <a:t>Railway Station </a:t>
            </a:r>
            <a:r>
              <a:rPr lang="en-CA" sz="1100" b="1" dirty="0">
                <a:sym typeface="Helvetica Neue"/>
              </a:rPr>
              <a:t>shows several different structures, drawn with crisp edges that suggest the strength of the walls and poles.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0CA80B8C-1CC9-4573-CF63-5F301A471E9D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3F09A-13A5-C48C-CC23-FAE4D905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6" y="599663"/>
            <a:ext cx="4941728" cy="43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73121" y="4350585"/>
            <a:ext cx="302833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Barn</a:t>
            </a:r>
            <a:r>
              <a:rPr lang="en-CA" sz="1100" b="1" dirty="0">
                <a:sym typeface="Helvetica Neue"/>
              </a:rPr>
              <a:t>, c.1930. When this painting was exhibited, one critic praised it for “austere beauty.”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301E8-E44B-05DF-48BA-332458193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6" y="632762"/>
            <a:ext cx="5160599" cy="42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29082" y="3982063"/>
            <a:ext cx="252689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Charles Comfort, </a:t>
            </a:r>
            <a:r>
              <a:rPr lang="en-CA" sz="1100" b="1" i="1" dirty="0">
                <a:sym typeface="Helvetica Neue"/>
              </a:rPr>
              <a:t>Prairie Road</a:t>
            </a:r>
            <a:r>
              <a:rPr lang="en-CA" sz="1100" b="1" dirty="0">
                <a:sym typeface="Helvetica Neue"/>
              </a:rPr>
              <a:t>, 1925. Charles Comfort (1900–1994) was a friend of 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and he was also interested in the prairie landscape.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4E0E4-A184-0D28-64EA-6B6C28102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04" y="506796"/>
            <a:ext cx="3200298" cy="43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95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92877" y="4345857"/>
            <a:ext cx="2867147" cy="69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Prairie</a:t>
            </a:r>
            <a:r>
              <a:rPr lang="en-CA" sz="1100" b="1" dirty="0">
                <a:sym typeface="Helvetica Neue"/>
              </a:rPr>
              <a:t>, 1929. In this painting buildings are visible near the horizon.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99FC3-92EB-7320-977A-D349EA408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0" y="601620"/>
            <a:ext cx="4971250" cy="43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203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07510" y="4159043"/>
            <a:ext cx="276286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Alexander J. Musgrove, </a:t>
            </a:r>
            <a:r>
              <a:rPr lang="en-CA" sz="1100" b="1" i="1" dirty="0">
                <a:sym typeface="Helvetica Neue"/>
              </a:rPr>
              <a:t>Country Elevator with Horses and Field of Hay</a:t>
            </a:r>
            <a:r>
              <a:rPr lang="en-CA" sz="1100" b="1" dirty="0">
                <a:sym typeface="Helvetica Neue"/>
              </a:rPr>
              <a:t>, c.1920–29. Musgrove’s watercolour centres on a grain elevator.</a:t>
            </a:r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9B40F-91DA-7D0B-4CDE-D76960F8D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7" y="618322"/>
            <a:ext cx="5445457" cy="427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5338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4EADF-E6D9-73F5-E28C-164513182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12" y="506796"/>
            <a:ext cx="5781775" cy="4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09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34117" y="4385186"/>
            <a:ext cx="288085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Sir George Simpson, Governor of Rupert’s Land on a Tour of Inspection</a:t>
            </a:r>
            <a:r>
              <a:rPr lang="en-CA" sz="1100" b="1" dirty="0">
                <a:sym typeface="Helvetica Neue"/>
              </a:rPr>
              <a:t> Calendar, 1926.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E9D1A-E9B7-4A4A-7221-2820A053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91" y="226142"/>
            <a:ext cx="2880851" cy="47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725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04045" y="4326192"/>
            <a:ext cx="288085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Driftwood</a:t>
            </a:r>
            <a:r>
              <a:rPr lang="en-CA" sz="1100" b="1" dirty="0">
                <a:sym typeface="Helvetica Neue"/>
              </a:rPr>
              <a:t>, 1944. This drawing was inspired by a trip to Bowen Island, British Columbia.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F52A2-1F0F-CFA0-F7CD-F71848875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0" y="239825"/>
            <a:ext cx="3485076" cy="46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92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06295" y="4218039"/>
            <a:ext cx="328934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Prairie Landscape</a:t>
            </a:r>
            <a:r>
              <a:rPr lang="en-CA" sz="1100" b="1" dirty="0">
                <a:sym typeface="Helvetica Neue"/>
              </a:rPr>
              <a:t>, June 27, 1935. The even pencil work of </a:t>
            </a:r>
            <a:r>
              <a:rPr lang="en-CA" sz="1100" b="1" i="1" dirty="0">
                <a:sym typeface="Helvetica Neue"/>
              </a:rPr>
              <a:t>Prairie Landscape</a:t>
            </a:r>
            <a:r>
              <a:rPr lang="en-CA" sz="1100" b="1" dirty="0">
                <a:sym typeface="Helvetica Neue"/>
              </a:rPr>
              <a:t> helps convey the uniform light of a sundrenched prairie 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C14BF-5DC2-881E-21D1-EA5ADDBF9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93" y="224911"/>
            <a:ext cx="3638183" cy="47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00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23814" y="4139381"/>
            <a:ext cx="220242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Doc Snyder’s House</a:t>
            </a:r>
            <a:r>
              <a:rPr lang="en-CA" sz="1100" b="1" dirty="0">
                <a:sym typeface="Helvetica Neue"/>
              </a:rPr>
              <a:t>, 1931. This painting took FitzGerald two winters to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5ECB7-1E1B-8115-CBEF-9FFD9E9CD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2" y="269132"/>
            <a:ext cx="5182914" cy="46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49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04154" y="3736258"/>
            <a:ext cx="244823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Pool</a:t>
            </a:r>
            <a:r>
              <a:rPr lang="en-CA" sz="1100" b="1" dirty="0">
                <a:sym typeface="Helvetica Neue"/>
              </a:rPr>
              <a:t>, 1934. For this work FitzGerald used the water and reeds to create a composition that was radically different from his other prairie landscapes.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E9C40-CD2C-F00B-F3C8-2A92DB81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2" y="334911"/>
            <a:ext cx="5469403" cy="44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68064" y="4570252"/>
            <a:ext cx="6442107" cy="523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Abstract in Blue and Gold</a:t>
            </a:r>
            <a:r>
              <a:rPr lang="en-CA" sz="1100" b="1" dirty="0">
                <a:sym typeface="Helvetica Neue"/>
              </a:rPr>
              <a:t>, 1954. For this painting FitzGerald employed miniscule brush strokes.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0BB0-35CC-9BF6-FFF6-2873216A0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02" y="186813"/>
            <a:ext cx="6706838" cy="43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925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11097" y="3991896"/>
            <a:ext cx="266454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Little Plant</a:t>
            </a:r>
            <a:r>
              <a:rPr lang="en-CA" sz="1100" b="1" dirty="0">
                <a:sym typeface="Helvetica Neue"/>
              </a:rPr>
              <a:t>, 1947. In this painting the exuberant growth of the flowering plant indoors </a:t>
            </a:r>
            <a:r>
              <a:rPr lang="en-CA" sz="1100" b="1">
                <a:sym typeface="Helvetica Neue"/>
              </a:rPr>
              <a:t>is a counterpoint </a:t>
            </a:r>
            <a:r>
              <a:rPr lang="en-CA" sz="1100" b="1" dirty="0">
                <a:sym typeface="Helvetica Neue"/>
              </a:rPr>
              <a:t>to the energy of the trees outside.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07E3A-DCF5-F9F2-1CA2-B1818CB85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88" y="255638"/>
            <a:ext cx="3487863" cy="46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52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60978" y="4100052"/>
            <a:ext cx="286118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Pritchard’s Fence</a:t>
            </a:r>
            <a:r>
              <a:rPr lang="en-CA" sz="1100" b="1" dirty="0">
                <a:sym typeface="Helvetica Neue"/>
              </a:rPr>
              <a:t>, c.1928. Pritchard’s Fence, one of FitzGerald’s most beloved paintings, depicts a typical Winnipeg backyard.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BAB04-41E8-06EE-FE4C-3E89B95A9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5" y="303325"/>
            <a:ext cx="4835068" cy="45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30297" y="3883741"/>
            <a:ext cx="249739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Four Apples on Tablecloth</a:t>
            </a:r>
            <a:r>
              <a:rPr lang="en-CA" sz="1100" b="1" dirty="0">
                <a:sym typeface="Helvetica Neue"/>
              </a:rPr>
              <a:t>, December 17, 1947. When FitzGerald created this work, he was exploring new directions in still-life drawing.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9AD23-C721-2743-6697-D70149D4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2" y="358877"/>
            <a:ext cx="5900995" cy="442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50174" y="4041058"/>
            <a:ext cx="2798858" cy="863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/>
              <a:t>Lionel </a:t>
            </a:r>
            <a:r>
              <a:rPr lang="en-CA" sz="1100" b="1" dirty="0" err="1"/>
              <a:t>LeMoine</a:t>
            </a:r>
            <a:r>
              <a:rPr lang="en-CA" sz="1100" b="1" dirty="0"/>
              <a:t> FitzGerald, </a:t>
            </a:r>
            <a:r>
              <a:rPr lang="en-CA" sz="1100" b="1" i="1" dirty="0"/>
              <a:t>Autumn Sonata</a:t>
            </a:r>
            <a:r>
              <a:rPr lang="en-CA" sz="1100" b="1" dirty="0"/>
              <a:t>, 1953–54. </a:t>
            </a:r>
            <a:r>
              <a:rPr lang="en-CA" sz="1100" b="1" i="1" dirty="0"/>
              <a:t>Autumn Sonata </a:t>
            </a:r>
            <a:r>
              <a:rPr lang="en-CA" sz="1100" b="1" dirty="0"/>
              <a:t>represents a form of abstraction that interested FitzGerald late in his career.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640A3-9AF0-3631-33D2-875A736B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9" y="368709"/>
            <a:ext cx="5477003" cy="44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84671" y="4524069"/>
            <a:ext cx="598933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Carnegie Public Library, Winnipeg, 1905–08, postcard published by W.G. MacFarlane.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1AE88-2153-39D0-8B85-250092566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2671" r="1392" b="2234"/>
          <a:stretch/>
        </p:blipFill>
        <p:spPr>
          <a:xfrm>
            <a:off x="1573161" y="619431"/>
            <a:ext cx="5989338" cy="37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08952" y="4296696"/>
            <a:ext cx="222842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Crowd gathered outside old City Hall during the Winnipeg General Strike, 1919.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BF396-3085-32AA-EB39-A873E425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8" y="280219"/>
            <a:ext cx="5681086" cy="45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1032</Words>
  <Application>Microsoft Macintosh PowerPoint</Application>
  <PresentationFormat>On-screen Show (16:9)</PresentationFormat>
  <Paragraphs>61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65</cp:revision>
  <dcterms:modified xsi:type="dcterms:W3CDTF">2022-10-03T20:16:55Z</dcterms:modified>
</cp:coreProperties>
</file>