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83" r:id="rId4"/>
    <p:sldId id="284" r:id="rId5"/>
    <p:sldId id="285" r:id="rId6"/>
    <p:sldId id="286" r:id="rId7"/>
    <p:sldId id="293" r:id="rId8"/>
    <p:sldId id="292" r:id="rId9"/>
    <p:sldId id="287" r:id="rId10"/>
    <p:sldId id="288" r:id="rId11"/>
    <p:sldId id="290" r:id="rId12"/>
    <p:sldId id="289" r:id="rId13"/>
    <p:sldId id="266" r:id="rId14"/>
    <p:sldId id="294" r:id="rId15"/>
    <p:sldId id="296" r:id="rId16"/>
    <p:sldId id="297" r:id="rId17"/>
    <p:sldId id="298" r:id="rId18"/>
    <p:sldId id="299" r:id="rId19"/>
    <p:sldId id="311" r:id="rId20"/>
    <p:sldId id="313" r:id="rId21"/>
    <p:sldId id="314" r:id="rId22"/>
    <p:sldId id="312" r:id="rId23"/>
    <p:sldId id="295" r:id="rId24"/>
    <p:sldId id="301" r:id="rId25"/>
    <p:sldId id="302" r:id="rId26"/>
    <p:sldId id="315" r:id="rId27"/>
    <p:sldId id="304" r:id="rId28"/>
    <p:sldId id="303" r:id="rId29"/>
    <p:sldId id="316" r:id="rId30"/>
    <p:sldId id="317" r:id="rId31"/>
    <p:sldId id="318" r:id="rId32"/>
    <p:sldId id="319" r:id="rId33"/>
    <p:sldId id="320" r:id="rId34"/>
    <p:sldId id="306" r:id="rId35"/>
    <p:sldId id="307" r:id="rId36"/>
    <p:sldId id="308" r:id="rId37"/>
    <p:sldId id="310" r:id="rId38"/>
    <p:sldId id="321" r:id="rId3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58"/>
    <p:restoredTop sz="75795" autoAdjust="0"/>
  </p:normalViewPr>
  <p:slideViewPr>
    <p:cSldViewPr snapToGrid="0" snapToObjects="1">
      <p:cViewPr varScale="1">
        <p:scale>
          <a:sx n="129" d="100"/>
          <a:sy n="129" d="100"/>
        </p:scale>
        <p:origin x="64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70410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80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51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91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24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70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65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48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50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57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75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9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601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16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83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84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49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63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42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03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604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93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9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60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826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688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28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593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799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193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644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680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9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dirty="0">
              <a:effectLst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990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8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33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16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1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9D3EA-8301-D94B-81AB-6D1F4CCC6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" y="0"/>
            <a:ext cx="9137335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5258156" y="3837072"/>
            <a:ext cx="2812419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Bill Reid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côté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Raven and the First Men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corbeau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les premiers hommes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au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Musée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d’anthropologie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l’Université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Colombie-Britannique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Vancouver, v.1980.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E45E9A-065E-D840-B3ED-4D75A318D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2" y="243840"/>
            <a:ext cx="4258613" cy="46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258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1657660" y="4493342"/>
            <a:ext cx="5647708" cy="56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Bill Reid, 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Spirit of Haida Gwaii 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Esprit de Haida Gwaii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), 1986. 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pièce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la sculpture la plus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complexe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et la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mieux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connue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 Bill Reid.</a:t>
            </a:r>
            <a:r>
              <a:rPr lang="en-CA" dirty="0"/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F9F19-CFBE-4E44-B088-A0E359448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21" y="208725"/>
            <a:ext cx="6106186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553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1931483" y="4478099"/>
            <a:ext cx="4254431" cy="35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Loo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Taas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 False Creek, Vancouver, pendant Expo 86, 1986.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E6F23-A795-CA49-86B9-658BB033D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61" y="383804"/>
            <a:ext cx="6035514" cy="39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605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1736492" y="4613760"/>
            <a:ext cx="5593767" cy="35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CA" sz="1100" b="1" dirty="0">
                <a:sym typeface="Helvetica Neue"/>
              </a:rPr>
              <a:t>Bill Reid avec </a:t>
            </a:r>
            <a:r>
              <a:rPr lang="en-CA" sz="1100" b="1" dirty="0" err="1">
                <a:sym typeface="Helvetica Neue"/>
              </a:rPr>
              <a:t>ses</a:t>
            </a:r>
            <a:r>
              <a:rPr lang="en-CA" sz="1100" b="1" dirty="0">
                <a:sym typeface="Helvetica Neue"/>
              </a:rPr>
              <a:t> </a:t>
            </a:r>
            <a:r>
              <a:rPr lang="en-CA" sz="1100" b="1" dirty="0" err="1">
                <a:sym typeface="Helvetica Neue"/>
              </a:rPr>
              <a:t>outils</a:t>
            </a:r>
            <a:r>
              <a:rPr lang="en-CA" sz="1100" b="1" dirty="0">
                <a:sym typeface="Helvetica Neue"/>
              </a:rPr>
              <a:t> </a:t>
            </a:r>
            <a:r>
              <a:rPr lang="en-CA" sz="1100" b="1" dirty="0" err="1">
                <a:sym typeface="Helvetica Neue"/>
              </a:rPr>
              <a:t>à</a:t>
            </a:r>
            <a:r>
              <a:rPr lang="en-CA" sz="1100" b="1" dirty="0">
                <a:sym typeface="Helvetica Neue"/>
              </a:rPr>
              <a:t> </a:t>
            </a:r>
            <a:r>
              <a:rPr lang="en-CA" sz="1100" b="1" dirty="0" err="1">
                <a:sym typeface="Helvetica Neue"/>
              </a:rPr>
              <a:t>Skidegate</a:t>
            </a:r>
            <a:r>
              <a:rPr lang="en-CA" sz="1100" b="1" dirty="0">
                <a:sym typeface="Helvetica Neue"/>
              </a:rPr>
              <a:t>, </a:t>
            </a:r>
            <a:r>
              <a:rPr lang="en-CA" sz="1100" b="1" dirty="0" err="1">
                <a:sym typeface="Helvetica Neue"/>
              </a:rPr>
              <a:t>Colombie-Britannique</a:t>
            </a:r>
            <a:r>
              <a:rPr lang="en-CA" sz="1100" b="1" dirty="0">
                <a:sym typeface="Helvetica Neue"/>
              </a:rPr>
              <a:t>, 1976</a:t>
            </a:r>
            <a:r>
              <a:rPr lang="en-CA" dirty="0"/>
              <a:t>.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C869AE-52D6-644F-9CD6-977C9E291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92" y="632131"/>
            <a:ext cx="5593767" cy="3969315"/>
          </a:xfrm>
          <a:prstGeom prst="rect">
            <a:avLst/>
          </a:prstGeom>
        </p:spPr>
      </p:pic>
      <p:sp>
        <p:nvSpPr>
          <p:cNvPr id="6" name="Google Shape;90;p19">
            <a:extLst>
              <a:ext uri="{FF2B5EF4-FFF2-40B4-BE49-F238E27FC236}">
                <a16:creationId xmlns:a16="http://schemas.microsoft.com/office/drawing/2014/main" id="{1B0F3314-B569-0E49-A339-4B5E996D751B}"/>
              </a:ext>
            </a:extLst>
          </p:cNvPr>
          <p:cNvSpPr txBox="1"/>
          <p:nvPr/>
        </p:nvSpPr>
        <p:spPr>
          <a:xfrm>
            <a:off x="176579" y="98962"/>
            <a:ext cx="2582221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Learning Activity #1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90;p19"/>
          <p:cNvSpPr txBox="1"/>
          <p:nvPr/>
        </p:nvSpPr>
        <p:spPr>
          <a:xfrm>
            <a:off x="176579" y="98962"/>
            <a:ext cx="2582221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Learning Activity #1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F4C1A-813F-AD4B-B993-10C3D3FDF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76" y="442861"/>
            <a:ext cx="6622598" cy="4170899"/>
          </a:xfrm>
          <a:prstGeom prst="rect">
            <a:avLst/>
          </a:prstGeom>
        </p:spPr>
      </p:pic>
      <p:sp>
        <p:nvSpPr>
          <p:cNvPr id="7" name="Google Shape;216;p40">
            <a:extLst>
              <a:ext uri="{FF2B5EF4-FFF2-40B4-BE49-F238E27FC236}">
                <a16:creationId xmlns:a16="http://schemas.microsoft.com/office/drawing/2014/main" id="{B72AF12F-348F-8343-8955-0BC0CA2D0C45}"/>
              </a:ext>
            </a:extLst>
          </p:cNvPr>
          <p:cNvSpPr txBox="1"/>
          <p:nvPr/>
        </p:nvSpPr>
        <p:spPr>
          <a:xfrm>
            <a:off x="1222076" y="4613760"/>
            <a:ext cx="6622598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Daxhiigang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(Charles Edenshaw) avec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+mj-lt"/>
                <a:cs typeface="+mj-lt"/>
              </a:rPr>
              <a:t>œuvres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Arial"/>
              </a:rPr>
              <a:t> 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à Masset, Colombie-Britannique, v.1890.</a:t>
            </a:r>
            <a:r>
              <a:rPr lang="en-CA" b="1" dirty="0">
                <a:latin typeface="Helvetica Neue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2114839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6515367" y="3395858"/>
            <a:ext cx="2290066" cy="136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Daxhiigang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(Charles Edenshaw), Bracelet, 1909.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culture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haïda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les bracelets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indicateurs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visuels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connaissances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l’oralité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lignées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familiales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Learning Activity #1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0924E-8CB4-6B42-9576-DD8B02F23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637442"/>
            <a:ext cx="5503985" cy="41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3169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1578221" y="4349891"/>
            <a:ext cx="5829299" cy="52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lvl="0" hangingPunct="1">
              <a:defRPr/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Bill Reid, Bracelet, 1955. Reid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considère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bracelets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faisant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intégrante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pratique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de son étude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haïdas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Learning Activity #1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CF044-ED24-754A-9680-B3CCF078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8" y="793609"/>
            <a:ext cx="6348046" cy="352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6586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664378" y="4205038"/>
            <a:ext cx="7815241" cy="52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Daxhiigang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(Charles Edenshaw), Bracelet, v.1885. Reid 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fasciné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les motifs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haïdas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après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avoir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découvert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bracelets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fabriqués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Daxhiigang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Learning Activity #1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B7E29-4CB8-E14E-A17A-651A978DD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9" y="720968"/>
            <a:ext cx="7815241" cy="33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2655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6537144" y="3628395"/>
            <a:ext cx="2310483" cy="136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Bill Reid,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Hinged Raven Bracelet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Bracelet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charnière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avec motif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corbeau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v.1955. Ce bracelet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représente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corbeau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Xhuuya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héros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culturel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filou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récits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haïdas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Learning Activity #</a:t>
            </a:r>
            <a:r>
              <a:rPr lang="en-CA" dirty="0"/>
              <a:t>1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924F-CB1F-C048-BFD9-7B6C31E26B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0" y="653807"/>
            <a:ext cx="5865284" cy="411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029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458959" y="4035572"/>
            <a:ext cx="2684202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Bill Reid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façonnant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modèle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d’argile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sculpture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Spirit of Haida Gwaii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Esprit de Haida Gwaii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1986. 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Learning Activity #</a:t>
            </a:r>
            <a:r>
              <a:rPr lang="en-CA" dirty="0"/>
              <a:t>1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B078F-8C11-FF47-B521-B76B0E507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7" y="570057"/>
            <a:ext cx="4469467" cy="432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874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6626087" y="3530702"/>
            <a:ext cx="2285928" cy="136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Bill Reid, 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The Raven and the First Men 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Le corbeau et les premiers hommes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), 1980. 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L’une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des </a:t>
            </a:r>
            <a:r>
              <a:rPr lang="en-CA" sz="1100" b="1" dirty="0" err="1">
                <a:latin typeface="Helvetica Neue"/>
                <a:ea typeface="+mj-lt"/>
                <a:cs typeface="+mj-lt"/>
              </a:rPr>
              <a:t>œuvres</a:t>
            </a:r>
            <a:r>
              <a:rPr lang="en-CA" sz="1100" dirty="0">
                <a:ea typeface="+mj-lt"/>
                <a:cs typeface="+mj-lt"/>
              </a:rPr>
              <a:t> 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à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grande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échelle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les plus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emblématiques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 Bill Reid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représente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récit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haïda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sur la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création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l’humanité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AE6A2-DAE2-174A-B3DD-F215EC8C1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8" y="198782"/>
            <a:ext cx="6260506" cy="47014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214094" y="4204849"/>
            <a:ext cx="2849936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Bill Reid,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Dogfish Brooch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Broche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chien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v.1959. 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symbole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répandu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culture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haïda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Learning Activity #</a:t>
            </a:r>
            <a:r>
              <a:rPr lang="en-CA" dirty="0"/>
              <a:t>1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4E46D-F65D-E147-8AD1-BDF05AA57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3" y="715056"/>
            <a:ext cx="3790171" cy="418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2610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6866920" y="3378274"/>
            <a:ext cx="1776046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Bill Reid,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Tschumos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Brooch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Broche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Tschumos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1956. </a:t>
            </a:r>
            <a:b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broche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appartenait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à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mère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Bill Reid, Sophie Reid (née Gladstone).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Learning Activity #</a:t>
            </a:r>
            <a:r>
              <a:rPr lang="en-CA" dirty="0"/>
              <a:t>1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93E68-C866-B346-9B2A-9220AC9B75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0" y="678473"/>
            <a:ext cx="6104061" cy="406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1472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300441" y="3644264"/>
            <a:ext cx="3326723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pPr hangingPunct="1">
              <a:defRPr/>
            </a:pP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Bill Reid tenant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l’</a:t>
            </a:r>
            <a:r>
              <a:rPr lang="en-CA" sz="1100" b="1" dirty="0" err="1">
                <a:latin typeface="Helvetica Neue"/>
                <a:ea typeface="+mj-lt"/>
                <a:cs typeface="+mj-lt"/>
              </a:rPr>
              <a:t>œuvre</a:t>
            </a:r>
            <a:r>
              <a:rPr lang="en-CA" sz="1100" b="1" dirty="0">
                <a:latin typeface="Helvetica Neue"/>
                <a:ea typeface="+mj-lt"/>
                <a:cs typeface="+mj-lt"/>
              </a:rPr>
              <a:t> de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1982, 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Killer Whale 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Épaulard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), v.1982. Cette minuscule sculpture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buis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inspiré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à Reid son bronze monumental </a:t>
            </a:r>
            <a:r>
              <a:rPr lang="en-CA" sz="1100" b="1" i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Skaana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 — Killer Whale, Chief of the Undersea World 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Skaana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l’épaulard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, chef du monde sous-</a:t>
            </a:r>
            <a:r>
              <a:rPr lang="en-CA" sz="1100" b="1" i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marin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). 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Learning Activity #</a:t>
            </a:r>
            <a:r>
              <a:rPr lang="en-CA" dirty="0"/>
              <a:t>2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3D4D3-4FDD-BA41-BC49-A76D3C34E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8" y="631141"/>
            <a:ext cx="4219813" cy="421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1868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1551984" y="4453006"/>
            <a:ext cx="6264378" cy="35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Bill Reid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sculptant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Skidegate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Dogfish Pole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Mât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chien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Skidegate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v.1976. 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Learning Activity #</a:t>
            </a:r>
            <a:r>
              <a:rPr lang="en-US" dirty="0"/>
              <a:t>2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7077E-60F2-CB47-8115-723E93296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84" y="724463"/>
            <a:ext cx="5811432" cy="36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8826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7091186" y="2637395"/>
            <a:ext cx="1740877" cy="221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Haida Village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Village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haïda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1958-1962,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1966.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Village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haïda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installation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élaborée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l’Université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Colombie-Britannique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Vancouver, qui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constitue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aujourd’hui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étalage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impressionnant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mâts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style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haïda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sp>
        <p:nvSpPr>
          <p:cNvPr id="4" name="Google Shape;90;p19">
            <a:extLst>
              <a:ext uri="{FF2B5EF4-FFF2-40B4-BE49-F238E27FC236}">
                <a16:creationId xmlns:a16="http://schemas.microsoft.com/office/drawing/2014/main" id="{792971E9-FF14-744E-AD40-BF42B7D94A10}"/>
              </a:ext>
            </a:extLst>
          </p:cNvPr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Learning Activity #</a:t>
            </a:r>
            <a:r>
              <a:rPr lang="en-US" dirty="0"/>
              <a:t>2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4815A6-1DE5-6042-AB38-0E478F19E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7" y="626091"/>
            <a:ext cx="6508538" cy="42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9169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5693381" y="4257603"/>
            <a:ext cx="3090262" cy="692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pPr hangingPunct="1">
              <a:defRPr/>
            </a:pP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Bill Reid, « Self-portrait illustration » </a:t>
            </a:r>
            <a:b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(«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Autoportrait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illustré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»), 1965,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tiré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Raven’s Cry 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(1965) de Christie Harris. </a:t>
            </a:r>
          </a:p>
        </p:txBody>
      </p:sp>
      <p:sp>
        <p:nvSpPr>
          <p:cNvPr id="4" name="Google Shape;90;p19">
            <a:extLst>
              <a:ext uri="{FF2B5EF4-FFF2-40B4-BE49-F238E27FC236}">
                <a16:creationId xmlns:a16="http://schemas.microsoft.com/office/drawing/2014/main" id="{792971E9-FF14-744E-AD40-BF42B7D94A10}"/>
              </a:ext>
            </a:extLst>
          </p:cNvPr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Learning Activity #</a:t>
            </a:r>
            <a:r>
              <a:rPr lang="en-US" dirty="0"/>
              <a:t>2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AE700-4875-FD43-9BC1-AE02C1EC9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88" y="175845"/>
            <a:ext cx="3492083" cy="477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382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5666877" y="4088326"/>
            <a:ext cx="3090262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Couverture de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Raven’s Cry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1965, de Christie Harris.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Raven’s Cry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récit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romancé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l’histoire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haïda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qui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comprend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personnage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inspiré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Bill Reid. </a:t>
            </a:r>
          </a:p>
        </p:txBody>
      </p:sp>
      <p:sp>
        <p:nvSpPr>
          <p:cNvPr id="4" name="Google Shape;90;p19">
            <a:extLst>
              <a:ext uri="{FF2B5EF4-FFF2-40B4-BE49-F238E27FC236}">
                <a16:creationId xmlns:a16="http://schemas.microsoft.com/office/drawing/2014/main" id="{792971E9-FF14-744E-AD40-BF42B7D94A10}"/>
              </a:ext>
            </a:extLst>
          </p:cNvPr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Learning Activity #</a:t>
            </a:r>
            <a:r>
              <a:rPr lang="en-US" dirty="0"/>
              <a:t>2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F1FB3-3E06-A54F-948D-3F614DDB2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03" y="175845"/>
            <a:ext cx="3394174" cy="477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0492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6294988" y="4064534"/>
            <a:ext cx="2550200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membres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communauté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Haida Gwaii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transportant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Skidegate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Dogfish Pole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Mât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chien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Skidegate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1978.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/>
              <a:t>Culminating Task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B4A4B-5415-FD47-A333-B81CD7385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578961"/>
            <a:ext cx="5714570" cy="434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3881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6444890" y="3388015"/>
            <a:ext cx="2479430" cy="136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pPr lvl="0" hangingPunct="1">
              <a:defRPr/>
            </a:pPr>
            <a:r>
              <a:rPr lang="en-CA" sz="1100" b="1" dirty="0" err="1">
                <a:latin typeface="Helvetica Neue"/>
              </a:rPr>
              <a:t>Cérémonie</a:t>
            </a:r>
            <a:r>
              <a:rPr lang="en-CA" sz="1100" b="1" dirty="0">
                <a:latin typeface="Helvetica Neue"/>
              </a:rPr>
              <a:t> </a:t>
            </a:r>
            <a:r>
              <a:rPr lang="en-CA" sz="1100" b="1" dirty="0" err="1">
                <a:latin typeface="Helvetica Neue"/>
              </a:rPr>
              <a:t>d’érection</a:t>
            </a:r>
            <a:r>
              <a:rPr lang="en-CA" sz="1100" b="1" dirty="0">
                <a:latin typeface="Helvetica Neue"/>
              </a:rPr>
              <a:t> du </a:t>
            </a:r>
            <a:r>
              <a:rPr lang="en-CA" sz="1100" b="1" i="1" dirty="0">
                <a:latin typeface="Helvetica Neue"/>
              </a:rPr>
              <a:t>Skidegate Dogfish Pole </a:t>
            </a:r>
            <a:r>
              <a:rPr lang="en-CA" sz="1100" b="1" dirty="0">
                <a:latin typeface="Helvetica Neue"/>
              </a:rPr>
              <a:t>(</a:t>
            </a:r>
            <a:r>
              <a:rPr lang="en-CA" sz="1100" b="1" i="1" dirty="0" err="1">
                <a:latin typeface="Helvetica Neue"/>
              </a:rPr>
              <a:t>Mât</a:t>
            </a:r>
            <a:r>
              <a:rPr lang="en-CA" sz="1100" b="1" i="1" dirty="0">
                <a:latin typeface="Helvetica Neue"/>
              </a:rPr>
              <a:t> du </a:t>
            </a:r>
            <a:r>
              <a:rPr lang="en-CA" sz="1100" b="1" i="1" dirty="0" err="1">
                <a:latin typeface="Helvetica Neue"/>
              </a:rPr>
              <a:t>chien</a:t>
            </a:r>
            <a:r>
              <a:rPr lang="en-CA" sz="1100" b="1" i="1" dirty="0">
                <a:latin typeface="Helvetica Neue"/>
              </a:rPr>
              <a:t> de </a:t>
            </a:r>
            <a:r>
              <a:rPr lang="en-CA" sz="1100" b="1" i="1" dirty="0" err="1">
                <a:latin typeface="Helvetica Neue"/>
              </a:rPr>
              <a:t>mer</a:t>
            </a:r>
            <a:r>
              <a:rPr lang="en-CA" sz="1100" b="1" i="1" dirty="0">
                <a:latin typeface="Helvetica Neue"/>
              </a:rPr>
              <a:t> de Skidegate</a:t>
            </a:r>
            <a:r>
              <a:rPr lang="en-CA" sz="1100" b="1" dirty="0">
                <a:latin typeface="Helvetica Neue"/>
              </a:rPr>
              <a:t>), 1978. Cette </a:t>
            </a:r>
            <a:r>
              <a:rPr lang="en-CA" sz="1100" b="1" dirty="0" err="1">
                <a:latin typeface="Helvetica Neue"/>
              </a:rPr>
              <a:t>cérémonie</a:t>
            </a:r>
            <a:r>
              <a:rPr lang="en-CA" sz="1100" b="1" dirty="0">
                <a:latin typeface="Helvetica Neue"/>
              </a:rPr>
              <a:t> a </a:t>
            </a:r>
            <a:r>
              <a:rPr lang="en-CA" sz="1100" b="1" dirty="0" err="1">
                <a:latin typeface="Helvetica Neue"/>
              </a:rPr>
              <a:t>été</a:t>
            </a:r>
            <a:r>
              <a:rPr lang="en-CA" sz="1100" b="1" dirty="0">
                <a:latin typeface="Helvetica Neue"/>
              </a:rPr>
              <a:t> </a:t>
            </a:r>
            <a:r>
              <a:rPr lang="en-CA" sz="1100" b="1" dirty="0" err="1">
                <a:latin typeface="Helvetica Neue"/>
              </a:rPr>
              <a:t>organisée</a:t>
            </a:r>
            <a:r>
              <a:rPr lang="en-CA" sz="1100" b="1" dirty="0">
                <a:latin typeface="Helvetica Neue"/>
              </a:rPr>
              <a:t> par la </a:t>
            </a:r>
            <a:r>
              <a:rPr lang="en-CA" sz="1100" b="1" dirty="0" err="1">
                <a:latin typeface="Helvetica Neue"/>
              </a:rPr>
              <a:t>communauté</a:t>
            </a:r>
            <a:r>
              <a:rPr lang="en-CA" sz="1100" b="1" dirty="0">
                <a:latin typeface="Helvetica Neue"/>
              </a:rPr>
              <a:t> et a </a:t>
            </a:r>
            <a:r>
              <a:rPr lang="en-CA" sz="1100" b="1" dirty="0" err="1">
                <a:latin typeface="Helvetica Neue"/>
              </a:rPr>
              <a:t>donné</a:t>
            </a:r>
            <a:r>
              <a:rPr lang="en-CA" sz="1100" b="1" dirty="0">
                <a:latin typeface="Helvetica Neue"/>
              </a:rPr>
              <a:t> lieu à un potlatch de deux </a:t>
            </a:r>
            <a:r>
              <a:rPr lang="en-CA" sz="1100" b="1" dirty="0" err="1">
                <a:latin typeface="Helvetica Neue"/>
              </a:rPr>
              <a:t>jours</a:t>
            </a:r>
            <a:r>
              <a:rPr lang="en-CA" sz="1100" b="1" dirty="0">
                <a:latin typeface="Helvetica Neue"/>
              </a:rPr>
              <a:t> </a:t>
            </a:r>
            <a:r>
              <a:rPr lang="en-CA" sz="1100" b="1" dirty="0" err="1">
                <a:latin typeface="Helvetica Neue"/>
              </a:rPr>
              <a:t>ainsi</a:t>
            </a:r>
            <a:r>
              <a:rPr lang="en-CA" sz="1100" b="1" dirty="0">
                <a:latin typeface="Helvetica Neue"/>
              </a:rPr>
              <a:t> </a:t>
            </a:r>
            <a:r>
              <a:rPr lang="en-CA" sz="1100" b="1" dirty="0" err="1">
                <a:latin typeface="Helvetica Neue"/>
              </a:rPr>
              <a:t>qu’à</a:t>
            </a:r>
            <a:r>
              <a:rPr lang="en-CA" sz="1100" b="1" dirty="0">
                <a:latin typeface="Helvetica Neue"/>
              </a:rPr>
              <a:t> la confection de </a:t>
            </a:r>
            <a:r>
              <a:rPr lang="en-CA" sz="1100" b="1" dirty="0" err="1">
                <a:latin typeface="Helvetica Neue"/>
              </a:rPr>
              <a:t>nouvelles</a:t>
            </a:r>
            <a:r>
              <a:rPr lang="en-CA" sz="1100" b="1" dirty="0">
                <a:latin typeface="Helvetica Neue"/>
              </a:rPr>
              <a:t> tenues </a:t>
            </a:r>
            <a:r>
              <a:rPr lang="en-CA" sz="1100" b="1" dirty="0" err="1">
                <a:latin typeface="Helvetica Neue"/>
              </a:rPr>
              <a:t>cérémonielles</a:t>
            </a:r>
            <a:r>
              <a:rPr lang="en-CA" sz="1100" b="1" dirty="0">
                <a:latin typeface="Helvetica Neue"/>
              </a:rPr>
              <a:t> (</a:t>
            </a:r>
            <a:r>
              <a:rPr lang="en-CA" sz="1100" b="1" i="1" dirty="0" err="1">
                <a:latin typeface="Helvetica Neue"/>
              </a:rPr>
              <a:t>regalias</a:t>
            </a:r>
            <a:r>
              <a:rPr lang="en-CA" sz="1100" b="1" dirty="0">
                <a:latin typeface="Helvetica Neue"/>
              </a:rPr>
              <a:t>).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/>
              <a:t>Culminating Task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5E635-9207-0A4E-A6CF-0F1BD5790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2" y="527537"/>
            <a:ext cx="5738743" cy="43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5753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6422717" y="4065124"/>
            <a:ext cx="2479430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Cérémonie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d’érection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kidegate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Dogfish Pole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Mât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chien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Skidegate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tenue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Skidegate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Haida Gwaii, 1978.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/>
              <a:t>Culminating Task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7D4493-ADDA-2246-B4D2-30E6DC9F8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9" y="535782"/>
            <a:ext cx="5677361" cy="43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288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1317523" y="4689987"/>
            <a:ext cx="6892319" cy="35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CA" sz="1100" b="1" dirty="0">
                <a:sym typeface="Helvetica Neue"/>
              </a:rPr>
              <a:t>Bill Reid </a:t>
            </a:r>
            <a:r>
              <a:rPr lang="en-CA" sz="1100" b="1" dirty="0" err="1">
                <a:sym typeface="Helvetica Neue"/>
              </a:rPr>
              <a:t>sculptant</a:t>
            </a:r>
            <a:r>
              <a:rPr lang="en-CA" sz="1100" b="1" dirty="0">
                <a:sym typeface="Helvetica Neue"/>
              </a:rPr>
              <a:t> </a:t>
            </a:r>
            <a:r>
              <a:rPr lang="en-CA" sz="1100" b="1" dirty="0" err="1">
                <a:sym typeface="Helvetica Neue"/>
              </a:rPr>
              <a:t>à</a:t>
            </a:r>
            <a:r>
              <a:rPr lang="en-CA" sz="1100" b="1" dirty="0">
                <a:sym typeface="Helvetica Neue"/>
              </a:rPr>
              <a:t> </a:t>
            </a:r>
            <a:r>
              <a:rPr lang="en-CA" sz="1100" b="1" dirty="0" err="1">
                <a:sym typeface="Helvetica Neue"/>
              </a:rPr>
              <a:t>Skidegate</a:t>
            </a:r>
            <a:r>
              <a:rPr lang="en-CA" sz="1100" b="1" dirty="0">
                <a:sym typeface="Helvetica Neue"/>
              </a:rPr>
              <a:t>, 1976</a:t>
            </a:r>
            <a:r>
              <a:rPr lang="en-CA" dirty="0"/>
              <a:t>.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3A3CA-1EBF-6B4B-9D63-0505ACADA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65" y="170996"/>
            <a:ext cx="6815091" cy="45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5644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6426426" y="3993635"/>
            <a:ext cx="2479430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Cérémonie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d’érection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Skidegate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Dogfish Pole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Mât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chien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Skidegate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tenue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Skidegate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Haida Gwaii, 1978. 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/>
              <a:t>Culminating Task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F9A1E-D650-8F4A-AB5B-81002A489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00" y="460375"/>
            <a:ext cx="3564835" cy="439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005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6422716" y="3726570"/>
            <a:ext cx="2578207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Applaudissements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sur le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toit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après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l’érection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Skidegate Dogfish Pole 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Mât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i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chien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mer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 Skidegate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), de gauche à droite : Ernie Wilson, Phil Gladstone et Wes Pearson, 1978. 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/>
              <a:t>Culminating Task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996702-80F8-4143-A536-F8E2740B1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49" y="309144"/>
            <a:ext cx="2931171" cy="46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392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6422717" y="4065124"/>
            <a:ext cx="2479430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Longue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maison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Skidegate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conçue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Rudy Kovach (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gauche) avec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mât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totémique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Bill Reid (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droite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1978. 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/>
              <a:t>Culminating Task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AE739-086E-9746-8841-4DEE01541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6" y="217535"/>
            <a:ext cx="3260660" cy="47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6234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6422717" y="3726571"/>
            <a:ext cx="2479430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Rudy Kovach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The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Skidegate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Project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projet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Skidegate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1977. </a:t>
            </a:r>
            <a:b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image,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l’artiste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s’imagine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l’érection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Mât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chien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Skidegate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situ, un an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qu’il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soit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terminé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sp>
        <p:nvSpPr>
          <p:cNvPr id="141" name="Google Shape;90;p19"/>
          <p:cNvSpPr txBox="1"/>
          <p:nvPr/>
        </p:nvSpPr>
        <p:spPr>
          <a:xfrm>
            <a:off x="176579" y="98962"/>
            <a:ext cx="2582221" cy="361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CA" dirty="0"/>
              <a:t>Culminating Task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5F69D-6252-2F43-BC2E-774AC990B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18" y="218766"/>
            <a:ext cx="3075898" cy="47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4671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645427" y="4068067"/>
            <a:ext cx="2915478" cy="861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Bill Reid, 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The Final Exam 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L’examen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final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), 1964. Reid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confectionne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petite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boîte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argent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étudiant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des collections d’art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haïda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5D6B9-8C19-C548-A7F4-E42559D24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1" y="185529"/>
            <a:ext cx="4457029" cy="47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0466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671931" y="3584989"/>
            <a:ext cx="3154017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Bill Reid, 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Cedar Screen 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Paravent de </a:t>
            </a:r>
            <a:r>
              <a:rPr lang="en-CA" sz="1100" b="1" i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cèdre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), 1968. Cette </a:t>
            </a:r>
            <a:r>
              <a:rPr lang="en-CA" sz="1100" b="1" dirty="0" err="1">
                <a:latin typeface="Helvetica Neue"/>
                <a:ea typeface="+mj-lt"/>
                <a:cs typeface="+mj-lt"/>
              </a:rPr>
              <a:t>œuvre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Arial"/>
              </a:rPr>
              <a:t> 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la première tentative à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grande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échelle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 Reid dans la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combinaison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plusieurs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récits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mythiques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sous la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forme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d’un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panneau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à relief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rectiligne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au lieu d’un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panneau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linéaire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ou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d’un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mât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73A41-9E4A-264B-B8B0-98A4CFCB6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47" y="59864"/>
            <a:ext cx="4551009" cy="50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2873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1412808" y="4553301"/>
            <a:ext cx="6523965" cy="52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Bill Reid, 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Spirit of Haida Gwaii, The Black Canoe 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Esprit de Haida Gwaii : le </a:t>
            </a:r>
            <a:r>
              <a:rPr lang="en-CA" sz="1100" b="1" i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canot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noir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), 1991. </a:t>
            </a:r>
            <a:b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+mj-lt"/>
                <a:cs typeface="+mj-lt"/>
              </a:rPr>
              <a:t>œuvre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Arial"/>
              </a:rPr>
              <a:t> 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exposée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à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l’Ambassade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du Canada à Washington.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A6870-2C2A-C048-8E2B-F673FE0FD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70" y="195282"/>
            <a:ext cx="6384240" cy="425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580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393633" y="3938545"/>
            <a:ext cx="3419061" cy="1031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Bill Reid,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Killer Whale Box with Beaver and Human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Boîtier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épaulard avec castor et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humain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1971. </a:t>
            </a:r>
            <a:b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boîtier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démontre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capacité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Reid à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honorer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à transformer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d’importants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emblèmes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culture haïda.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5B9E6-D867-EE47-B442-A75AD935A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3" y="182727"/>
            <a:ext cx="4519760" cy="47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92987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216;p40"/>
          <p:cNvSpPr txBox="1"/>
          <p:nvPr/>
        </p:nvSpPr>
        <p:spPr>
          <a:xfrm>
            <a:off x="504466" y="4472691"/>
            <a:ext cx="8113510" cy="35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Bill Reid,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Sgwaagan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– Sockeye Salmon Pool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Sgw’ag’ann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Sgwaagan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étang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saumons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sockeye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Sgw’ag’ann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1991.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7F834-E2A5-EE47-8B41-22CC8D9C2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33" y="195935"/>
            <a:ext cx="5599175" cy="413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206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6374674" y="3746173"/>
            <a:ext cx="2438400" cy="1200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 anchor="t">
            <a:spAutoFit/>
          </a:bodyPr>
          <a:lstStyle/>
          <a:p>
            <a:pPr hangingPunct="1">
              <a:defRPr/>
            </a:pP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Bill Reid, 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Killer Whale Brooch 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Broche </a:t>
            </a:r>
            <a:r>
              <a:rPr lang="en-CA" sz="1100" b="1" i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épaulard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), v.1952-1953.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L’épaulard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apparaît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dans la 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plupart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latin typeface="Helvetica Neue"/>
                <a:ea typeface="+mj-lt"/>
                <a:cs typeface="+mj-lt"/>
              </a:rPr>
              <a:t>œuvres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Arial"/>
              </a:rPr>
              <a:t> 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de Reid,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comme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dans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broche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argent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délicatement</a:t>
            </a:r>
            <a:r>
              <a:rPr lang="en-CA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sculptée</a:t>
            </a:r>
            <a:r>
              <a:rPr lang="en-US" sz="1100" b="1" dirty="0"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CA" sz="1100" b="1" dirty="0"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2A96E-5289-3F4E-AB95-C98F15A4A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4" y="189060"/>
            <a:ext cx="6021740" cy="47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477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383177" y="4540800"/>
            <a:ext cx="8470912" cy="52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Bill Reid observant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l’érection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d’un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mât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totémique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dans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Haïda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Village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Village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haïda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Totem Park,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l’Université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Colombie-Britannique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1962.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D098A-A433-9042-9010-D3D1F0313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12" y="281037"/>
            <a:ext cx="6023442" cy="41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683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1186863" y="4526262"/>
            <a:ext cx="6770273" cy="35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Loo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Taas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l’eau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lors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l’ouverture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Haida Heritage Centre at Kay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Llnagaay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2007.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DA0FB-46B0-1748-80D5-DD5A536B3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91" y="493035"/>
            <a:ext cx="7050986" cy="395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075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5468982" y="4572048"/>
            <a:ext cx="3100252" cy="35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CA" sz="1100" b="1" dirty="0">
                <a:sym typeface="Helvetica Neue"/>
              </a:rPr>
              <a:t>Bill Reid avec </a:t>
            </a:r>
            <a:r>
              <a:rPr lang="en-CA" sz="1100" b="1" dirty="0" err="1">
                <a:sym typeface="Helvetica Neue"/>
              </a:rPr>
              <a:t>sa</a:t>
            </a:r>
            <a:r>
              <a:rPr lang="en-CA" sz="1100" b="1" dirty="0">
                <a:sym typeface="Helvetica Neue"/>
              </a:rPr>
              <a:t> </a:t>
            </a:r>
            <a:r>
              <a:rPr lang="en-CA" sz="1100" b="1" dirty="0" err="1">
                <a:sym typeface="Helvetica Neue"/>
              </a:rPr>
              <a:t>mère</a:t>
            </a:r>
            <a:r>
              <a:rPr lang="en-CA" sz="1100" b="1" dirty="0">
                <a:sym typeface="Helvetica Neue"/>
              </a:rPr>
              <a:t> et son </a:t>
            </a:r>
            <a:r>
              <a:rPr lang="en-CA" sz="1100" b="1" dirty="0" err="1">
                <a:sym typeface="Helvetica Neue"/>
              </a:rPr>
              <a:t>père</a:t>
            </a:r>
            <a:r>
              <a:rPr lang="en-CA" sz="1100" b="1" dirty="0">
                <a:sym typeface="Helvetica Neue"/>
              </a:rPr>
              <a:t>, 1920.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880E5-3E56-5643-A719-F9B03A4CF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87" y="192694"/>
            <a:ext cx="3720975" cy="47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44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1646366" y="4399138"/>
            <a:ext cx="5851263" cy="52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Bill Reid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CBC, 1950. Reid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entreprend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d’orfèvrerie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alors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qu’il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travaille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annonceur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radio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CBC.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ED765B-925E-6E41-9485-AE1EBCEF5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67" y="326682"/>
            <a:ext cx="5851263" cy="39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891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0;p14">
            <a:extLst>
              <a:ext uri="{FF2B5EF4-FFF2-40B4-BE49-F238E27FC236}">
                <a16:creationId xmlns:a16="http://schemas.microsoft.com/office/drawing/2014/main" id="{6AC285BC-FD99-074B-A550-9EDD86D2BA43}"/>
              </a:ext>
            </a:extLst>
          </p:cNvPr>
          <p:cNvSpPr txBox="1"/>
          <p:nvPr/>
        </p:nvSpPr>
        <p:spPr>
          <a:xfrm>
            <a:off x="1403390" y="4181464"/>
            <a:ext cx="6406886" cy="52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lvl="0" hangingPunct="1">
              <a:defRPr/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pavillon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Indiens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Expo 67, 1967,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l’extérieur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présente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mât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totémique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kwakiutl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sculpté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Tony et Henry Hunt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ainsi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que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murales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 Francis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Kagige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C7775-BC3C-FF4A-B6EC-7DAE573FC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15" y="358287"/>
            <a:ext cx="6043023" cy="374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252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897</Words>
  <Application>Microsoft Macintosh PowerPoint</Application>
  <PresentationFormat>On-screen Show (16:9)</PresentationFormat>
  <Paragraphs>58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Helvetica Neue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Anderson</dc:creator>
  <cp:lastModifiedBy>Victoria Nolte</cp:lastModifiedBy>
  <cp:revision>131</cp:revision>
  <dcterms:modified xsi:type="dcterms:W3CDTF">2023-04-21T17:21:50Z</dcterms:modified>
</cp:coreProperties>
</file>