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83" r:id="rId4"/>
    <p:sldId id="284" r:id="rId5"/>
    <p:sldId id="285" r:id="rId6"/>
    <p:sldId id="286" r:id="rId7"/>
    <p:sldId id="293" r:id="rId8"/>
    <p:sldId id="292" r:id="rId9"/>
    <p:sldId id="287" r:id="rId10"/>
    <p:sldId id="288" r:id="rId11"/>
    <p:sldId id="290" r:id="rId12"/>
    <p:sldId id="289" r:id="rId13"/>
    <p:sldId id="266" r:id="rId14"/>
    <p:sldId id="294" r:id="rId15"/>
    <p:sldId id="296" r:id="rId16"/>
    <p:sldId id="297" r:id="rId17"/>
    <p:sldId id="298" r:id="rId18"/>
    <p:sldId id="299" r:id="rId19"/>
    <p:sldId id="311" r:id="rId20"/>
    <p:sldId id="313" r:id="rId21"/>
    <p:sldId id="314" r:id="rId22"/>
    <p:sldId id="312" r:id="rId23"/>
    <p:sldId id="295" r:id="rId24"/>
    <p:sldId id="301" r:id="rId25"/>
    <p:sldId id="302" r:id="rId26"/>
    <p:sldId id="315" r:id="rId27"/>
    <p:sldId id="304" r:id="rId28"/>
    <p:sldId id="303" r:id="rId29"/>
    <p:sldId id="316" r:id="rId30"/>
    <p:sldId id="317" r:id="rId31"/>
    <p:sldId id="318" r:id="rId32"/>
    <p:sldId id="319" r:id="rId33"/>
    <p:sldId id="320" r:id="rId34"/>
    <p:sldId id="306" r:id="rId35"/>
    <p:sldId id="307" r:id="rId36"/>
    <p:sldId id="308" r:id="rId37"/>
    <p:sldId id="310" r:id="rId38"/>
    <p:sldId id="321" r:id="rId3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/>
    <p:restoredTop sz="75758" autoAdjust="0"/>
  </p:normalViewPr>
  <p:slideViewPr>
    <p:cSldViewPr snapToGrid="0" snapToObjects="1">
      <p:cViewPr varScale="1">
        <p:scale>
          <a:sx n="99" d="100"/>
          <a:sy n="99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1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8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84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03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93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8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68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28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59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25427-B65E-4840-A3FC-5A89A650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18399" y="4006349"/>
            <a:ext cx="233173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Bill Reid seated beside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Raven and the First Men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the UBC Museum of Anthropology, Vancouver, c. 1980.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45E9A-065E-D840-B3ED-4D75A318D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243840"/>
            <a:ext cx="4258613" cy="46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03797" y="4493342"/>
            <a:ext cx="613081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Spirit of Haida Gwaii, </a:t>
            </a:r>
            <a:r>
              <a:rPr lang="en-CA" sz="1100" b="1" dirty="0">
                <a:sym typeface="Helvetica Neue"/>
              </a:rPr>
              <a:t>1986. This is the most complex and best known of Bill Reid’s sculptures.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F9F19-CFBE-4E44-B088-A0E359448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21" y="208725"/>
            <a:ext cx="6106186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4244" y="4478099"/>
            <a:ext cx="712868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i="1" dirty="0">
                <a:sym typeface="Helvetica Neue"/>
              </a:rPr>
              <a:t>Loo </a:t>
            </a:r>
            <a:r>
              <a:rPr lang="en-CA" sz="1100" b="1" i="1" dirty="0" err="1">
                <a:sym typeface="Helvetica Neue"/>
              </a:rPr>
              <a:t>Taas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at False Creek, Vancouver during Expo 86 (1986). </a:t>
            </a:r>
            <a:endParaRPr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E6F23-A795-CA49-86B9-658BB033D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3" y="392596"/>
            <a:ext cx="6035514" cy="3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36492" y="4613760"/>
            <a:ext cx="559376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Iljuwas</a:t>
            </a:r>
            <a:r>
              <a:rPr lang="en-CA" sz="1100" b="1" dirty="0">
                <a:sym typeface="Helvetica Neue"/>
              </a:rPr>
              <a:t> Bill Reid with his tools in </a:t>
            </a:r>
            <a:r>
              <a:rPr lang="en-CA" sz="1100" b="1" dirty="0" err="1">
                <a:sym typeface="Helvetica Neue"/>
              </a:rPr>
              <a:t>Skidegate</a:t>
            </a:r>
            <a:r>
              <a:rPr lang="en-CA" sz="1100" b="1" dirty="0">
                <a:sym typeface="Helvetica Neue"/>
              </a:rPr>
              <a:t>, 1976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869AE-52D6-644F-9CD6-977C9E291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17" y="632131"/>
            <a:ext cx="5593767" cy="3969315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F4C1A-813F-AD4B-B993-10C3D3FDF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1" y="442861"/>
            <a:ext cx="6622598" cy="4170899"/>
          </a:xfrm>
          <a:prstGeom prst="rect">
            <a:avLst/>
          </a:prstGeom>
        </p:spPr>
      </p:pic>
      <p:sp>
        <p:nvSpPr>
          <p:cNvPr id="7" name="Google Shape;216;p40">
            <a:extLst>
              <a:ext uri="{FF2B5EF4-FFF2-40B4-BE49-F238E27FC236}">
                <a16:creationId xmlns:a16="http://schemas.microsoft.com/office/drawing/2014/main" id="{B72AF12F-348F-8343-8955-0BC0CA2D0C45}"/>
              </a:ext>
            </a:extLst>
          </p:cNvPr>
          <p:cNvSpPr txBox="1"/>
          <p:nvPr/>
        </p:nvSpPr>
        <p:spPr>
          <a:xfrm>
            <a:off x="1222076" y="4613760"/>
            <a:ext cx="662259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Daxhiigang</a:t>
            </a:r>
            <a:r>
              <a:rPr lang="en-CA" sz="1100" b="1" dirty="0">
                <a:sym typeface="Helvetica Neue"/>
              </a:rPr>
              <a:t> (Charles Edenshaw) with his works in Masset, British Columbia, c. 1890</a:t>
            </a:r>
            <a:r>
              <a:rPr lang="en-CA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28619" y="3565135"/>
            <a:ext cx="229006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Daxhiigang</a:t>
            </a:r>
            <a:r>
              <a:rPr lang="en-CA" sz="1100" b="1" dirty="0">
                <a:sym typeface="Helvetica Neue"/>
              </a:rPr>
              <a:t> (Charles Edenshaw), Bracelet, 1909. Bracelets have significance in Haida culture as worn, visual indicators of oral knowledge and family lineages.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0924E-8CB4-6B42-9576-DD8B02F2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637442"/>
            <a:ext cx="5503985" cy="41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97978" y="4357965"/>
            <a:ext cx="634804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Bracelet, 1955. Reid regarded bracelets as integral to his practice and study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of Haida forms.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F044-ED24-754A-9680-B3CCF078B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77" y="723271"/>
            <a:ext cx="6348046" cy="35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4380" y="4222622"/>
            <a:ext cx="816309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Daxhiigang</a:t>
            </a:r>
            <a:r>
              <a:rPr lang="en-CA" sz="1100" b="1" dirty="0">
                <a:sym typeface="Helvetica Neue"/>
              </a:rPr>
              <a:t> (Charles Edenshaw), Bracelet, c. 1885. Reid was captivated by Haida design after encountering gold bracelets by </a:t>
            </a:r>
            <a:r>
              <a:rPr lang="en-CA" sz="1100" b="1" dirty="0" err="1">
                <a:sym typeface="Helvetica Neue"/>
              </a:rPr>
              <a:t>Daxhiigang</a:t>
            </a:r>
            <a:r>
              <a:rPr lang="en-CA" sz="1100" b="1" dirty="0">
                <a:sym typeface="Helvetica Neue"/>
              </a:rPr>
              <a:t>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B7E29-4CB8-E14E-A17A-651A978DD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0" y="712176"/>
            <a:ext cx="7815241" cy="33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23891" y="3734412"/>
            <a:ext cx="231048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Hinged Raven Bracelet, c. 1955. This bracelet depicts the Raven (</a:t>
            </a:r>
            <a:r>
              <a:rPr lang="en-CA" sz="1100" b="1" dirty="0" err="1">
                <a:sym typeface="Helvetica Neue"/>
              </a:rPr>
              <a:t>Xhuuya</a:t>
            </a:r>
            <a:r>
              <a:rPr lang="en-CA" sz="1100" b="1" dirty="0">
                <a:sym typeface="Helvetica Neue"/>
              </a:rPr>
              <a:t>), a cultural hero and trickster in Haida stories.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5924F-CB1F-C048-BFD9-7B6C31E2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0" y="653807"/>
            <a:ext cx="5865284" cy="41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05950" y="4204849"/>
            <a:ext cx="268420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carving a clay model of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the sculpture </a:t>
            </a:r>
            <a:r>
              <a:rPr lang="en-CA" sz="1100" b="1" i="1" dirty="0">
                <a:sym typeface="Helvetica Neue"/>
              </a:rPr>
              <a:t>Spirit of Haida Gwaii</a:t>
            </a:r>
            <a:br>
              <a:rPr lang="en-CA" sz="1100" b="1" i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in 1986.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B078F-8C11-FF47-B521-B76B0E507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7" y="570057"/>
            <a:ext cx="4469467" cy="43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73079" y="4038533"/>
            <a:ext cx="228592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Bill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Raven and the First Men,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1980. One of Reid’s most iconic large-scale works depicts a Haida creation story.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AE6A2-DAE2-174A-B3DD-F215EC8C1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8" y="198782"/>
            <a:ext cx="6260506" cy="47014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61085" y="4204849"/>
            <a:ext cx="284993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Dogfish Brooch, </a:t>
            </a:r>
            <a:r>
              <a:rPr lang="en-CA" sz="1100" b="1" dirty="0">
                <a:sym typeface="Helvetica Neue"/>
              </a:rPr>
              <a:t>c. 1959.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The dogfish is a common symbol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in Haida culture.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4E46D-F65D-E147-8AD1-BDF05AA57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3" y="715056"/>
            <a:ext cx="3790171" cy="41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61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40415" y="3716828"/>
            <a:ext cx="177604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 err="1">
                <a:sym typeface="Helvetica Neue"/>
              </a:rPr>
              <a:t>Tschumos</a:t>
            </a:r>
            <a:r>
              <a:rPr lang="en-CA" sz="1100" b="1" i="1" dirty="0">
                <a:sym typeface="Helvetica Neue"/>
              </a:rPr>
              <a:t> Brooch, </a:t>
            </a:r>
            <a:r>
              <a:rPr lang="en-CA" sz="1100" b="1" dirty="0">
                <a:sym typeface="Helvetica Neue"/>
              </a:rPr>
              <a:t>1956. This brooch belonged to Bill Reid’s mother, Sophie Reid (née Gladstone).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93E68-C866-B346-9B2A-9220AC9B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0" y="678473"/>
            <a:ext cx="6104061" cy="40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47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00442" y="3813541"/>
            <a:ext cx="268420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holding </a:t>
            </a:r>
            <a:r>
              <a:rPr lang="en-CA" sz="1100" b="1" i="1" dirty="0">
                <a:sym typeface="Helvetica Neue"/>
              </a:rPr>
              <a:t>Killer Whale </a:t>
            </a:r>
            <a:r>
              <a:rPr lang="en-CA" sz="1100" b="1" dirty="0">
                <a:sym typeface="Helvetica Neue"/>
              </a:rPr>
              <a:t>(1982), c. 1982. The tiny boxwood sculpture pictured here inspired Reid’s monumental bronze </a:t>
            </a:r>
            <a:r>
              <a:rPr lang="en-CA" sz="1100" b="1" i="1" dirty="0" err="1">
                <a:sym typeface="Helvetica Neue"/>
              </a:rPr>
              <a:t>Skaana</a:t>
            </a:r>
            <a:r>
              <a:rPr lang="en-CA" sz="1100" b="1" i="1" dirty="0">
                <a:sym typeface="Helvetica Neue"/>
              </a:rPr>
              <a:t>—Killer Whale, Chief of the Undersea World.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3D4D3-4FDD-BA41-BC49-A76D3C34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" y="631141"/>
            <a:ext cx="4219813" cy="42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6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66285" y="4462238"/>
            <a:ext cx="601819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carving the </a:t>
            </a: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Pole, </a:t>
            </a:r>
            <a:r>
              <a:rPr lang="en-CA" sz="1100" b="1" dirty="0">
                <a:sym typeface="Helvetica Neue"/>
              </a:rPr>
              <a:t>c. 1976.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7077E-60F2-CB47-8115-723E93296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84" y="662157"/>
            <a:ext cx="5811432" cy="36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7051430" y="3314503"/>
            <a:ext cx="1693325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Haida Village (1958-62), 1966. Haida Village was installed at the University of British Columbia in Vancouver and stands today as a showcase of Haida-style poles.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815A6-1DE5-6042-AB38-0E478F19E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7" y="626091"/>
            <a:ext cx="6508538" cy="422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66877" y="4426880"/>
            <a:ext cx="309026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Self-portrait illustration, 1965, from </a:t>
            </a:r>
            <a:r>
              <a:rPr lang="en-CA" sz="1100" b="1" i="1" dirty="0">
                <a:sym typeface="Helvetica Neue"/>
              </a:rPr>
              <a:t>Raven’s Cry </a:t>
            </a:r>
            <a:r>
              <a:rPr lang="en-CA" sz="1100" b="1" dirty="0">
                <a:sym typeface="Helvetica Neue"/>
              </a:rPr>
              <a:t>(1965) by Christie Harris.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AE700-4875-FD43-9BC1-AE02C1EC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88" y="175845"/>
            <a:ext cx="3492083" cy="47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66877" y="4088326"/>
            <a:ext cx="309026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Cover of </a:t>
            </a:r>
            <a:r>
              <a:rPr lang="en-CA" sz="1100" b="1" i="1" dirty="0">
                <a:sym typeface="Helvetica Neue"/>
              </a:rPr>
              <a:t>Raven’s Cry, </a:t>
            </a:r>
            <a:r>
              <a:rPr lang="en-CA" sz="1100" b="1" dirty="0">
                <a:sym typeface="Helvetica Neue"/>
              </a:rPr>
              <a:t>1965, by Christie Harris. </a:t>
            </a:r>
            <a:r>
              <a:rPr lang="en-CA" sz="1100" b="1" i="1" dirty="0">
                <a:sym typeface="Helvetica Neue"/>
              </a:rPr>
              <a:t>Raven’s Cry </a:t>
            </a:r>
            <a:r>
              <a:rPr lang="en-CA" sz="1100" b="1" dirty="0">
                <a:sym typeface="Helvetica Neue"/>
              </a:rPr>
              <a:t>is a fictionalized account of Haida history that includes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a character based on Reid. 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F1FB3-3E06-A54F-948D-3F614DDB2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03" y="175845"/>
            <a:ext cx="3394174" cy="47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492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68484" y="4233811"/>
            <a:ext cx="25502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Haida Gwaii community members carrying the </a:t>
            </a: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Pole, </a:t>
            </a:r>
            <a:r>
              <a:rPr lang="en-CA" sz="1100" b="1" dirty="0">
                <a:sym typeface="Helvetica Neue"/>
              </a:rPr>
              <a:t>1978.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B4A4B-5415-FD47-A333-B81CD7385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578961"/>
            <a:ext cx="5714570" cy="43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18385" y="3726570"/>
            <a:ext cx="247943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 </a:t>
            </a:r>
            <a:r>
              <a:rPr lang="en-CA" sz="1100" b="1" dirty="0">
                <a:sym typeface="Helvetica Neue"/>
              </a:rPr>
              <a:t>raising ceremony in </a:t>
            </a:r>
            <a:r>
              <a:rPr lang="en-CA" sz="1100" b="1" dirty="0" err="1">
                <a:sym typeface="Helvetica Neue"/>
              </a:rPr>
              <a:t>Skidegate</a:t>
            </a:r>
            <a:r>
              <a:rPr lang="en-CA" sz="1100" b="1" dirty="0">
                <a:sym typeface="Helvetica Neue"/>
              </a:rPr>
              <a:t>, Haida Gwaii, 1978. The raising ceremony was a community endeavor involving a two-day potlatch and the production of new regalia.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5E635-9207-0A4E-A6CF-0F1BD579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2" y="527537"/>
            <a:ext cx="5738743" cy="43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35969" y="4234401"/>
            <a:ext cx="24794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 </a:t>
            </a:r>
            <a:r>
              <a:rPr lang="en-CA" sz="1100" b="1" dirty="0">
                <a:sym typeface="Helvetica Neue"/>
              </a:rPr>
              <a:t>raising ceremony in </a:t>
            </a:r>
            <a:r>
              <a:rPr lang="en-CA" sz="1100" b="1" dirty="0" err="1">
                <a:sym typeface="Helvetica Neue"/>
              </a:rPr>
              <a:t>Skidegate</a:t>
            </a:r>
            <a:r>
              <a:rPr lang="en-CA" sz="1100" b="1" dirty="0">
                <a:sym typeface="Helvetica Neue"/>
              </a:rPr>
              <a:t>, Haida Gwaii, 1978.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D4493-ADDA-2246-B4D2-30E6DC9F8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9" y="535782"/>
            <a:ext cx="5677361" cy="43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88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27454" y="4689987"/>
            <a:ext cx="758155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carving in </a:t>
            </a:r>
            <a:r>
              <a:rPr lang="en-CA" sz="1100" b="1" dirty="0" err="1">
                <a:sym typeface="Helvetica Neue"/>
              </a:rPr>
              <a:t>Skidegate</a:t>
            </a:r>
            <a:r>
              <a:rPr lang="en-CA" sz="1100" b="1" dirty="0">
                <a:sym typeface="Helvetica Neue"/>
              </a:rPr>
              <a:t>, 1976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3A3CA-1EBF-6B4B-9D63-0505ACADA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5" y="170996"/>
            <a:ext cx="6815091" cy="45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35969" y="4234401"/>
            <a:ext cx="24794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 </a:t>
            </a:r>
            <a:r>
              <a:rPr lang="en-CA" sz="1100" b="1" dirty="0">
                <a:sym typeface="Helvetica Neue"/>
              </a:rPr>
              <a:t>raising ceremony in </a:t>
            </a:r>
            <a:r>
              <a:rPr lang="en-CA" sz="1100" b="1" dirty="0" err="1">
                <a:sym typeface="Helvetica Neue"/>
              </a:rPr>
              <a:t>Skidegate</a:t>
            </a:r>
            <a:r>
              <a:rPr lang="en-CA" sz="1100" b="1" dirty="0">
                <a:sym typeface="Helvetica Neue"/>
              </a:rPr>
              <a:t>, Haida Gwaii, 1978.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F9A1E-D650-8F4A-AB5B-81002A489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00" y="460375"/>
            <a:ext cx="3564835" cy="43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0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35969" y="4065124"/>
            <a:ext cx="247943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Rooftop cheer after </a:t>
            </a:r>
            <a:r>
              <a:rPr lang="en-CA" sz="1100" b="1" i="1" dirty="0" err="1">
                <a:sym typeface="Helvetica Neue"/>
              </a:rPr>
              <a:t>Skidegate</a:t>
            </a:r>
            <a:r>
              <a:rPr lang="en-CA" sz="1100" b="1" i="1" dirty="0">
                <a:sym typeface="Helvetica Neue"/>
              </a:rPr>
              <a:t> Dogfish Pole </a:t>
            </a:r>
            <a:r>
              <a:rPr lang="en-CA" sz="1100" b="1" dirty="0">
                <a:sym typeface="Helvetica Neue"/>
              </a:rPr>
              <a:t>raising (left to right: Ernie Wilson, Phil Gladstone and Wes Pearson), 1978.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96702-80F8-4143-A536-F8E2740B1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9" y="309144"/>
            <a:ext cx="2931171" cy="46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92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22717" y="4234402"/>
            <a:ext cx="24794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 err="1"/>
              <a:t>Skidegate</a:t>
            </a:r>
            <a:r>
              <a:rPr lang="en-CA" dirty="0"/>
              <a:t> longhouse designed </a:t>
            </a:r>
            <a:br>
              <a:rPr lang="en-CA" dirty="0"/>
            </a:br>
            <a:r>
              <a:rPr lang="en-CA" dirty="0"/>
              <a:t>by Rudy Kovach (left) with totem pole by Bill Reid (right), 1978.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AE739-086E-9746-8841-4DEE01541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217535"/>
            <a:ext cx="3260660" cy="4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234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22717" y="3726571"/>
            <a:ext cx="223188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Rudy Kovach, </a:t>
            </a:r>
            <a:r>
              <a:rPr lang="en-CA" i="1" dirty="0"/>
              <a:t>The </a:t>
            </a:r>
            <a:r>
              <a:rPr lang="en-CA" i="1" dirty="0" err="1"/>
              <a:t>Skidegate</a:t>
            </a:r>
            <a:r>
              <a:rPr lang="en-CA" i="1" dirty="0"/>
              <a:t> Project, </a:t>
            </a:r>
            <a:r>
              <a:rPr lang="en-CA" dirty="0"/>
              <a:t>1977. In this painting, </a:t>
            </a:r>
            <a:br>
              <a:rPr lang="en-CA" dirty="0"/>
            </a:br>
            <a:r>
              <a:rPr lang="en-CA" dirty="0"/>
              <a:t>the artist envisions the </a:t>
            </a:r>
            <a:r>
              <a:rPr lang="en-CA" i="1" dirty="0" err="1"/>
              <a:t>Skidegate</a:t>
            </a:r>
            <a:r>
              <a:rPr lang="en-CA" i="1" dirty="0"/>
              <a:t> Dogfish Pole </a:t>
            </a:r>
            <a:r>
              <a:rPr lang="en-CA" dirty="0"/>
              <a:t>raised in situ, one year before the pole was completed.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5F69D-6252-2F43-BC2E-774AC990B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18" y="218766"/>
            <a:ext cx="3075898" cy="47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671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45427" y="4237344"/>
            <a:ext cx="277735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The Final Exam, </a:t>
            </a:r>
            <a:r>
              <a:rPr lang="en-CA" sz="1100" b="1" dirty="0">
                <a:sym typeface="Helvetica Neue"/>
              </a:rPr>
              <a:t>1964. Reid made this small silver box while studying collections of Haida art.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5D6B9-8C19-C548-A7F4-E42559D2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1" y="185529"/>
            <a:ext cx="4457029" cy="47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71931" y="4109884"/>
            <a:ext cx="315401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Cedar Screen, </a:t>
            </a:r>
            <a:r>
              <a:rPr lang="en-CA" sz="1100" b="1" dirty="0">
                <a:sym typeface="Helvetica Neue"/>
              </a:rPr>
              <a:t>1968. This was Reid’s first large-scale attempt to combine multiple mythic narratives in a rectilinear relief panel instead of a linear panel or pole.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73A41-9E4A-264B-B8B0-98A4CFCB6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7" y="59864"/>
            <a:ext cx="4551009" cy="50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12808" y="4488906"/>
            <a:ext cx="652396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Spirit of Haida Gwaii: The Black Canoe, </a:t>
            </a:r>
            <a:r>
              <a:rPr lang="en-CA" sz="1100" b="1" dirty="0">
                <a:sym typeface="Helvetica Neue"/>
              </a:rPr>
              <a:t>1991. This work appears in the Canadian Embassy in Washington, D.C.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A6870-2C2A-C048-8E2B-F673FE0FD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70" y="195282"/>
            <a:ext cx="6384240" cy="42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67129" y="4107822"/>
            <a:ext cx="341906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Killer Whale Box with Beaver and Human, </a:t>
            </a:r>
            <a:r>
              <a:rPr lang="en-CA" sz="1100" b="1" dirty="0">
                <a:sym typeface="Helvetica Neue"/>
              </a:rPr>
              <a:t>1971. This container illustrates Reid’s ability to both honour and transform important crests in Haida culture.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5B9E6-D867-EE47-B442-A75AD935A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3" y="182727"/>
            <a:ext cx="4519760" cy="478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61633" y="4434054"/>
            <a:ext cx="559220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 err="1">
                <a:sym typeface="Helvetica Neue"/>
              </a:rPr>
              <a:t>Sgwaagan</a:t>
            </a:r>
            <a:r>
              <a:rPr lang="en-CA" sz="1100" b="1" i="1" dirty="0">
                <a:sym typeface="Helvetica Neue"/>
              </a:rPr>
              <a:t> – Sockeye Salmon Pool </a:t>
            </a:r>
            <a:r>
              <a:rPr lang="en-CA" sz="1100" b="1" i="1" dirty="0" err="1">
                <a:sym typeface="Helvetica Neue"/>
              </a:rPr>
              <a:t>Sgw’ag’aan</a:t>
            </a:r>
            <a:r>
              <a:rPr lang="en-CA" sz="1100" b="1" i="1" dirty="0">
                <a:sym typeface="Helvetica Neue"/>
              </a:rPr>
              <a:t>, </a:t>
            </a:r>
            <a:r>
              <a:rPr lang="en-CA" sz="1100" b="1" dirty="0">
                <a:sym typeface="Helvetica Neue"/>
              </a:rPr>
              <a:t>1991. Reid’s multimedia works, like this serigraph print, reflect the dynamic energy of Haida art.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7F834-E2A5-EE47-8B41-22CC8D9C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33" y="234572"/>
            <a:ext cx="5599175" cy="41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74674" y="3915450"/>
            <a:ext cx="24384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Reid, </a:t>
            </a:r>
            <a:r>
              <a:rPr lang="en-CA" sz="1100" b="1" i="1" dirty="0">
                <a:sym typeface="Helvetica Neue"/>
              </a:rPr>
              <a:t>Killer Whale Brooch, </a:t>
            </a:r>
            <a:br>
              <a:rPr lang="en-CA" sz="1100" b="1" i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c.1952-53. The Killer Whale appears in much of Reid’s work, as in this delicately carved sterling silver brooch.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2A96E-5289-3F4E-AB95-C98F15A4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4" y="189060"/>
            <a:ext cx="6021740" cy="47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94032" y="4533213"/>
            <a:ext cx="604313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watching memorial pole being raised in the </a:t>
            </a:r>
            <a:r>
              <a:rPr lang="en-CA" sz="1100" b="1" i="1" dirty="0">
                <a:sym typeface="Helvetica Neue"/>
              </a:rPr>
              <a:t>Haida Village </a:t>
            </a:r>
            <a:r>
              <a:rPr lang="en-CA" sz="1100" b="1" dirty="0">
                <a:sym typeface="Helvetica Neue"/>
              </a:rPr>
              <a:t>at Totem Park at the University of British Columbia, 1962.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D098A-A433-9042-9010-D3D1F0313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12" y="294289"/>
            <a:ext cx="6023442" cy="41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046508" y="4316467"/>
            <a:ext cx="705098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i="1" dirty="0">
                <a:sym typeface="Helvetica Neue"/>
              </a:rPr>
              <a:t>Loo </a:t>
            </a:r>
            <a:r>
              <a:rPr lang="en-CA" sz="1100" b="1" i="1" dirty="0" err="1">
                <a:sym typeface="Helvetica Neue"/>
              </a:rPr>
              <a:t>Taas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being paddled at the opening of the Haida Heritage Centre at Kay </a:t>
            </a:r>
            <a:r>
              <a:rPr lang="en-CA" sz="1100" b="1" dirty="0" err="1">
                <a:sym typeface="Helvetica Neue"/>
              </a:rPr>
              <a:t>LInagaay</a:t>
            </a:r>
            <a:r>
              <a:rPr lang="en-CA" sz="1100" b="1" dirty="0">
                <a:sym typeface="Helvetica Neue"/>
              </a:rPr>
              <a:t>, 2007.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DA0FB-46B0-1748-80D5-DD5A536B3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7" y="284908"/>
            <a:ext cx="7050986" cy="39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68982" y="4572048"/>
            <a:ext cx="310025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Bill Reid with his mother and father, 1920.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880E5-3E56-5643-A719-F9B03A4C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7" y="192694"/>
            <a:ext cx="3720975" cy="47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46369" y="4283599"/>
            <a:ext cx="585126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Bill Reid at the CBC, 1950. Reid began taking goldsmithing classes while working as an announcer for the CBC.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D765B-925E-6E41-9485-AE1EBCEF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69" y="251814"/>
            <a:ext cx="5851263" cy="39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0490" y="4114594"/>
            <a:ext cx="604302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/>
              <a:t>A view of the Indians of Canada Pavilion at Expo 67, 1967. The murals were painted by Francis </a:t>
            </a:r>
            <a:r>
              <a:rPr lang="en-CA" sz="1100" b="1" dirty="0" err="1"/>
              <a:t>Kagige</a:t>
            </a:r>
            <a:r>
              <a:rPr lang="en-CA" sz="1100" b="1" dirty="0"/>
              <a:t>. The Kwakiutl totem pole was carved by Tony and Henry Hunt.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C7775-BC3C-FF4A-B6EC-7DAE573F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9" y="256989"/>
            <a:ext cx="6043023" cy="37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902</Words>
  <Application>Microsoft Macintosh PowerPoint</Application>
  <PresentationFormat>On-screen Show (16:9)</PresentationFormat>
  <Paragraphs>58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M.J. Ratnasingham</cp:lastModifiedBy>
  <cp:revision>68</cp:revision>
  <dcterms:modified xsi:type="dcterms:W3CDTF">2023-04-21T18:52:06Z</dcterms:modified>
</cp:coreProperties>
</file>