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83" r:id="rId4"/>
    <p:sldId id="284" r:id="rId5"/>
    <p:sldId id="322" r:id="rId6"/>
    <p:sldId id="323" r:id="rId7"/>
    <p:sldId id="285" r:id="rId8"/>
    <p:sldId id="293" r:id="rId9"/>
    <p:sldId id="286" r:id="rId10"/>
    <p:sldId id="324" r:id="rId11"/>
    <p:sldId id="292" r:id="rId12"/>
    <p:sldId id="288" r:id="rId13"/>
    <p:sldId id="287" r:id="rId14"/>
    <p:sldId id="290" r:id="rId15"/>
    <p:sldId id="289" r:id="rId16"/>
    <p:sldId id="266" r:id="rId17"/>
    <p:sldId id="294" r:id="rId18"/>
    <p:sldId id="297" r:id="rId19"/>
    <p:sldId id="296" r:id="rId20"/>
    <p:sldId id="299" r:id="rId21"/>
    <p:sldId id="298" r:id="rId22"/>
    <p:sldId id="311" r:id="rId23"/>
    <p:sldId id="313" r:id="rId24"/>
    <p:sldId id="314" r:id="rId25"/>
    <p:sldId id="325" r:id="rId26"/>
    <p:sldId id="312" r:id="rId27"/>
    <p:sldId id="302" r:id="rId28"/>
    <p:sldId id="315" r:id="rId29"/>
    <p:sldId id="326" r:id="rId30"/>
    <p:sldId id="295" r:id="rId31"/>
    <p:sldId id="301" r:id="rId32"/>
    <p:sldId id="304" r:id="rId33"/>
    <p:sldId id="303" r:id="rId34"/>
    <p:sldId id="316" r:id="rId35"/>
    <p:sldId id="327" r:id="rId36"/>
    <p:sldId id="317" r:id="rId37"/>
    <p:sldId id="318" r:id="rId38"/>
    <p:sldId id="328" r:id="rId39"/>
    <p:sldId id="329" r:id="rId40"/>
    <p:sldId id="307" r:id="rId41"/>
    <p:sldId id="330" r:id="rId42"/>
    <p:sldId id="306" r:id="rId43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58"/>
    <p:restoredTop sz="75795" autoAdjust="0"/>
  </p:normalViewPr>
  <p:slideViewPr>
    <p:cSldViewPr snapToGrid="0" snapToObjects="1">
      <p:cViewPr varScale="1">
        <p:scale>
          <a:sx n="96" d="100"/>
          <a:sy n="96" d="100"/>
        </p:scale>
        <p:origin x="156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65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50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8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57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996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616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183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506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848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42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039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6843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9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935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6937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5336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6826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3688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3276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4227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19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682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656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63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D2E5E1-C227-DB41-A012-FA39DC026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64184" y="4047966"/>
            <a:ext cx="3100252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Block Structure</a:t>
            </a:r>
            <a:r>
              <a:rPr lang="en-CA" dirty="0"/>
              <a:t>,</a:t>
            </a:r>
            <a:r>
              <a:rPr lang="en-CA" i="1" dirty="0"/>
              <a:t> </a:t>
            </a:r>
            <a:r>
              <a:rPr lang="en-CA" dirty="0"/>
              <a:t>1956. This work was produced during Nakamura’s association with Painters Eleven.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56B6C-DCE7-764C-A25C-B3E7EE203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6" y="214229"/>
            <a:ext cx="3750364" cy="47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2441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880404" y="4465680"/>
            <a:ext cx="5383187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Kazuo Nakamura, </a:t>
            </a:r>
            <a:r>
              <a:rPr lang="en-CA" sz="1100" b="1" i="1" dirty="0">
                <a:sym typeface="Helvetica Neue"/>
              </a:rPr>
              <a:t>Blue Reflections, B.C.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1964. This landscape painting illustrates the blue colour palette that Nakamura became known for.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651BBE-4CFF-654A-9E9B-ED96713DF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12" y="280400"/>
            <a:ext cx="5166769" cy="41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049077" y="4461171"/>
            <a:ext cx="2673336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2006.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88F33B-C6BF-BE41-A983-760A31731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07" y="277743"/>
            <a:ext cx="3398625" cy="453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932531" y="4485653"/>
            <a:ext cx="527894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/>
              <a:t>Annie </a:t>
            </a:r>
            <a:r>
              <a:rPr lang="en-CA" sz="1100" b="1" dirty="0" err="1"/>
              <a:t>Pootoogook</a:t>
            </a:r>
            <a:r>
              <a:rPr lang="en-CA" sz="1100" b="1" dirty="0"/>
              <a:t>, </a:t>
            </a:r>
            <a:r>
              <a:rPr lang="en-CA" sz="1100" b="1" i="1" dirty="0"/>
              <a:t>Playing Nintendo</a:t>
            </a:r>
            <a:r>
              <a:rPr lang="en-CA" sz="1100" b="1" dirty="0"/>
              <a:t>,</a:t>
            </a:r>
            <a:r>
              <a:rPr lang="en-CA" sz="1100" b="1" i="1" dirty="0"/>
              <a:t> </a:t>
            </a:r>
            <a:r>
              <a:rPr lang="en-CA" sz="1100" b="1" dirty="0"/>
              <a:t>2006. </a:t>
            </a:r>
            <a:r>
              <a:rPr lang="en-CA" sz="1100" b="1" dirty="0" err="1"/>
              <a:t>Pootoogook</a:t>
            </a:r>
            <a:r>
              <a:rPr lang="en-CA" sz="1100" b="1" dirty="0"/>
              <a:t> is known for her scenes of everyday life in the North.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812FC-B972-1B46-853B-14120EB33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31" y="182068"/>
            <a:ext cx="5278940" cy="422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634580" y="4506594"/>
            <a:ext cx="566924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Annie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 err="1">
                <a:sym typeface="Helvetica Neue"/>
              </a:rPr>
              <a:t>Sobey</a:t>
            </a:r>
            <a:r>
              <a:rPr lang="en-CA" sz="1100" b="1" i="1" dirty="0">
                <a:sym typeface="Helvetica Neue"/>
              </a:rPr>
              <a:t> Awards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2006. </a:t>
            </a:r>
            <a:r>
              <a:rPr lang="en-CA" sz="1100" b="1" dirty="0" err="1">
                <a:sym typeface="Helvetica Neue"/>
              </a:rPr>
              <a:t>Pootoogook’s</a:t>
            </a:r>
            <a:r>
              <a:rPr lang="en-CA" sz="1100" b="1" dirty="0">
                <a:sym typeface="Helvetica Neue"/>
              </a:rPr>
              <a:t> career was transformed after she won the </a:t>
            </a:r>
            <a:r>
              <a:rPr lang="en-CA" sz="1100" b="1" dirty="0" err="1">
                <a:sym typeface="Helvetica Neue"/>
              </a:rPr>
              <a:t>Sobey</a:t>
            </a:r>
            <a:r>
              <a:rPr lang="en-CA" sz="1100" b="1" dirty="0">
                <a:sym typeface="Helvetica Neue"/>
              </a:rPr>
              <a:t> Art Award.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14B57-3728-544B-BBBF-9D6646B7E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80" y="187518"/>
            <a:ext cx="5669242" cy="423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54244" y="4488790"/>
            <a:ext cx="609520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Annie Pootoogook, </a:t>
            </a:r>
            <a:r>
              <a:rPr lang="en-CA" i="1" dirty="0"/>
              <a:t>Balvenie Castle</a:t>
            </a:r>
            <a:r>
              <a:rPr lang="en-CA" dirty="0"/>
              <a:t>,</a:t>
            </a:r>
            <a:r>
              <a:rPr lang="en-CA" i="1" dirty="0"/>
              <a:t> </a:t>
            </a:r>
            <a:r>
              <a:rPr lang="en-CA" dirty="0"/>
              <a:t>2006. This work was created while Pootoogook was attending an artists’ residency in Scotland.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5A1FEE-217D-F440-A81F-6C0558A28B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44" y="238537"/>
            <a:ext cx="6095205" cy="41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176565" y="4494492"/>
            <a:ext cx="671135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Edward Mitchell Bannister, </a:t>
            </a:r>
            <a:r>
              <a:rPr lang="en-CA" i="1" dirty="0"/>
              <a:t>Oak Trees</a:t>
            </a:r>
            <a:r>
              <a:rPr lang="en-CA" dirty="0"/>
              <a:t>,</a:t>
            </a:r>
            <a:r>
              <a:rPr lang="en-CA" i="1" dirty="0"/>
              <a:t> </a:t>
            </a:r>
            <a:r>
              <a:rPr lang="en-CA" dirty="0"/>
              <a:t>1876. This painting resembles Bannister’s </a:t>
            </a:r>
            <a:r>
              <a:rPr lang="en-CA" i="1" dirty="0"/>
              <a:t>Under the Oaks</a:t>
            </a:r>
            <a:r>
              <a:rPr lang="en-CA" dirty="0"/>
              <a:t>,</a:t>
            </a:r>
            <a:r>
              <a:rPr lang="en-CA" i="1" dirty="0"/>
              <a:t> </a:t>
            </a:r>
            <a:r>
              <a:rPr lang="en-CA" dirty="0"/>
              <a:t>which brought him national recognition. </a:t>
            </a:r>
            <a:endParaRPr dirty="0"/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7BF0F-F93E-0C40-8D30-DA729D527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65" y="626387"/>
            <a:ext cx="6711355" cy="37882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sp>
        <p:nvSpPr>
          <p:cNvPr id="7" name="Google Shape;216;p40">
            <a:extLst>
              <a:ext uri="{FF2B5EF4-FFF2-40B4-BE49-F238E27FC236}">
                <a16:creationId xmlns:a16="http://schemas.microsoft.com/office/drawing/2014/main" id="{B72AF12F-348F-8343-8955-0BC0CA2D0C45}"/>
              </a:ext>
            </a:extLst>
          </p:cNvPr>
          <p:cNvSpPr txBox="1"/>
          <p:nvPr/>
        </p:nvSpPr>
        <p:spPr>
          <a:xfrm>
            <a:off x="1756016" y="4318514"/>
            <a:ext cx="555471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William </a:t>
            </a:r>
            <a:r>
              <a:rPr lang="en-CA" sz="1100" b="1" dirty="0" err="1">
                <a:sym typeface="Helvetica Neue"/>
              </a:rPr>
              <a:t>Brymner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Border of the Forest of Fontainebleau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1885</a:t>
            </a:r>
            <a:r>
              <a:rPr lang="en-CA" dirty="0"/>
              <a:t>. </a:t>
            </a:r>
            <a:r>
              <a:rPr lang="en-CA" dirty="0" err="1"/>
              <a:t>Brymner</a:t>
            </a:r>
            <a:r>
              <a:rPr lang="en-CA" dirty="0"/>
              <a:t> displays his talent for producing complex compositions in this sombre view of the French countryside in winter.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F252B-DEAF-3340-A4AA-087F45D1A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15" y="482617"/>
            <a:ext cx="5554718" cy="37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839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672667" y="4318209"/>
            <a:ext cx="579866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Edward Mitchell Bannister, </a:t>
            </a:r>
            <a:r>
              <a:rPr lang="en-CA" sz="1100" b="1" i="1" dirty="0">
                <a:sym typeface="Helvetica Neue"/>
              </a:rPr>
              <a:t>Untitled (moon over a harbor, wharf scene with full moon and masts of boats)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c.1868. Bannister was interested in capturing natural light at different times of the day.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A8DCBB-C633-7B4A-A7B7-428829B6C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67" y="538984"/>
            <a:ext cx="5798667" cy="368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586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64793" y="3734412"/>
            <a:ext cx="229006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Helen </a:t>
            </a:r>
            <a:r>
              <a:rPr lang="en-CA" sz="1100" b="1" dirty="0" err="1">
                <a:sym typeface="Helvetica Neue"/>
              </a:rPr>
              <a:t>McNicoll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Moonlight</a:t>
            </a:r>
            <a:r>
              <a:rPr lang="en-CA" sz="1100" b="1" dirty="0">
                <a:sym typeface="Helvetica Neue"/>
              </a:rPr>
              <a:t>, c.1905. This work is a departure from </a:t>
            </a:r>
            <a:r>
              <a:rPr lang="en-CA" sz="1100" b="1" dirty="0" err="1">
                <a:sym typeface="Helvetica Neue"/>
              </a:rPr>
              <a:t>McNicoll’s</a:t>
            </a:r>
            <a:r>
              <a:rPr lang="en-CA" sz="1100" b="1" dirty="0">
                <a:sym typeface="Helvetica Neue"/>
              </a:rPr>
              <a:t> sunny canvases of mothers and their children.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5025CC-7343-DC4F-9F93-A3B44982A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64" y="698503"/>
            <a:ext cx="4931957" cy="40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169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86331" y="3699979"/>
            <a:ext cx="2285928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Drawing with Two Girls on Her Bed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2006. This work pictures Pootoogook’s grandmother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Ashoona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also a famous artist.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F1074B-7338-CA41-B594-4157E213F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" y="254660"/>
            <a:ext cx="6042992" cy="464561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66087" y="3565135"/>
            <a:ext cx="2310483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Molly Lamb </a:t>
            </a:r>
            <a:r>
              <a:rPr lang="en-CA" sz="1100" b="1" dirty="0" err="1">
                <a:sym typeface="Helvetica Neue"/>
              </a:rPr>
              <a:t>Bobak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CWACs on Leave in Amsterdam, September, 1945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1946. </a:t>
            </a:r>
            <a:r>
              <a:rPr lang="en-CA" sz="1100" b="1" dirty="0" err="1">
                <a:sym typeface="Helvetica Neue"/>
              </a:rPr>
              <a:t>Bobak</a:t>
            </a:r>
            <a:r>
              <a:rPr lang="en-CA" sz="1100" b="1" dirty="0">
                <a:sym typeface="Helvetica Neue"/>
              </a:rPr>
              <a:t> was known for producing lively crowd scenes based from sketches.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1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446C3B-49F7-844C-9EF8-D11167D6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5" y="605586"/>
            <a:ext cx="5198673" cy="415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165229" y="4394898"/>
            <a:ext cx="683190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Greg </a:t>
            </a:r>
            <a:r>
              <a:rPr lang="en-CA" sz="1100" b="1" dirty="0" err="1">
                <a:sym typeface="Helvetica Neue"/>
              </a:rPr>
              <a:t>Curnoe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View of Victoria Hospital, Second Series, February 10, 1969–March 10, 1971</a:t>
            </a:r>
            <a:r>
              <a:rPr lang="en-CA" sz="1100" b="1" dirty="0">
                <a:sym typeface="Helvetica Neue"/>
              </a:rPr>
              <a:t>, 1969–71. This monumental painting is based on a view from the window of </a:t>
            </a:r>
            <a:r>
              <a:rPr lang="en-CA" sz="1100" b="1" dirty="0" err="1">
                <a:sym typeface="Helvetica Neue"/>
              </a:rPr>
              <a:t>Curnoe’s</a:t>
            </a:r>
            <a:r>
              <a:rPr lang="en-CA" sz="1100" b="1" dirty="0">
                <a:sym typeface="Helvetica Neue"/>
              </a:rPr>
              <a:t> studio in London, Ontario.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7BC438-EEAE-AF42-A389-B0DC4897B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29" y="595438"/>
            <a:ext cx="6831907" cy="371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655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17273" y="3806024"/>
            <a:ext cx="247013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Ooloosie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Saila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Untitled (Pink Landscape)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2019. In this Arctic scene, </a:t>
            </a:r>
            <a:r>
              <a:rPr lang="en-CA" sz="1100" b="1" dirty="0" err="1">
                <a:sym typeface="Helvetica Neue"/>
              </a:rPr>
              <a:t>Saila</a:t>
            </a:r>
            <a:r>
              <a:rPr lang="en-CA" sz="1100" b="1" dirty="0">
                <a:sym typeface="Helvetica Neue"/>
              </a:rPr>
              <a:t> juxtaposes fiery, saturated skies with crisp, ice-blue waters.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1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D81ED-87B8-E14E-BDEC-FFB8FC5EF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2" y="596346"/>
            <a:ext cx="5476283" cy="424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8745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34581" y="4035571"/>
            <a:ext cx="2849936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Lionel </a:t>
            </a:r>
            <a:r>
              <a:rPr lang="en-CA" sz="1100" b="1" dirty="0" err="1">
                <a:sym typeface="Helvetica Neue"/>
              </a:rPr>
              <a:t>LeMoine</a:t>
            </a:r>
            <a:r>
              <a:rPr lang="en-CA" sz="1100" b="1" dirty="0">
                <a:sym typeface="Helvetica Neue"/>
              </a:rPr>
              <a:t> FitzGerald, </a:t>
            </a:r>
            <a:r>
              <a:rPr lang="en-CA" sz="1100" b="1" i="1" dirty="0">
                <a:sym typeface="Helvetica Neue"/>
              </a:rPr>
              <a:t>Summer Afternoon, The Prairie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1921. This work captures the intense light and infinite space unique to the Prairies.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1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AB61FE-4C14-C142-8BE3-D6B0B5D19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42" y="575270"/>
            <a:ext cx="3617178" cy="432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2610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679096" y="3689756"/>
            <a:ext cx="193736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Takao Tanabe, </a:t>
            </a:r>
            <a:r>
              <a:rPr lang="en-CA" sz="1100" b="1" i="1" dirty="0">
                <a:sym typeface="Helvetica Neue"/>
              </a:rPr>
              <a:t>Landscape Study #4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1972. This landscape features bands of flat colour and loosely drawn geometric shapes.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1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365C06-DB80-4641-9D27-496CAB6C4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2" y="599692"/>
            <a:ext cx="5734693" cy="429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1472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08035" y="3689756"/>
            <a:ext cx="230842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Marion Nicoll, </a:t>
            </a:r>
            <a:r>
              <a:rPr lang="en-CA" sz="1100" b="1" i="1" dirty="0">
                <a:sym typeface="Helvetica Neue"/>
              </a:rPr>
              <a:t>Alberta IV: Winter Morning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1961. Nicoll’s abstract paintings demonstrate her deep knowledge of the symbolic and emotional effects of colour.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1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D5EB6-FE8A-5A45-BC50-13AA1625A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83" y="625107"/>
            <a:ext cx="5133730" cy="42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0487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13694" y="3982818"/>
            <a:ext cx="2684202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Still-Life</a:t>
            </a:r>
            <a:r>
              <a:rPr lang="en-CA" dirty="0"/>
              <a:t>,</a:t>
            </a:r>
            <a:r>
              <a:rPr lang="en-CA" i="1" dirty="0"/>
              <a:t> </a:t>
            </a:r>
            <a:r>
              <a:rPr lang="en-CA" dirty="0"/>
              <a:t>1959. Nakamura painted still </a:t>
            </a:r>
            <a:r>
              <a:rPr lang="en-CA" dirty="0" err="1"/>
              <a:t>lifes</a:t>
            </a:r>
            <a:r>
              <a:rPr lang="en-CA" dirty="0"/>
              <a:t> periodically throughout the 1950s and 1960s.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C73599-3852-E448-A153-B6E5260FD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78" y="381877"/>
            <a:ext cx="3190121" cy="446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1868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362078" y="4001806"/>
            <a:ext cx="3090262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Kazuo Nakamura, </a:t>
            </a:r>
            <a:r>
              <a:rPr lang="en-CA" sz="1100" b="1" i="1" dirty="0">
                <a:sym typeface="Helvetica Neue"/>
              </a:rPr>
              <a:t>Reversed Images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1965. In this painting of apples and pears, Nakamura illustrates his interest in symmetry. 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61283-B81A-F049-87C0-4A70BD818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9" y="684661"/>
            <a:ext cx="4457480" cy="417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382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340626" y="4088326"/>
            <a:ext cx="308775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Ginger Ale and Tomato Sandwich No. 1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1999. This work is an example of the close observation of light that is typical of Pratt’s art. 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1892E-AB3E-7F44-A876-200CACAAD2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357" y="279668"/>
            <a:ext cx="3028186" cy="46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0492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20139" y="3787950"/>
            <a:ext cx="278295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Shellie Zhang, </a:t>
            </a:r>
            <a:r>
              <a:rPr lang="en-CA" sz="1100" b="1" i="1" dirty="0">
                <a:sym typeface="Helvetica Neue"/>
              </a:rPr>
              <a:t>Still Life with Citrus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2018–19. Zhang’s work takes cues from still life, decorative produce displayed in restaurants, and offerings to temples. 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208D2-053E-CD4D-AF01-C67C1CBE4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33" y="327854"/>
            <a:ext cx="3368337" cy="44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8953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293703" y="4513031"/>
            <a:ext cx="4174435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Edward Mitchell Bannister, c.1880.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722A1-4EA2-3D41-B67F-6C9EDADC1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44" y="294942"/>
            <a:ext cx="3022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506815" y="3583737"/>
            <a:ext cx="209384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Gathie</a:t>
            </a:r>
            <a:r>
              <a:rPr lang="en-CA" sz="1100" b="1" dirty="0">
                <a:sym typeface="Helvetica Neue"/>
              </a:rPr>
              <a:t> Falk, </a:t>
            </a:r>
            <a:r>
              <a:rPr lang="en-CA" sz="1100" b="1" i="1" dirty="0">
                <a:sym typeface="Helvetica Neue"/>
              </a:rPr>
              <a:t>196 Apples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1969–70. Falk’s sculptural apples are a response to the arrangements of fruit that she saw daily in her neighbourhood food store.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EDEE9-A23E-BF4D-8F80-6443C3CC3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" y="679962"/>
            <a:ext cx="5820319" cy="41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826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190038" y="3897445"/>
            <a:ext cx="2225092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Oscar </a:t>
            </a:r>
            <a:r>
              <a:rPr lang="en-CA" sz="1100" b="1" dirty="0" err="1">
                <a:sym typeface="Helvetica Neue"/>
              </a:rPr>
              <a:t>Cahén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Still-life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1950. </a:t>
            </a:r>
            <a:r>
              <a:rPr lang="en-CA" sz="1100" b="1" dirty="0" err="1">
                <a:sym typeface="Helvetica Neue"/>
              </a:rPr>
              <a:t>Cahén</a:t>
            </a:r>
            <a:r>
              <a:rPr lang="en-CA" sz="1100" b="1" dirty="0">
                <a:sym typeface="Helvetica Neue"/>
              </a:rPr>
              <a:t> was a highly versatile artist who often combined several media together. 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64BB3-97B1-ED4C-AAD0-9F85DDA38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1" y="634945"/>
            <a:ext cx="5280719" cy="412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834886" y="4459098"/>
            <a:ext cx="772601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Annie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Cape Dorset Freezer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2005. This drawing was one of the first produced in </a:t>
            </a:r>
            <a:r>
              <a:rPr lang="en-CA" sz="1100" b="1" dirty="0" err="1">
                <a:sym typeface="Helvetica Neue"/>
              </a:rPr>
              <a:t>Pootoogook’s</a:t>
            </a:r>
            <a:r>
              <a:rPr lang="en-CA" sz="1100" b="1" dirty="0">
                <a:sym typeface="Helvetica Neue"/>
              </a:rPr>
              <a:t> innovative large-scale format.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512030-F39F-3948-AA3E-098BB3776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6" y="653471"/>
            <a:ext cx="7726019" cy="370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208104" y="3988553"/>
            <a:ext cx="278295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Emily </a:t>
            </a:r>
            <a:r>
              <a:rPr lang="en-CA" dirty="0" err="1"/>
              <a:t>Carr</a:t>
            </a:r>
            <a:r>
              <a:rPr lang="en-CA" dirty="0"/>
              <a:t>, </a:t>
            </a:r>
            <a:r>
              <a:rPr lang="en-CA" i="1" dirty="0"/>
              <a:t>Forest, British Columbia</a:t>
            </a:r>
            <a:r>
              <a:rPr lang="en-CA" dirty="0"/>
              <a:t>,</a:t>
            </a:r>
            <a:r>
              <a:rPr lang="en-CA" i="1" dirty="0"/>
              <a:t> </a:t>
            </a:r>
            <a:r>
              <a:rPr lang="en-CA" dirty="0"/>
              <a:t>1931–32. The lush forests of British Columbia held spiritual meaning for </a:t>
            </a:r>
            <a:r>
              <a:rPr lang="en-CA" dirty="0" err="1"/>
              <a:t>Carr</a:t>
            </a:r>
            <a:r>
              <a:rPr lang="en-CA" dirty="0"/>
              <a:t>.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3471B-637A-D64F-BAD5-8321A309D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41" y="306172"/>
            <a:ext cx="3029415" cy="454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753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508317" y="3922293"/>
            <a:ext cx="2774292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Jack Chambers, </a:t>
            </a:r>
            <a:r>
              <a:rPr lang="en-CA" i="1" dirty="0"/>
              <a:t>Diego Sleeping No. 2</a:t>
            </a:r>
            <a:r>
              <a:rPr lang="en-CA" dirty="0"/>
              <a:t>,</a:t>
            </a:r>
            <a:r>
              <a:rPr lang="en-CA" i="1" dirty="0"/>
              <a:t> </a:t>
            </a:r>
            <a:r>
              <a:rPr lang="en-CA" dirty="0"/>
              <a:t>1971. This painting is a key example of the artist’s technique of “perceptual realism.”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40CB4C-0C9E-0D4F-ACD9-13C0CF16C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898" y="590072"/>
            <a:ext cx="4179376" cy="419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2884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421927" y="4512106"/>
            <a:ext cx="655193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Christopher Pratt, </a:t>
            </a:r>
            <a:r>
              <a:rPr lang="en-CA" sz="1100" b="1" i="1" dirty="0">
                <a:sym typeface="Helvetica Neue"/>
              </a:rPr>
              <a:t>Placentia Bay: A Boat in Winter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1996. Born in Newfoundland, Pratt was inspired by its geography and his childhood memories of the province.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48535-A981-7242-B71E-C443E3918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28" y="557515"/>
            <a:ext cx="6551934" cy="38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5563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515482" y="3753016"/>
            <a:ext cx="2177944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Maud Lewis, </a:t>
            </a:r>
            <a:r>
              <a:rPr lang="en-CA" sz="1100" b="1" i="1" dirty="0">
                <a:sym typeface="Helvetica Neue"/>
              </a:rPr>
              <a:t>The Bluenose</a:t>
            </a:r>
            <a:r>
              <a:rPr lang="en-CA" sz="1100" b="1" dirty="0">
                <a:sym typeface="Helvetica Neue"/>
              </a:rPr>
              <a:t>, c.1960s. Lewis often worked with images that were familiar to Nova Scotians, like this iconic fishing schooner.  </a:t>
            </a:r>
            <a:endParaRPr lang="en-CA" i="1"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9B915-8517-074C-A292-19B4542510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3" y="782375"/>
            <a:ext cx="6000711" cy="40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005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681554" y="4296279"/>
            <a:ext cx="568812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Robert Houle, </a:t>
            </a:r>
            <a:r>
              <a:rPr lang="en-CA" sz="1100" b="1" i="1" dirty="0" err="1">
                <a:sym typeface="Helvetica Neue"/>
              </a:rPr>
              <a:t>Muhnedobe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uhyahyuk</a:t>
            </a:r>
            <a:r>
              <a:rPr lang="en-CA" sz="1100" b="1" i="1" dirty="0">
                <a:sym typeface="Helvetica Neue"/>
              </a:rPr>
              <a:t> (Where the gods are present) (Matthew, Philip, Bartholomew, Thomas)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1989. Houle’s paintings are inspired by a sacred </a:t>
            </a:r>
            <a:r>
              <a:rPr lang="en-CA" sz="1100" b="1" dirty="0" err="1">
                <a:sym typeface="Helvetica Neue"/>
              </a:rPr>
              <a:t>Saulteaux</a:t>
            </a:r>
            <a:r>
              <a:rPr lang="en-CA" sz="1100" b="1" dirty="0">
                <a:sym typeface="Helvetica Neue"/>
              </a:rPr>
              <a:t> pilgrimage site situated near his childhood home. </a:t>
            </a:r>
            <a:endParaRPr lang="en-CA" i="1"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89A89-D3A4-A642-A187-AE7254480D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54" y="619400"/>
            <a:ext cx="5688127" cy="359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392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335708" y="4296279"/>
            <a:ext cx="6379817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Karen Tam, </a:t>
            </a:r>
            <a:r>
              <a:rPr lang="en-CA" sz="1100" b="1" i="1" dirty="0" err="1">
                <a:sym typeface="Helvetica Neue"/>
              </a:rPr>
              <a:t>Arbre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à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souhaits</a:t>
            </a:r>
            <a:r>
              <a:rPr lang="en-CA" sz="1100" b="1" i="1" dirty="0">
                <a:sym typeface="Helvetica Neue"/>
              </a:rPr>
              <a:t> / Chinatown Wishing Tree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2021. Tam’s work pays homage to Montreal’s Chinatown, the community in which it was situated. </a:t>
            </a:r>
            <a:endParaRPr lang="en-CA" i="1"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0C78D-3613-3147-B854-E95B8B85C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08" y="582026"/>
            <a:ext cx="6379817" cy="364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8323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714017" y="4389043"/>
            <a:ext cx="5623200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Karen Tam, </a:t>
            </a:r>
            <a:r>
              <a:rPr lang="en-CA" sz="1100" b="1" i="1" dirty="0" err="1">
                <a:sym typeface="Helvetica Neue"/>
              </a:rPr>
              <a:t>Arbre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à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souhaits</a:t>
            </a:r>
            <a:r>
              <a:rPr lang="en-CA" sz="1100" b="1" i="1" dirty="0">
                <a:sym typeface="Helvetica Neue"/>
              </a:rPr>
              <a:t> / Chinatown Wishing Tree </a:t>
            </a:r>
            <a:r>
              <a:rPr lang="en-CA" sz="1100" b="1" dirty="0">
                <a:sym typeface="Helvetica Neue"/>
              </a:rPr>
              <a:t>(detail),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2021. </a:t>
            </a:r>
            <a:endParaRPr lang="en-CA" i="1"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62CA60-1A87-1E4E-87AE-C369BD0BB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016" y="539887"/>
            <a:ext cx="5623200" cy="375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0277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351722" y="4491645"/>
            <a:ext cx="6457379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Edward Mitchell Bannister, </a:t>
            </a:r>
            <a:r>
              <a:rPr lang="en-CA" sz="1100" b="1" i="1" dirty="0">
                <a:sym typeface="Helvetica Neue"/>
              </a:rPr>
              <a:t>Boat on Sea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n.d. The sea was a favourite subject for Bannister.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53925-765C-B743-B4F2-451310E87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22" y="375697"/>
            <a:ext cx="6457379" cy="402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215269" y="3779520"/>
            <a:ext cx="2411897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Kazuo Nakamura, </a:t>
            </a:r>
            <a:r>
              <a:rPr lang="en-CA" sz="1100" b="1" i="1" dirty="0">
                <a:sym typeface="Helvetica Neue"/>
              </a:rPr>
              <a:t>Four Plants</a:t>
            </a:r>
            <a:r>
              <a:rPr lang="en-CA" sz="1100" b="1" dirty="0">
                <a:sym typeface="Helvetica Neue"/>
              </a:rPr>
              <a:t>, 1958. Nakamura was known for oscillating between representational and abstract forms in his work.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4D122-E5B0-094E-BD91-40A2725A71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t="4442" r="3581" b="3877"/>
          <a:stretch/>
        </p:blipFill>
        <p:spPr>
          <a:xfrm>
            <a:off x="357809" y="351007"/>
            <a:ext cx="5721109" cy="44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873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870715" y="3948797"/>
            <a:ext cx="2769704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Annie Pootoogook, </a:t>
            </a:r>
            <a:r>
              <a:rPr lang="en-CA" sz="1100" b="1" i="1" dirty="0">
                <a:sym typeface="Helvetica Neue"/>
              </a:rPr>
              <a:t>Drawing with Pencil (Bay Blanket)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2005–6.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 made several works focused on the act of drawing.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A29CE-06D8-E54A-99BA-5D31E6094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7" y="344226"/>
            <a:ext cx="5282141" cy="44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4593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486116" y="4449380"/>
            <a:ext cx="613522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Edward Mitchell Bannister, </a:t>
            </a:r>
            <a:r>
              <a:rPr lang="en-CA" sz="1100" b="1" i="1" dirty="0">
                <a:sym typeface="Helvetica Neue"/>
              </a:rPr>
              <a:t>Approaching Storm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1886. The ominous presence of storm clouds pictured here on the far left highlights nature as a powerful force.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7E4EF3-45CA-944B-BEDE-757B3B84D3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16" y="321844"/>
            <a:ext cx="6135222" cy="405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466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022575" y="3770926"/>
            <a:ext cx="2438401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Edward Mitchell Bannister, </a:t>
            </a:r>
            <a:r>
              <a:rPr lang="en-CA" sz="1100" b="1" i="1" dirty="0">
                <a:sym typeface="Helvetica Neue"/>
              </a:rPr>
              <a:t>Boston Street Scene (Boston Common)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1898–99. This cityscape exemplifies Bannister’s shift towards Impressionist techniques.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08890-E46D-D940-B10C-3FF39AB05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62" y="198784"/>
            <a:ext cx="3321882" cy="477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2859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68348" y="3837186"/>
            <a:ext cx="2438401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Edward Mitchell Bannister, </a:t>
            </a:r>
            <a:r>
              <a:rPr lang="en-CA" sz="1100" b="1" i="1" dirty="0">
                <a:sym typeface="Helvetica Neue"/>
              </a:rPr>
              <a:t>Untitled (floral still life)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n.d. This still life illustrates the artist’s technical proficiency in different genres.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782E9-5A70-6A4C-94ED-EB5199990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42" y="243508"/>
            <a:ext cx="3862063" cy="464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0919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261113" y="3593992"/>
            <a:ext cx="2283293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Kazuo Nakamura, 1953.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3E2A32-A3B3-8D40-84D2-FB967860B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78" y="336826"/>
            <a:ext cx="4256074" cy="44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64184" y="4233494"/>
            <a:ext cx="310025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Untitled</a:t>
            </a:r>
            <a:r>
              <a:rPr lang="en-CA" dirty="0"/>
              <a:t>,</a:t>
            </a:r>
            <a:r>
              <a:rPr lang="en-CA" i="1" dirty="0"/>
              <a:t> </a:t>
            </a:r>
            <a:r>
              <a:rPr lang="en-CA" dirty="0"/>
              <a:t>1964. With this composition, Nakamura experimented with mirroring his subject.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FCFA2-595C-1A4A-9D43-9A15EF4E2A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41" y="254860"/>
            <a:ext cx="3692459" cy="46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940636" y="4488745"/>
            <a:ext cx="526272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Kazuo Nakamura, </a:t>
            </a:r>
            <a:r>
              <a:rPr lang="en-CA" sz="1100" b="1" i="1" dirty="0">
                <a:sym typeface="Helvetica Neue"/>
              </a:rPr>
              <a:t>Forest</a:t>
            </a:r>
            <a:r>
              <a:rPr lang="en-CA" sz="1100" b="1" dirty="0">
                <a:sym typeface="Helvetica Neue"/>
              </a:rPr>
              <a:t>,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dirty="0">
                <a:sym typeface="Helvetica Neue"/>
              </a:rPr>
              <a:t>1953. In this work, Nakamura created a rich texture of brushstrokes reminiscent of a dense forest.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B5BF28-CAA6-CC4D-B162-6FAE505D5B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36" y="255995"/>
            <a:ext cx="5262729" cy="41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1072</Words>
  <Application>Microsoft Macintosh PowerPoint</Application>
  <PresentationFormat>On-screen Show (16:9)</PresentationFormat>
  <Paragraphs>65</Paragraphs>
  <Slides>42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Victoria Nolte</cp:lastModifiedBy>
  <cp:revision>92</cp:revision>
  <dcterms:modified xsi:type="dcterms:W3CDTF">2023-05-15T16:55:57Z</dcterms:modified>
</cp:coreProperties>
</file>